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7" r:id="rId2"/>
    <p:sldId id="276" r:id="rId3"/>
    <p:sldId id="298" r:id="rId4"/>
    <p:sldId id="277" r:id="rId5"/>
    <p:sldId id="278" r:id="rId6"/>
    <p:sldId id="299" r:id="rId7"/>
    <p:sldId id="279" r:id="rId8"/>
    <p:sldId id="280" r:id="rId9"/>
    <p:sldId id="281" r:id="rId10"/>
    <p:sldId id="282" r:id="rId11"/>
    <p:sldId id="283" r:id="rId12"/>
    <p:sldId id="284" r:id="rId13"/>
    <p:sldId id="285" r:id="rId14"/>
    <p:sldId id="288" r:id="rId15"/>
    <p:sldId id="287" r:id="rId16"/>
    <p:sldId id="286" r:id="rId17"/>
    <p:sldId id="296" r:id="rId18"/>
    <p:sldId id="290" r:id="rId19"/>
    <p:sldId id="291" r:id="rId20"/>
    <p:sldId id="292" r:id="rId21"/>
    <p:sldId id="293" r:id="rId22"/>
    <p:sldId id="294" r:id="rId23"/>
    <p:sldId id="295" r:id="rId24"/>
    <p:sldId id="297" r:id="rId25"/>
    <p:sldId id="300" r:id="rId26"/>
    <p:sldId id="266" r:id="rId27"/>
    <p:sldId id="289"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D"/>
    <a:srgbClr val="007AD7"/>
    <a:srgbClr val="00BAFF"/>
    <a:srgbClr val="F7F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9" autoAdjust="0"/>
    <p:restoredTop sz="94694"/>
  </p:normalViewPr>
  <p:slideViewPr>
    <p:cSldViewPr snapToGrid="0" snapToObjects="1">
      <p:cViewPr>
        <p:scale>
          <a:sx n="75" d="100"/>
          <a:sy n="75" d="100"/>
        </p:scale>
        <p:origin x="594"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278F7-A04D-4475-9B22-A516B023383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is-IS"/>
        </a:p>
      </dgm:t>
    </dgm:pt>
    <dgm:pt modelId="{4271975F-AABC-45CA-84CF-000EE8932E7B}">
      <dgm:prSet phldrT="[Text]"/>
      <dgm:spPr>
        <a:solidFill>
          <a:schemeClr val="tx1">
            <a:lumMod val="60000"/>
            <a:lumOff val="40000"/>
          </a:schemeClr>
        </a:solidFill>
      </dgm:spPr>
      <dgm:t>
        <a:bodyPr/>
        <a:lstStyle/>
        <a:p>
          <a:r>
            <a:rPr lang="en-GB" dirty="0"/>
            <a:t>PEPPOL international invoice model</a:t>
          </a:r>
          <a:endParaRPr lang="is-IS" dirty="0"/>
        </a:p>
      </dgm:t>
    </dgm:pt>
    <dgm:pt modelId="{0F90A23A-EBF2-41C7-BB9C-067A8A829A03}" type="parTrans" cxnId="{76E9636E-BC0B-4AB9-A203-2C23226BD11F}">
      <dgm:prSet/>
      <dgm:spPr/>
      <dgm:t>
        <a:bodyPr/>
        <a:lstStyle/>
        <a:p>
          <a:endParaRPr lang="is-IS"/>
        </a:p>
      </dgm:t>
    </dgm:pt>
    <dgm:pt modelId="{1BD5B31C-F069-4799-8017-2BBEE103449E}" type="sibTrans" cxnId="{76E9636E-BC0B-4AB9-A203-2C23226BD11F}">
      <dgm:prSet/>
      <dgm:spPr/>
      <dgm:t>
        <a:bodyPr/>
        <a:lstStyle/>
        <a:p>
          <a:endParaRPr lang="is-IS"/>
        </a:p>
      </dgm:t>
    </dgm:pt>
    <dgm:pt modelId="{08E87FCB-A308-4B4F-8E47-8BB394B9D870}">
      <dgm:prSet phldrT="[Text]"/>
      <dgm:spPr>
        <a:solidFill>
          <a:srgbClr val="00B050"/>
        </a:solidFill>
      </dgm:spPr>
      <dgm:t>
        <a:bodyPr/>
        <a:lstStyle/>
        <a:p>
          <a:r>
            <a:rPr lang="en-GB" dirty="0"/>
            <a:t>EN 16931</a:t>
          </a:r>
          <a:endParaRPr lang="is-IS" dirty="0"/>
        </a:p>
      </dgm:t>
    </dgm:pt>
    <dgm:pt modelId="{195B9CC4-E491-4DD1-B941-D88C928AAC07}" type="parTrans" cxnId="{55CC94C8-2410-40ED-9AD9-00C2F43792B6}">
      <dgm:prSet/>
      <dgm:spPr>
        <a:ln>
          <a:solidFill>
            <a:srgbClr val="FFC000"/>
          </a:solidFill>
          <a:headEnd type="arrow"/>
          <a:tailEnd type="none"/>
        </a:ln>
      </dgm:spPr>
      <dgm:t>
        <a:bodyPr/>
        <a:lstStyle/>
        <a:p>
          <a:endParaRPr lang="is-IS"/>
        </a:p>
      </dgm:t>
    </dgm:pt>
    <dgm:pt modelId="{11F4FFBA-F857-4A88-B541-B858E10CB705}" type="sibTrans" cxnId="{55CC94C8-2410-40ED-9AD9-00C2F43792B6}">
      <dgm:prSet/>
      <dgm:spPr/>
      <dgm:t>
        <a:bodyPr/>
        <a:lstStyle/>
        <a:p>
          <a:endParaRPr lang="is-IS"/>
        </a:p>
      </dgm:t>
    </dgm:pt>
    <dgm:pt modelId="{A1A1D94A-E359-430D-B216-B987992CB6BD}">
      <dgm:prSet phldrT="[Text]"/>
      <dgm:spPr/>
      <dgm:t>
        <a:bodyPr/>
        <a:lstStyle/>
        <a:p>
          <a:r>
            <a:rPr lang="en-GB" dirty="0"/>
            <a:t>PEPPOL BIS Billing 3.0</a:t>
          </a:r>
          <a:endParaRPr lang="is-IS" dirty="0"/>
        </a:p>
      </dgm:t>
    </dgm:pt>
    <dgm:pt modelId="{3E865C7B-EB84-4083-B4AB-D9F9C0AB91CC}" type="parTrans" cxnId="{3990C179-AD2C-40D5-91DF-C86F1D44695D}">
      <dgm:prSet/>
      <dgm:spPr>
        <a:ln>
          <a:headEnd type="arrow"/>
          <a:tailEnd type="none"/>
        </a:ln>
      </dgm:spPr>
      <dgm:t>
        <a:bodyPr/>
        <a:lstStyle/>
        <a:p>
          <a:endParaRPr lang="is-IS"/>
        </a:p>
      </dgm:t>
    </dgm:pt>
    <dgm:pt modelId="{26765869-F214-4FC6-8E35-EEE23A15E97F}" type="sibTrans" cxnId="{3990C179-AD2C-40D5-91DF-C86F1D44695D}">
      <dgm:prSet/>
      <dgm:spPr/>
      <dgm:t>
        <a:bodyPr/>
        <a:lstStyle/>
        <a:p>
          <a:endParaRPr lang="is-IS"/>
        </a:p>
      </dgm:t>
    </dgm:pt>
    <dgm:pt modelId="{EEA852BC-B2CF-4939-9BAC-821185449E2C}">
      <dgm:prSet phldrT="[Text]"/>
      <dgm:spPr/>
      <dgm:t>
        <a:bodyPr/>
        <a:lstStyle/>
        <a:p>
          <a:r>
            <a:rPr lang="en-GB" dirty="0"/>
            <a:t>Spanish </a:t>
          </a:r>
          <a:r>
            <a:rPr lang="en-GB" dirty="0" err="1"/>
            <a:t>facturae</a:t>
          </a:r>
          <a:endParaRPr lang="is-IS" dirty="0"/>
        </a:p>
      </dgm:t>
    </dgm:pt>
    <dgm:pt modelId="{CEFC5039-1661-41C1-8194-82DCD8B50375}" type="parTrans" cxnId="{D40D376F-938E-4926-A8D0-D89F4A6256E3}">
      <dgm:prSet/>
      <dgm:spPr>
        <a:ln>
          <a:headEnd type="arrow"/>
          <a:tailEnd type="none"/>
        </a:ln>
      </dgm:spPr>
      <dgm:t>
        <a:bodyPr/>
        <a:lstStyle/>
        <a:p>
          <a:endParaRPr lang="is-IS"/>
        </a:p>
      </dgm:t>
    </dgm:pt>
    <dgm:pt modelId="{6FA3C847-8206-40A4-8F6A-5F74990F71AF}" type="sibTrans" cxnId="{D40D376F-938E-4926-A8D0-D89F4A6256E3}">
      <dgm:prSet/>
      <dgm:spPr/>
      <dgm:t>
        <a:bodyPr/>
        <a:lstStyle/>
        <a:p>
          <a:endParaRPr lang="is-IS"/>
        </a:p>
      </dgm:t>
    </dgm:pt>
    <dgm:pt modelId="{CCAB3B6E-E28D-478E-9958-55EC2CA60A57}">
      <dgm:prSet phldrT="[Text]"/>
      <dgm:spPr/>
      <dgm:t>
        <a:bodyPr/>
        <a:lstStyle/>
        <a:p>
          <a:r>
            <a:rPr lang="en-GB" dirty="0" err="1"/>
            <a:t>TransTasman</a:t>
          </a:r>
          <a:endParaRPr lang="is-IS" dirty="0"/>
        </a:p>
      </dgm:t>
    </dgm:pt>
    <dgm:pt modelId="{9710E577-41A6-4DE8-8530-A5429A8D27A2}" type="parTrans" cxnId="{C9EC68CE-D23E-4AF2-BA9C-357CAEBDE536}">
      <dgm:prSet/>
      <dgm:spPr>
        <a:ln>
          <a:solidFill>
            <a:srgbClr val="FFC000"/>
          </a:solidFill>
          <a:headEnd type="arrow"/>
          <a:tailEnd type="none"/>
        </a:ln>
      </dgm:spPr>
      <dgm:t>
        <a:bodyPr/>
        <a:lstStyle/>
        <a:p>
          <a:endParaRPr lang="is-IS"/>
        </a:p>
      </dgm:t>
    </dgm:pt>
    <dgm:pt modelId="{2E9EEEFB-9004-4C3D-ABB1-02BBD3E16456}" type="sibTrans" cxnId="{C9EC68CE-D23E-4AF2-BA9C-357CAEBDE536}">
      <dgm:prSet/>
      <dgm:spPr/>
      <dgm:t>
        <a:bodyPr/>
        <a:lstStyle/>
        <a:p>
          <a:endParaRPr lang="is-IS"/>
        </a:p>
      </dgm:t>
    </dgm:pt>
    <dgm:pt modelId="{F1D42D8F-57B6-400F-B278-DE9B7664CAD4}">
      <dgm:prSet phldrT="[Text]"/>
      <dgm:spPr/>
      <dgm:t>
        <a:bodyPr/>
        <a:lstStyle/>
        <a:p>
          <a:r>
            <a:rPr lang="en-GB" dirty="0"/>
            <a:t>International model</a:t>
          </a:r>
          <a:endParaRPr lang="is-IS" dirty="0"/>
        </a:p>
      </dgm:t>
    </dgm:pt>
    <dgm:pt modelId="{38AF3D0C-4A06-4201-A837-1D3CDAE5139A}" type="parTrans" cxnId="{B1FEA1EB-96C8-4EC7-9269-24DF2BF28CEF}">
      <dgm:prSet/>
      <dgm:spPr/>
      <dgm:t>
        <a:bodyPr/>
        <a:lstStyle/>
        <a:p>
          <a:endParaRPr lang="is-IS"/>
        </a:p>
      </dgm:t>
    </dgm:pt>
    <dgm:pt modelId="{C24ED4BF-C344-45E5-9ECD-70FAAD170B46}" type="sibTrans" cxnId="{B1FEA1EB-96C8-4EC7-9269-24DF2BF28CEF}">
      <dgm:prSet/>
      <dgm:spPr/>
      <dgm:t>
        <a:bodyPr/>
        <a:lstStyle/>
        <a:p>
          <a:endParaRPr lang="is-IS"/>
        </a:p>
      </dgm:t>
    </dgm:pt>
    <dgm:pt modelId="{4A914034-5E0F-4876-AAA0-33DD1D8D307F}">
      <dgm:prSet phldrT="[Text]"/>
      <dgm:spPr/>
      <dgm:t>
        <a:bodyPr/>
        <a:lstStyle/>
        <a:p>
          <a:r>
            <a:rPr lang="en-GB" dirty="0"/>
            <a:t>Invoice domain specifications</a:t>
          </a:r>
          <a:endParaRPr lang="is-IS" dirty="0"/>
        </a:p>
      </dgm:t>
    </dgm:pt>
    <dgm:pt modelId="{73D8D2B1-2191-48B3-B1F1-90F29C2AF920}" type="parTrans" cxnId="{24AE943A-4940-44D0-881D-CD82F8AC1E1B}">
      <dgm:prSet/>
      <dgm:spPr/>
      <dgm:t>
        <a:bodyPr/>
        <a:lstStyle/>
        <a:p>
          <a:endParaRPr lang="is-IS"/>
        </a:p>
      </dgm:t>
    </dgm:pt>
    <dgm:pt modelId="{E2B73278-6752-4449-8555-876C9A0A170A}" type="sibTrans" cxnId="{24AE943A-4940-44D0-881D-CD82F8AC1E1B}">
      <dgm:prSet/>
      <dgm:spPr/>
      <dgm:t>
        <a:bodyPr/>
        <a:lstStyle/>
        <a:p>
          <a:endParaRPr lang="is-IS"/>
        </a:p>
      </dgm:t>
    </dgm:pt>
    <dgm:pt modelId="{F0ADC1CA-8CA0-43BB-A3FB-F0AC89B8EA33}">
      <dgm:prSet phldrT="[Text]"/>
      <dgm:spPr/>
      <dgm:t>
        <a:bodyPr/>
        <a:lstStyle/>
        <a:p>
          <a:r>
            <a:rPr lang="en-GB" dirty="0"/>
            <a:t>Implementation specific</a:t>
          </a:r>
          <a:endParaRPr lang="is-IS" dirty="0"/>
        </a:p>
      </dgm:t>
    </dgm:pt>
    <dgm:pt modelId="{08F0EEEE-0570-4659-A4EC-20DAE43AF49F}" type="parTrans" cxnId="{42C36835-5827-4224-9AD4-E79BAEE7A7D8}">
      <dgm:prSet/>
      <dgm:spPr/>
      <dgm:t>
        <a:bodyPr/>
        <a:lstStyle/>
        <a:p>
          <a:endParaRPr lang="is-IS"/>
        </a:p>
      </dgm:t>
    </dgm:pt>
    <dgm:pt modelId="{C3D2D1E3-3DCC-4E06-9F08-1277915F6449}" type="sibTrans" cxnId="{42C36835-5827-4224-9AD4-E79BAEE7A7D8}">
      <dgm:prSet/>
      <dgm:spPr/>
      <dgm:t>
        <a:bodyPr/>
        <a:lstStyle/>
        <a:p>
          <a:endParaRPr lang="is-IS"/>
        </a:p>
      </dgm:t>
    </dgm:pt>
    <dgm:pt modelId="{C2F0188C-9396-4489-8CAA-6723F99E4C8E}">
      <dgm:prSet phldrT="[Text]"/>
      <dgm:spPr/>
      <dgm:t>
        <a:bodyPr/>
        <a:lstStyle/>
        <a:p>
          <a:r>
            <a:rPr lang="en-GB" dirty="0"/>
            <a:t>Singapore</a:t>
          </a:r>
          <a:endParaRPr lang="is-IS" dirty="0"/>
        </a:p>
      </dgm:t>
    </dgm:pt>
    <dgm:pt modelId="{E1F5C2D9-6225-4C12-A302-1C647EF0A30E}" type="parTrans" cxnId="{35FF5AA3-3B3E-4D5A-801B-277DEF8C149A}">
      <dgm:prSet/>
      <dgm:spPr>
        <a:ln>
          <a:solidFill>
            <a:srgbClr val="FFC000"/>
          </a:solidFill>
          <a:headEnd type="arrow"/>
          <a:tailEnd type="none"/>
        </a:ln>
      </dgm:spPr>
      <dgm:t>
        <a:bodyPr/>
        <a:lstStyle/>
        <a:p>
          <a:endParaRPr lang="is-IS"/>
        </a:p>
      </dgm:t>
    </dgm:pt>
    <dgm:pt modelId="{EB4366C3-A247-488A-8CE6-AA471C70B1E7}" type="sibTrans" cxnId="{35FF5AA3-3B3E-4D5A-801B-277DEF8C149A}">
      <dgm:prSet/>
      <dgm:spPr/>
      <dgm:t>
        <a:bodyPr/>
        <a:lstStyle/>
        <a:p>
          <a:endParaRPr lang="is-IS"/>
        </a:p>
      </dgm:t>
    </dgm:pt>
    <dgm:pt modelId="{B5F295AD-CEF3-47E9-A747-BD8C0A10CCA8}" type="pres">
      <dgm:prSet presAssocID="{BD1278F7-A04D-4475-9B22-A516B0233835}" presName="mainComposite" presStyleCnt="0">
        <dgm:presLayoutVars>
          <dgm:chPref val="1"/>
          <dgm:dir/>
          <dgm:animOne val="branch"/>
          <dgm:animLvl val="lvl"/>
          <dgm:resizeHandles val="exact"/>
        </dgm:presLayoutVars>
      </dgm:prSet>
      <dgm:spPr/>
    </dgm:pt>
    <dgm:pt modelId="{12932B7C-C921-4DBD-A3B0-88B083FB2740}" type="pres">
      <dgm:prSet presAssocID="{BD1278F7-A04D-4475-9B22-A516B0233835}" presName="hierFlow" presStyleCnt="0"/>
      <dgm:spPr/>
    </dgm:pt>
    <dgm:pt modelId="{FB9A37F7-91BF-4EAA-8A72-E8CCDF9DC2AD}" type="pres">
      <dgm:prSet presAssocID="{BD1278F7-A04D-4475-9B22-A516B0233835}" presName="firstBuf" presStyleCnt="0"/>
      <dgm:spPr/>
    </dgm:pt>
    <dgm:pt modelId="{EE482A59-79BF-45D4-9E7F-F7137C49019C}" type="pres">
      <dgm:prSet presAssocID="{BD1278F7-A04D-4475-9B22-A516B0233835}" presName="hierChild1" presStyleCnt="0">
        <dgm:presLayoutVars>
          <dgm:chPref val="1"/>
          <dgm:animOne val="branch"/>
          <dgm:animLvl val="lvl"/>
        </dgm:presLayoutVars>
      </dgm:prSet>
      <dgm:spPr/>
    </dgm:pt>
    <dgm:pt modelId="{1D84C12C-AE02-46BD-AA86-7562F16F90A1}" type="pres">
      <dgm:prSet presAssocID="{4271975F-AABC-45CA-84CF-000EE8932E7B}" presName="Name14" presStyleCnt="0"/>
      <dgm:spPr/>
    </dgm:pt>
    <dgm:pt modelId="{A857B52A-53D5-42F3-999D-E03DAAC9DAE4}" type="pres">
      <dgm:prSet presAssocID="{4271975F-AABC-45CA-84CF-000EE8932E7B}" presName="level1Shape" presStyleLbl="node0" presStyleIdx="0" presStyleCnt="1">
        <dgm:presLayoutVars>
          <dgm:chPref val="3"/>
        </dgm:presLayoutVars>
      </dgm:prSet>
      <dgm:spPr/>
    </dgm:pt>
    <dgm:pt modelId="{0626C906-9455-4F23-B02A-124072B8F86C}" type="pres">
      <dgm:prSet presAssocID="{4271975F-AABC-45CA-84CF-000EE8932E7B}" presName="hierChild2" presStyleCnt="0"/>
      <dgm:spPr/>
    </dgm:pt>
    <dgm:pt modelId="{34CB3969-FD6C-43E5-896D-77CEA1966F5F}" type="pres">
      <dgm:prSet presAssocID="{195B9CC4-E491-4DD1-B941-D88C928AAC07}" presName="Name19" presStyleLbl="parChTrans1D2" presStyleIdx="0" presStyleCnt="3"/>
      <dgm:spPr/>
    </dgm:pt>
    <dgm:pt modelId="{D9E2E12C-7E24-4A2C-AFBB-9F583E096BFD}" type="pres">
      <dgm:prSet presAssocID="{08E87FCB-A308-4B4F-8E47-8BB394B9D870}" presName="Name21" presStyleCnt="0"/>
      <dgm:spPr/>
    </dgm:pt>
    <dgm:pt modelId="{EA608336-D0D2-4F35-8D65-FB87992A34C9}" type="pres">
      <dgm:prSet presAssocID="{08E87FCB-A308-4B4F-8E47-8BB394B9D870}" presName="level2Shape" presStyleLbl="node2" presStyleIdx="0" presStyleCnt="3"/>
      <dgm:spPr/>
    </dgm:pt>
    <dgm:pt modelId="{0500081E-26A1-48ED-8803-853B441CB5E8}" type="pres">
      <dgm:prSet presAssocID="{08E87FCB-A308-4B4F-8E47-8BB394B9D870}" presName="hierChild3" presStyleCnt="0"/>
      <dgm:spPr/>
    </dgm:pt>
    <dgm:pt modelId="{053FA494-C162-424E-AAA8-C8617B39CB72}" type="pres">
      <dgm:prSet presAssocID="{3E865C7B-EB84-4083-B4AB-D9F9C0AB91CC}" presName="Name19" presStyleLbl="parChTrans1D3" presStyleIdx="0" presStyleCnt="2"/>
      <dgm:spPr/>
    </dgm:pt>
    <dgm:pt modelId="{3BA00680-1BF5-4F36-BB0D-44EFB92F8150}" type="pres">
      <dgm:prSet presAssocID="{A1A1D94A-E359-430D-B216-B987992CB6BD}" presName="Name21" presStyleCnt="0"/>
      <dgm:spPr/>
    </dgm:pt>
    <dgm:pt modelId="{B05527F4-375F-43E8-8880-17E81BCF2CB0}" type="pres">
      <dgm:prSet presAssocID="{A1A1D94A-E359-430D-B216-B987992CB6BD}" presName="level2Shape" presStyleLbl="node3" presStyleIdx="0" presStyleCnt="2"/>
      <dgm:spPr/>
    </dgm:pt>
    <dgm:pt modelId="{79A2723B-0585-4F93-92A6-0F1792F20145}" type="pres">
      <dgm:prSet presAssocID="{A1A1D94A-E359-430D-B216-B987992CB6BD}" presName="hierChild3" presStyleCnt="0"/>
      <dgm:spPr/>
    </dgm:pt>
    <dgm:pt modelId="{2D48816D-CBB8-4035-AFBE-CFC256337B0A}" type="pres">
      <dgm:prSet presAssocID="{CEFC5039-1661-41C1-8194-82DCD8B50375}" presName="Name19" presStyleLbl="parChTrans1D3" presStyleIdx="1" presStyleCnt="2"/>
      <dgm:spPr/>
    </dgm:pt>
    <dgm:pt modelId="{96057804-AB16-4DA6-8DF9-AAEDB10F08DC}" type="pres">
      <dgm:prSet presAssocID="{EEA852BC-B2CF-4939-9BAC-821185449E2C}" presName="Name21" presStyleCnt="0"/>
      <dgm:spPr/>
    </dgm:pt>
    <dgm:pt modelId="{49FB7788-C823-488F-9014-71A9C72E198B}" type="pres">
      <dgm:prSet presAssocID="{EEA852BC-B2CF-4939-9BAC-821185449E2C}" presName="level2Shape" presStyleLbl="node3" presStyleIdx="1" presStyleCnt="2"/>
      <dgm:spPr/>
    </dgm:pt>
    <dgm:pt modelId="{CB9BA887-6F0F-41C7-A9D9-8098EC1C9056}" type="pres">
      <dgm:prSet presAssocID="{EEA852BC-B2CF-4939-9BAC-821185449E2C}" presName="hierChild3" presStyleCnt="0"/>
      <dgm:spPr/>
    </dgm:pt>
    <dgm:pt modelId="{CB3831CF-6F47-4284-AA61-12F22CC419D2}" type="pres">
      <dgm:prSet presAssocID="{9710E577-41A6-4DE8-8530-A5429A8D27A2}" presName="Name19" presStyleLbl="parChTrans1D2" presStyleIdx="1" presStyleCnt="3"/>
      <dgm:spPr/>
    </dgm:pt>
    <dgm:pt modelId="{5A1D4EE7-4317-488A-A4B9-B9F27E0AE997}" type="pres">
      <dgm:prSet presAssocID="{CCAB3B6E-E28D-478E-9958-55EC2CA60A57}" presName="Name21" presStyleCnt="0"/>
      <dgm:spPr/>
    </dgm:pt>
    <dgm:pt modelId="{221EC696-6078-4475-A079-0CE98EC26626}" type="pres">
      <dgm:prSet presAssocID="{CCAB3B6E-E28D-478E-9958-55EC2CA60A57}" presName="level2Shape" presStyleLbl="node2" presStyleIdx="1" presStyleCnt="3"/>
      <dgm:spPr/>
    </dgm:pt>
    <dgm:pt modelId="{C8FE9571-6245-4AA2-8FA5-8E1479FCB158}" type="pres">
      <dgm:prSet presAssocID="{CCAB3B6E-E28D-478E-9958-55EC2CA60A57}" presName="hierChild3" presStyleCnt="0"/>
      <dgm:spPr/>
    </dgm:pt>
    <dgm:pt modelId="{9BA34840-2189-4CEB-9BDC-596430CB9063}" type="pres">
      <dgm:prSet presAssocID="{E1F5C2D9-6225-4C12-A302-1C647EF0A30E}" presName="Name19" presStyleLbl="parChTrans1D2" presStyleIdx="2" presStyleCnt="3"/>
      <dgm:spPr/>
    </dgm:pt>
    <dgm:pt modelId="{C3089333-4C26-4C81-A944-16D242D617AB}" type="pres">
      <dgm:prSet presAssocID="{C2F0188C-9396-4489-8CAA-6723F99E4C8E}" presName="Name21" presStyleCnt="0"/>
      <dgm:spPr/>
    </dgm:pt>
    <dgm:pt modelId="{E3BE76CF-4673-485C-A9E4-A9589459D0A5}" type="pres">
      <dgm:prSet presAssocID="{C2F0188C-9396-4489-8CAA-6723F99E4C8E}" presName="level2Shape" presStyleLbl="node2" presStyleIdx="2" presStyleCnt="3"/>
      <dgm:spPr/>
    </dgm:pt>
    <dgm:pt modelId="{8275A7BE-CE88-422E-A89A-57A9F898BDC3}" type="pres">
      <dgm:prSet presAssocID="{C2F0188C-9396-4489-8CAA-6723F99E4C8E}" presName="hierChild3" presStyleCnt="0"/>
      <dgm:spPr/>
    </dgm:pt>
    <dgm:pt modelId="{EF4CF697-02B9-42B8-9E36-6258B6298BAA}" type="pres">
      <dgm:prSet presAssocID="{BD1278F7-A04D-4475-9B22-A516B0233835}" presName="bgShapesFlow" presStyleCnt="0"/>
      <dgm:spPr/>
    </dgm:pt>
    <dgm:pt modelId="{626B7383-B785-471C-92DF-C5A55C839E8E}" type="pres">
      <dgm:prSet presAssocID="{F1D42D8F-57B6-400F-B278-DE9B7664CAD4}" presName="rectComp" presStyleCnt="0"/>
      <dgm:spPr/>
    </dgm:pt>
    <dgm:pt modelId="{9E4253D5-AB07-4166-A391-A91C82B6C39A}" type="pres">
      <dgm:prSet presAssocID="{F1D42D8F-57B6-400F-B278-DE9B7664CAD4}" presName="bgRect" presStyleLbl="bgShp" presStyleIdx="0" presStyleCnt="3"/>
      <dgm:spPr/>
    </dgm:pt>
    <dgm:pt modelId="{ED0E6DC9-437B-4296-AEB1-916E83462CE9}" type="pres">
      <dgm:prSet presAssocID="{F1D42D8F-57B6-400F-B278-DE9B7664CAD4}" presName="bgRectTx" presStyleLbl="bgShp" presStyleIdx="0" presStyleCnt="3">
        <dgm:presLayoutVars>
          <dgm:bulletEnabled val="1"/>
        </dgm:presLayoutVars>
      </dgm:prSet>
      <dgm:spPr/>
    </dgm:pt>
    <dgm:pt modelId="{B1A13C58-3125-4309-9C49-3655C0EB3452}" type="pres">
      <dgm:prSet presAssocID="{F1D42D8F-57B6-400F-B278-DE9B7664CAD4}" presName="spComp" presStyleCnt="0"/>
      <dgm:spPr/>
    </dgm:pt>
    <dgm:pt modelId="{D4EB0154-A319-45CF-A87E-7329086D2634}" type="pres">
      <dgm:prSet presAssocID="{F1D42D8F-57B6-400F-B278-DE9B7664CAD4}" presName="vSp" presStyleCnt="0"/>
      <dgm:spPr/>
    </dgm:pt>
    <dgm:pt modelId="{294CED34-45D9-41A8-92F2-8566734C0B07}" type="pres">
      <dgm:prSet presAssocID="{4A914034-5E0F-4876-AAA0-33DD1D8D307F}" presName="rectComp" presStyleCnt="0"/>
      <dgm:spPr/>
    </dgm:pt>
    <dgm:pt modelId="{8306433B-B1C2-4193-8818-C0E5096E7680}" type="pres">
      <dgm:prSet presAssocID="{4A914034-5E0F-4876-AAA0-33DD1D8D307F}" presName="bgRect" presStyleLbl="bgShp" presStyleIdx="1" presStyleCnt="3"/>
      <dgm:spPr/>
    </dgm:pt>
    <dgm:pt modelId="{48A94077-3BE9-4041-995E-C6BA815C6B25}" type="pres">
      <dgm:prSet presAssocID="{4A914034-5E0F-4876-AAA0-33DD1D8D307F}" presName="bgRectTx" presStyleLbl="bgShp" presStyleIdx="1" presStyleCnt="3">
        <dgm:presLayoutVars>
          <dgm:bulletEnabled val="1"/>
        </dgm:presLayoutVars>
      </dgm:prSet>
      <dgm:spPr/>
    </dgm:pt>
    <dgm:pt modelId="{8484CAFB-561A-4883-98C2-9421F9A671DE}" type="pres">
      <dgm:prSet presAssocID="{4A914034-5E0F-4876-AAA0-33DD1D8D307F}" presName="spComp" presStyleCnt="0"/>
      <dgm:spPr/>
    </dgm:pt>
    <dgm:pt modelId="{20C33FD6-C782-47A2-B34B-572A2E97ADFB}" type="pres">
      <dgm:prSet presAssocID="{4A914034-5E0F-4876-AAA0-33DD1D8D307F}" presName="vSp" presStyleCnt="0"/>
      <dgm:spPr/>
    </dgm:pt>
    <dgm:pt modelId="{85DC4903-4693-441B-92D8-330E4AB21044}" type="pres">
      <dgm:prSet presAssocID="{F0ADC1CA-8CA0-43BB-A3FB-F0AC89B8EA33}" presName="rectComp" presStyleCnt="0"/>
      <dgm:spPr/>
    </dgm:pt>
    <dgm:pt modelId="{4D68D4C6-76C2-4CA4-A8C3-C95C482DF0E9}" type="pres">
      <dgm:prSet presAssocID="{F0ADC1CA-8CA0-43BB-A3FB-F0AC89B8EA33}" presName="bgRect" presStyleLbl="bgShp" presStyleIdx="2" presStyleCnt="3"/>
      <dgm:spPr/>
    </dgm:pt>
    <dgm:pt modelId="{5B166E7F-61F9-4C6A-A62F-D1E284BD2DCB}" type="pres">
      <dgm:prSet presAssocID="{F0ADC1CA-8CA0-43BB-A3FB-F0AC89B8EA33}" presName="bgRectTx" presStyleLbl="bgShp" presStyleIdx="2" presStyleCnt="3">
        <dgm:presLayoutVars>
          <dgm:bulletEnabled val="1"/>
        </dgm:presLayoutVars>
      </dgm:prSet>
      <dgm:spPr/>
    </dgm:pt>
  </dgm:ptLst>
  <dgm:cxnLst>
    <dgm:cxn modelId="{08E42F01-97D8-41DB-8B42-EA2545E04B5A}" type="presOf" srcId="{CEFC5039-1661-41C1-8194-82DCD8B50375}" destId="{2D48816D-CBB8-4035-AFBE-CFC256337B0A}" srcOrd="0" destOrd="0" presId="urn:microsoft.com/office/officeart/2005/8/layout/hierarchy6"/>
    <dgm:cxn modelId="{51EC2417-27E6-4B54-9831-E37315414DFF}" type="presOf" srcId="{EEA852BC-B2CF-4939-9BAC-821185449E2C}" destId="{49FB7788-C823-488F-9014-71A9C72E198B}" srcOrd="0" destOrd="0" presId="urn:microsoft.com/office/officeart/2005/8/layout/hierarchy6"/>
    <dgm:cxn modelId="{78913B27-C789-403D-A2C5-593397C4405E}" type="presOf" srcId="{195B9CC4-E491-4DD1-B941-D88C928AAC07}" destId="{34CB3969-FD6C-43E5-896D-77CEA1966F5F}" srcOrd="0" destOrd="0" presId="urn:microsoft.com/office/officeart/2005/8/layout/hierarchy6"/>
    <dgm:cxn modelId="{353BFA2D-EDBC-4A2C-8FC9-2ED920B98371}" type="presOf" srcId="{A1A1D94A-E359-430D-B216-B987992CB6BD}" destId="{B05527F4-375F-43E8-8880-17E81BCF2CB0}" srcOrd="0" destOrd="0" presId="urn:microsoft.com/office/officeart/2005/8/layout/hierarchy6"/>
    <dgm:cxn modelId="{42C36835-5827-4224-9AD4-E79BAEE7A7D8}" srcId="{BD1278F7-A04D-4475-9B22-A516B0233835}" destId="{F0ADC1CA-8CA0-43BB-A3FB-F0AC89B8EA33}" srcOrd="3" destOrd="0" parTransId="{08F0EEEE-0570-4659-A4EC-20DAE43AF49F}" sibTransId="{C3D2D1E3-3DCC-4E06-9F08-1277915F6449}"/>
    <dgm:cxn modelId="{24AE943A-4940-44D0-881D-CD82F8AC1E1B}" srcId="{BD1278F7-A04D-4475-9B22-A516B0233835}" destId="{4A914034-5E0F-4876-AAA0-33DD1D8D307F}" srcOrd="2" destOrd="0" parTransId="{73D8D2B1-2191-48B3-B1F1-90F29C2AF920}" sibTransId="{E2B73278-6752-4449-8555-876C9A0A170A}"/>
    <dgm:cxn modelId="{00E9923C-B95F-47F0-8C4E-C9242040C2DA}" type="presOf" srcId="{3E865C7B-EB84-4083-B4AB-D9F9C0AB91CC}" destId="{053FA494-C162-424E-AAA8-C8617B39CB72}" srcOrd="0" destOrd="0" presId="urn:microsoft.com/office/officeart/2005/8/layout/hierarchy6"/>
    <dgm:cxn modelId="{19985944-2D47-44F9-B2CA-422C652BDA97}" type="presOf" srcId="{F1D42D8F-57B6-400F-B278-DE9B7664CAD4}" destId="{ED0E6DC9-437B-4296-AEB1-916E83462CE9}" srcOrd="1" destOrd="0" presId="urn:microsoft.com/office/officeart/2005/8/layout/hierarchy6"/>
    <dgm:cxn modelId="{CAD8D966-B6B7-40B4-ABA4-F035FA253C06}" type="presOf" srcId="{F0ADC1CA-8CA0-43BB-A3FB-F0AC89B8EA33}" destId="{5B166E7F-61F9-4C6A-A62F-D1E284BD2DCB}" srcOrd="1" destOrd="0" presId="urn:microsoft.com/office/officeart/2005/8/layout/hierarchy6"/>
    <dgm:cxn modelId="{76E9636E-BC0B-4AB9-A203-2C23226BD11F}" srcId="{BD1278F7-A04D-4475-9B22-A516B0233835}" destId="{4271975F-AABC-45CA-84CF-000EE8932E7B}" srcOrd="0" destOrd="0" parTransId="{0F90A23A-EBF2-41C7-BB9C-067A8A829A03}" sibTransId="{1BD5B31C-F069-4799-8017-2BBEE103449E}"/>
    <dgm:cxn modelId="{196B544E-36E1-4C19-B288-C89B52F3C2A9}" type="presOf" srcId="{08E87FCB-A308-4B4F-8E47-8BB394B9D870}" destId="{EA608336-D0D2-4F35-8D65-FB87992A34C9}" srcOrd="0" destOrd="0" presId="urn:microsoft.com/office/officeart/2005/8/layout/hierarchy6"/>
    <dgm:cxn modelId="{6E3D344F-732B-4953-9551-852EB7DF0EB8}" type="presOf" srcId="{F1D42D8F-57B6-400F-B278-DE9B7664CAD4}" destId="{9E4253D5-AB07-4166-A391-A91C82B6C39A}" srcOrd="0" destOrd="0" presId="urn:microsoft.com/office/officeart/2005/8/layout/hierarchy6"/>
    <dgm:cxn modelId="{D40D376F-938E-4926-A8D0-D89F4A6256E3}" srcId="{08E87FCB-A308-4B4F-8E47-8BB394B9D870}" destId="{EEA852BC-B2CF-4939-9BAC-821185449E2C}" srcOrd="1" destOrd="0" parTransId="{CEFC5039-1661-41C1-8194-82DCD8B50375}" sibTransId="{6FA3C847-8206-40A4-8F6A-5F74990F71AF}"/>
    <dgm:cxn modelId="{3990C179-AD2C-40D5-91DF-C86F1D44695D}" srcId="{08E87FCB-A308-4B4F-8E47-8BB394B9D870}" destId="{A1A1D94A-E359-430D-B216-B987992CB6BD}" srcOrd="0" destOrd="0" parTransId="{3E865C7B-EB84-4083-B4AB-D9F9C0AB91CC}" sibTransId="{26765869-F214-4FC6-8E35-EEE23A15E97F}"/>
    <dgm:cxn modelId="{15EB8F5A-0184-476E-BF7F-6A230B6AC875}" type="presOf" srcId="{4A914034-5E0F-4876-AAA0-33DD1D8D307F}" destId="{8306433B-B1C2-4193-8818-C0E5096E7680}" srcOrd="0" destOrd="0" presId="urn:microsoft.com/office/officeart/2005/8/layout/hierarchy6"/>
    <dgm:cxn modelId="{8C74DC86-CAC5-438A-9193-291709CA5639}" type="presOf" srcId="{F0ADC1CA-8CA0-43BB-A3FB-F0AC89B8EA33}" destId="{4D68D4C6-76C2-4CA4-A8C3-C95C482DF0E9}" srcOrd="0" destOrd="0" presId="urn:microsoft.com/office/officeart/2005/8/layout/hierarchy6"/>
    <dgm:cxn modelId="{74A93395-C4AD-45AA-BD88-2165E8310A55}" type="presOf" srcId="{9710E577-41A6-4DE8-8530-A5429A8D27A2}" destId="{CB3831CF-6F47-4284-AA61-12F22CC419D2}" srcOrd="0" destOrd="0" presId="urn:microsoft.com/office/officeart/2005/8/layout/hierarchy6"/>
    <dgm:cxn modelId="{2A8869A0-A1FD-43C2-B10E-873A56398542}" type="presOf" srcId="{4271975F-AABC-45CA-84CF-000EE8932E7B}" destId="{A857B52A-53D5-42F3-999D-E03DAAC9DAE4}" srcOrd="0" destOrd="0" presId="urn:microsoft.com/office/officeart/2005/8/layout/hierarchy6"/>
    <dgm:cxn modelId="{35FF5AA3-3B3E-4D5A-801B-277DEF8C149A}" srcId="{4271975F-AABC-45CA-84CF-000EE8932E7B}" destId="{C2F0188C-9396-4489-8CAA-6723F99E4C8E}" srcOrd="2" destOrd="0" parTransId="{E1F5C2D9-6225-4C12-A302-1C647EF0A30E}" sibTransId="{EB4366C3-A247-488A-8CE6-AA471C70B1E7}"/>
    <dgm:cxn modelId="{937E21AB-91E8-4860-B361-4AC0E3D8CB3D}" type="presOf" srcId="{E1F5C2D9-6225-4C12-A302-1C647EF0A30E}" destId="{9BA34840-2189-4CEB-9BDC-596430CB9063}" srcOrd="0" destOrd="0" presId="urn:microsoft.com/office/officeart/2005/8/layout/hierarchy6"/>
    <dgm:cxn modelId="{330355AD-C09B-4B66-9107-45B84C28FFD9}" type="presOf" srcId="{BD1278F7-A04D-4475-9B22-A516B0233835}" destId="{B5F295AD-CEF3-47E9-A747-BD8C0A10CCA8}" srcOrd="0" destOrd="0" presId="urn:microsoft.com/office/officeart/2005/8/layout/hierarchy6"/>
    <dgm:cxn modelId="{323F5BC3-ED06-4946-8DB1-E27AB19352A1}" type="presOf" srcId="{4A914034-5E0F-4876-AAA0-33DD1D8D307F}" destId="{48A94077-3BE9-4041-995E-C6BA815C6B25}" srcOrd="1" destOrd="0" presId="urn:microsoft.com/office/officeart/2005/8/layout/hierarchy6"/>
    <dgm:cxn modelId="{55CC94C8-2410-40ED-9AD9-00C2F43792B6}" srcId="{4271975F-AABC-45CA-84CF-000EE8932E7B}" destId="{08E87FCB-A308-4B4F-8E47-8BB394B9D870}" srcOrd="0" destOrd="0" parTransId="{195B9CC4-E491-4DD1-B941-D88C928AAC07}" sibTransId="{11F4FFBA-F857-4A88-B541-B858E10CB705}"/>
    <dgm:cxn modelId="{C9EC68CE-D23E-4AF2-BA9C-357CAEBDE536}" srcId="{4271975F-AABC-45CA-84CF-000EE8932E7B}" destId="{CCAB3B6E-E28D-478E-9958-55EC2CA60A57}" srcOrd="1" destOrd="0" parTransId="{9710E577-41A6-4DE8-8530-A5429A8D27A2}" sibTransId="{2E9EEEFB-9004-4C3D-ABB1-02BBD3E16456}"/>
    <dgm:cxn modelId="{B1FEA1EB-96C8-4EC7-9269-24DF2BF28CEF}" srcId="{BD1278F7-A04D-4475-9B22-A516B0233835}" destId="{F1D42D8F-57B6-400F-B278-DE9B7664CAD4}" srcOrd="1" destOrd="0" parTransId="{38AF3D0C-4A06-4201-A837-1D3CDAE5139A}" sibTransId="{C24ED4BF-C344-45E5-9ECD-70FAAD170B46}"/>
    <dgm:cxn modelId="{A188AEF0-C3A9-405A-87CA-6C75B044D120}" type="presOf" srcId="{CCAB3B6E-E28D-478E-9958-55EC2CA60A57}" destId="{221EC696-6078-4475-A079-0CE98EC26626}" srcOrd="0" destOrd="0" presId="urn:microsoft.com/office/officeart/2005/8/layout/hierarchy6"/>
    <dgm:cxn modelId="{1BDC29F1-ED2B-49BD-817C-EF7C8BF5ADBE}" type="presOf" srcId="{C2F0188C-9396-4489-8CAA-6723F99E4C8E}" destId="{E3BE76CF-4673-485C-A9E4-A9589459D0A5}" srcOrd="0" destOrd="0" presId="urn:microsoft.com/office/officeart/2005/8/layout/hierarchy6"/>
    <dgm:cxn modelId="{FA6AB4CA-B7D9-4B1A-B6AD-C39853F64B4A}" type="presParOf" srcId="{B5F295AD-CEF3-47E9-A747-BD8C0A10CCA8}" destId="{12932B7C-C921-4DBD-A3B0-88B083FB2740}" srcOrd="0" destOrd="0" presId="urn:microsoft.com/office/officeart/2005/8/layout/hierarchy6"/>
    <dgm:cxn modelId="{FF6BF68A-829A-41E3-A946-439A454B98A9}" type="presParOf" srcId="{12932B7C-C921-4DBD-A3B0-88B083FB2740}" destId="{FB9A37F7-91BF-4EAA-8A72-E8CCDF9DC2AD}" srcOrd="0" destOrd="0" presId="urn:microsoft.com/office/officeart/2005/8/layout/hierarchy6"/>
    <dgm:cxn modelId="{86996586-83BA-41EA-8F9E-FB3BCEB4FA11}" type="presParOf" srcId="{12932B7C-C921-4DBD-A3B0-88B083FB2740}" destId="{EE482A59-79BF-45D4-9E7F-F7137C49019C}" srcOrd="1" destOrd="0" presId="urn:microsoft.com/office/officeart/2005/8/layout/hierarchy6"/>
    <dgm:cxn modelId="{EC208C46-8BB6-437D-AD23-41E2B430A859}" type="presParOf" srcId="{EE482A59-79BF-45D4-9E7F-F7137C49019C}" destId="{1D84C12C-AE02-46BD-AA86-7562F16F90A1}" srcOrd="0" destOrd="0" presId="urn:microsoft.com/office/officeart/2005/8/layout/hierarchy6"/>
    <dgm:cxn modelId="{C542ABE0-2CFC-4B80-B775-6B3BD03226D9}" type="presParOf" srcId="{1D84C12C-AE02-46BD-AA86-7562F16F90A1}" destId="{A857B52A-53D5-42F3-999D-E03DAAC9DAE4}" srcOrd="0" destOrd="0" presId="urn:microsoft.com/office/officeart/2005/8/layout/hierarchy6"/>
    <dgm:cxn modelId="{4DC1F1BB-1223-48B4-B61A-644225971F24}" type="presParOf" srcId="{1D84C12C-AE02-46BD-AA86-7562F16F90A1}" destId="{0626C906-9455-4F23-B02A-124072B8F86C}" srcOrd="1" destOrd="0" presId="urn:microsoft.com/office/officeart/2005/8/layout/hierarchy6"/>
    <dgm:cxn modelId="{A4E3E262-FF43-4E24-82DD-11F2E22DCB6A}" type="presParOf" srcId="{0626C906-9455-4F23-B02A-124072B8F86C}" destId="{34CB3969-FD6C-43E5-896D-77CEA1966F5F}" srcOrd="0" destOrd="0" presId="urn:microsoft.com/office/officeart/2005/8/layout/hierarchy6"/>
    <dgm:cxn modelId="{DA9DE0B7-EBF7-447B-9AAF-CF70E91144DA}" type="presParOf" srcId="{0626C906-9455-4F23-B02A-124072B8F86C}" destId="{D9E2E12C-7E24-4A2C-AFBB-9F583E096BFD}" srcOrd="1" destOrd="0" presId="urn:microsoft.com/office/officeart/2005/8/layout/hierarchy6"/>
    <dgm:cxn modelId="{A9A145B7-6B3D-4DBD-B12C-00FC4538110C}" type="presParOf" srcId="{D9E2E12C-7E24-4A2C-AFBB-9F583E096BFD}" destId="{EA608336-D0D2-4F35-8D65-FB87992A34C9}" srcOrd="0" destOrd="0" presId="urn:microsoft.com/office/officeart/2005/8/layout/hierarchy6"/>
    <dgm:cxn modelId="{B3D92125-7AEC-4476-B405-284AD5AE1CC0}" type="presParOf" srcId="{D9E2E12C-7E24-4A2C-AFBB-9F583E096BFD}" destId="{0500081E-26A1-48ED-8803-853B441CB5E8}" srcOrd="1" destOrd="0" presId="urn:microsoft.com/office/officeart/2005/8/layout/hierarchy6"/>
    <dgm:cxn modelId="{558B4FCA-477C-4396-B229-34C2AB926A67}" type="presParOf" srcId="{0500081E-26A1-48ED-8803-853B441CB5E8}" destId="{053FA494-C162-424E-AAA8-C8617B39CB72}" srcOrd="0" destOrd="0" presId="urn:microsoft.com/office/officeart/2005/8/layout/hierarchy6"/>
    <dgm:cxn modelId="{B60BAC68-A495-4341-B480-A40F16193764}" type="presParOf" srcId="{0500081E-26A1-48ED-8803-853B441CB5E8}" destId="{3BA00680-1BF5-4F36-BB0D-44EFB92F8150}" srcOrd="1" destOrd="0" presId="urn:microsoft.com/office/officeart/2005/8/layout/hierarchy6"/>
    <dgm:cxn modelId="{1306E4D2-0E79-4354-BF6F-B2A5BBE7A6A6}" type="presParOf" srcId="{3BA00680-1BF5-4F36-BB0D-44EFB92F8150}" destId="{B05527F4-375F-43E8-8880-17E81BCF2CB0}" srcOrd="0" destOrd="0" presId="urn:microsoft.com/office/officeart/2005/8/layout/hierarchy6"/>
    <dgm:cxn modelId="{9FD9CF95-60DF-4462-A6A4-6F74970077A7}" type="presParOf" srcId="{3BA00680-1BF5-4F36-BB0D-44EFB92F8150}" destId="{79A2723B-0585-4F93-92A6-0F1792F20145}" srcOrd="1" destOrd="0" presId="urn:microsoft.com/office/officeart/2005/8/layout/hierarchy6"/>
    <dgm:cxn modelId="{4CF687F0-89FC-40D4-B9C0-BF5101856E6B}" type="presParOf" srcId="{0500081E-26A1-48ED-8803-853B441CB5E8}" destId="{2D48816D-CBB8-4035-AFBE-CFC256337B0A}" srcOrd="2" destOrd="0" presId="urn:microsoft.com/office/officeart/2005/8/layout/hierarchy6"/>
    <dgm:cxn modelId="{24E9D696-F187-47FD-A18A-1AEC598D98EA}" type="presParOf" srcId="{0500081E-26A1-48ED-8803-853B441CB5E8}" destId="{96057804-AB16-4DA6-8DF9-AAEDB10F08DC}" srcOrd="3" destOrd="0" presId="urn:microsoft.com/office/officeart/2005/8/layout/hierarchy6"/>
    <dgm:cxn modelId="{3D9D9563-9507-425D-A851-14089CC3D616}" type="presParOf" srcId="{96057804-AB16-4DA6-8DF9-AAEDB10F08DC}" destId="{49FB7788-C823-488F-9014-71A9C72E198B}" srcOrd="0" destOrd="0" presId="urn:microsoft.com/office/officeart/2005/8/layout/hierarchy6"/>
    <dgm:cxn modelId="{9C29BED2-5196-4D47-8EC5-10D8BE72E267}" type="presParOf" srcId="{96057804-AB16-4DA6-8DF9-AAEDB10F08DC}" destId="{CB9BA887-6F0F-41C7-A9D9-8098EC1C9056}" srcOrd="1" destOrd="0" presId="urn:microsoft.com/office/officeart/2005/8/layout/hierarchy6"/>
    <dgm:cxn modelId="{35F63FF8-1519-4A85-87D5-C9DC27B8C923}" type="presParOf" srcId="{0626C906-9455-4F23-B02A-124072B8F86C}" destId="{CB3831CF-6F47-4284-AA61-12F22CC419D2}" srcOrd="2" destOrd="0" presId="urn:microsoft.com/office/officeart/2005/8/layout/hierarchy6"/>
    <dgm:cxn modelId="{6862E371-3F23-46C4-8ABA-0C7F9BE9A051}" type="presParOf" srcId="{0626C906-9455-4F23-B02A-124072B8F86C}" destId="{5A1D4EE7-4317-488A-A4B9-B9F27E0AE997}" srcOrd="3" destOrd="0" presId="urn:microsoft.com/office/officeart/2005/8/layout/hierarchy6"/>
    <dgm:cxn modelId="{8E7F3341-B8D6-4A2F-8D3E-9F3586243C6E}" type="presParOf" srcId="{5A1D4EE7-4317-488A-A4B9-B9F27E0AE997}" destId="{221EC696-6078-4475-A079-0CE98EC26626}" srcOrd="0" destOrd="0" presId="urn:microsoft.com/office/officeart/2005/8/layout/hierarchy6"/>
    <dgm:cxn modelId="{F59B49E2-5F21-4BE8-8585-843705BFDA6F}" type="presParOf" srcId="{5A1D4EE7-4317-488A-A4B9-B9F27E0AE997}" destId="{C8FE9571-6245-4AA2-8FA5-8E1479FCB158}" srcOrd="1" destOrd="0" presId="urn:microsoft.com/office/officeart/2005/8/layout/hierarchy6"/>
    <dgm:cxn modelId="{1BFBE0E4-1A1F-4BE9-8FE3-69CF202C9F01}" type="presParOf" srcId="{0626C906-9455-4F23-B02A-124072B8F86C}" destId="{9BA34840-2189-4CEB-9BDC-596430CB9063}" srcOrd="4" destOrd="0" presId="urn:microsoft.com/office/officeart/2005/8/layout/hierarchy6"/>
    <dgm:cxn modelId="{4F036450-A788-4B1B-94F1-0DB59ADCDD6B}" type="presParOf" srcId="{0626C906-9455-4F23-B02A-124072B8F86C}" destId="{C3089333-4C26-4C81-A944-16D242D617AB}" srcOrd="5" destOrd="0" presId="urn:microsoft.com/office/officeart/2005/8/layout/hierarchy6"/>
    <dgm:cxn modelId="{6068051D-2AF9-465C-8328-05C11811603B}" type="presParOf" srcId="{C3089333-4C26-4C81-A944-16D242D617AB}" destId="{E3BE76CF-4673-485C-A9E4-A9589459D0A5}" srcOrd="0" destOrd="0" presId="urn:microsoft.com/office/officeart/2005/8/layout/hierarchy6"/>
    <dgm:cxn modelId="{8E5EF61C-2AED-40CB-BF1D-9DCD7B901662}" type="presParOf" srcId="{C3089333-4C26-4C81-A944-16D242D617AB}" destId="{8275A7BE-CE88-422E-A89A-57A9F898BDC3}" srcOrd="1" destOrd="0" presId="urn:microsoft.com/office/officeart/2005/8/layout/hierarchy6"/>
    <dgm:cxn modelId="{813957CE-8814-48FC-A54E-378BDF0F68B2}" type="presParOf" srcId="{B5F295AD-CEF3-47E9-A747-BD8C0A10CCA8}" destId="{EF4CF697-02B9-42B8-9E36-6258B6298BAA}" srcOrd="1" destOrd="0" presId="urn:microsoft.com/office/officeart/2005/8/layout/hierarchy6"/>
    <dgm:cxn modelId="{842654A6-3207-4252-B165-2BB4D7CBCB4B}" type="presParOf" srcId="{EF4CF697-02B9-42B8-9E36-6258B6298BAA}" destId="{626B7383-B785-471C-92DF-C5A55C839E8E}" srcOrd="0" destOrd="0" presId="urn:microsoft.com/office/officeart/2005/8/layout/hierarchy6"/>
    <dgm:cxn modelId="{8AD92416-53B5-44C6-A5B6-054B09834495}" type="presParOf" srcId="{626B7383-B785-471C-92DF-C5A55C839E8E}" destId="{9E4253D5-AB07-4166-A391-A91C82B6C39A}" srcOrd="0" destOrd="0" presId="urn:microsoft.com/office/officeart/2005/8/layout/hierarchy6"/>
    <dgm:cxn modelId="{569A78A1-94CA-4F53-80C0-AE3979C5A8DA}" type="presParOf" srcId="{626B7383-B785-471C-92DF-C5A55C839E8E}" destId="{ED0E6DC9-437B-4296-AEB1-916E83462CE9}" srcOrd="1" destOrd="0" presId="urn:microsoft.com/office/officeart/2005/8/layout/hierarchy6"/>
    <dgm:cxn modelId="{675C3597-C57B-48A9-8C46-A96781190087}" type="presParOf" srcId="{EF4CF697-02B9-42B8-9E36-6258B6298BAA}" destId="{B1A13C58-3125-4309-9C49-3655C0EB3452}" srcOrd="1" destOrd="0" presId="urn:microsoft.com/office/officeart/2005/8/layout/hierarchy6"/>
    <dgm:cxn modelId="{69126AF4-1890-4D20-B521-246566D6B759}" type="presParOf" srcId="{B1A13C58-3125-4309-9C49-3655C0EB3452}" destId="{D4EB0154-A319-45CF-A87E-7329086D2634}" srcOrd="0" destOrd="0" presId="urn:microsoft.com/office/officeart/2005/8/layout/hierarchy6"/>
    <dgm:cxn modelId="{3FD855BD-597C-4C6D-8982-4AEF4F73C9AB}" type="presParOf" srcId="{EF4CF697-02B9-42B8-9E36-6258B6298BAA}" destId="{294CED34-45D9-41A8-92F2-8566734C0B07}" srcOrd="2" destOrd="0" presId="urn:microsoft.com/office/officeart/2005/8/layout/hierarchy6"/>
    <dgm:cxn modelId="{89469092-B3F0-4C0F-BE7D-AF2FFD3DB1F2}" type="presParOf" srcId="{294CED34-45D9-41A8-92F2-8566734C0B07}" destId="{8306433B-B1C2-4193-8818-C0E5096E7680}" srcOrd="0" destOrd="0" presId="urn:microsoft.com/office/officeart/2005/8/layout/hierarchy6"/>
    <dgm:cxn modelId="{93EECD98-4673-49E6-B779-B4B7075B10BB}" type="presParOf" srcId="{294CED34-45D9-41A8-92F2-8566734C0B07}" destId="{48A94077-3BE9-4041-995E-C6BA815C6B25}" srcOrd="1" destOrd="0" presId="urn:microsoft.com/office/officeart/2005/8/layout/hierarchy6"/>
    <dgm:cxn modelId="{5D66911E-A69E-4339-8B8B-CE466308C344}" type="presParOf" srcId="{EF4CF697-02B9-42B8-9E36-6258B6298BAA}" destId="{8484CAFB-561A-4883-98C2-9421F9A671DE}" srcOrd="3" destOrd="0" presId="urn:microsoft.com/office/officeart/2005/8/layout/hierarchy6"/>
    <dgm:cxn modelId="{8BC4739C-D767-45B4-A89A-8991EB21EA13}" type="presParOf" srcId="{8484CAFB-561A-4883-98C2-9421F9A671DE}" destId="{20C33FD6-C782-47A2-B34B-572A2E97ADFB}" srcOrd="0" destOrd="0" presId="urn:microsoft.com/office/officeart/2005/8/layout/hierarchy6"/>
    <dgm:cxn modelId="{90BCCBA0-4D23-4D5A-B964-CAC490FC8755}" type="presParOf" srcId="{EF4CF697-02B9-42B8-9E36-6258B6298BAA}" destId="{85DC4903-4693-441B-92D8-330E4AB21044}" srcOrd="4" destOrd="0" presId="urn:microsoft.com/office/officeart/2005/8/layout/hierarchy6"/>
    <dgm:cxn modelId="{24E11AA3-15E6-4D92-B546-044C9982A487}" type="presParOf" srcId="{85DC4903-4693-441B-92D8-330E4AB21044}" destId="{4D68D4C6-76C2-4CA4-A8C3-C95C482DF0E9}" srcOrd="0" destOrd="0" presId="urn:microsoft.com/office/officeart/2005/8/layout/hierarchy6"/>
    <dgm:cxn modelId="{8845B34C-8A31-4C33-9156-19C8A826933C}" type="presParOf" srcId="{85DC4903-4693-441B-92D8-330E4AB21044}" destId="{5B166E7F-61F9-4C6A-A62F-D1E284BD2DC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D9A98C-99C6-4F3E-97E1-3D4C0369685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is-IS"/>
        </a:p>
      </dgm:t>
    </dgm:pt>
    <dgm:pt modelId="{155B2356-90DF-42A7-A262-F7B6B4E53B0A}">
      <dgm:prSet phldrT="[Text]"/>
      <dgm:spPr/>
      <dgm:t>
        <a:bodyPr/>
        <a:lstStyle/>
        <a:p>
          <a:r>
            <a:rPr lang="en-GB" dirty="0"/>
            <a:t>Drafting phase</a:t>
          </a:r>
          <a:endParaRPr lang="is-IS" dirty="0"/>
        </a:p>
      </dgm:t>
    </dgm:pt>
    <dgm:pt modelId="{22FD1063-28C4-480E-A05B-BD2997371480}" type="parTrans" cxnId="{87B04B51-142F-452C-A23A-658FF6A05C7D}">
      <dgm:prSet/>
      <dgm:spPr/>
      <dgm:t>
        <a:bodyPr/>
        <a:lstStyle/>
        <a:p>
          <a:endParaRPr lang="is-IS"/>
        </a:p>
      </dgm:t>
    </dgm:pt>
    <dgm:pt modelId="{B0662CEF-A2FB-48C3-9B7D-F843541093DD}" type="sibTrans" cxnId="{87B04B51-142F-452C-A23A-658FF6A05C7D}">
      <dgm:prSet/>
      <dgm:spPr/>
      <dgm:t>
        <a:bodyPr/>
        <a:lstStyle/>
        <a:p>
          <a:endParaRPr lang="is-IS"/>
        </a:p>
      </dgm:t>
    </dgm:pt>
    <dgm:pt modelId="{BF0F41A3-53F1-4336-88CB-7973C3B87EA9}">
      <dgm:prSet phldrT="[Text]"/>
      <dgm:spPr/>
      <dgm:t>
        <a:bodyPr/>
        <a:lstStyle/>
        <a:p>
          <a:r>
            <a:rPr lang="en-GB" dirty="0"/>
            <a:t>Requirements known.</a:t>
          </a:r>
          <a:endParaRPr lang="is-IS" dirty="0"/>
        </a:p>
      </dgm:t>
    </dgm:pt>
    <dgm:pt modelId="{B8019E8E-DA14-4C54-9595-EB1110FF4794}" type="parTrans" cxnId="{A69734D1-413F-4ED2-A857-750D6D750948}">
      <dgm:prSet/>
      <dgm:spPr/>
      <dgm:t>
        <a:bodyPr/>
        <a:lstStyle/>
        <a:p>
          <a:endParaRPr lang="is-IS"/>
        </a:p>
      </dgm:t>
    </dgm:pt>
    <dgm:pt modelId="{81CD0FF8-A54A-4870-B3B0-293C9D7E08FA}" type="sibTrans" cxnId="{A69734D1-413F-4ED2-A857-750D6D750948}">
      <dgm:prSet/>
      <dgm:spPr/>
      <dgm:t>
        <a:bodyPr/>
        <a:lstStyle/>
        <a:p>
          <a:endParaRPr lang="is-IS"/>
        </a:p>
      </dgm:t>
    </dgm:pt>
    <dgm:pt modelId="{18256721-B4E3-4D50-A103-3166D7B1B7FC}">
      <dgm:prSet phldrT="[Text]"/>
      <dgm:spPr/>
      <dgm:t>
        <a:bodyPr/>
        <a:lstStyle/>
        <a:p>
          <a:r>
            <a:rPr lang="en-GB" dirty="0"/>
            <a:t>Beta phase</a:t>
          </a:r>
          <a:endParaRPr lang="is-IS" dirty="0"/>
        </a:p>
      </dgm:t>
    </dgm:pt>
    <dgm:pt modelId="{0B9C2EF3-9A21-4F52-BA5A-BD45D8348B3B}" type="parTrans" cxnId="{B7767642-23F0-4DD7-8A43-0F938E12D3AA}">
      <dgm:prSet/>
      <dgm:spPr/>
      <dgm:t>
        <a:bodyPr/>
        <a:lstStyle/>
        <a:p>
          <a:endParaRPr lang="is-IS"/>
        </a:p>
      </dgm:t>
    </dgm:pt>
    <dgm:pt modelId="{9E7F7AD9-3259-4CA8-853E-6698D445E2C5}" type="sibTrans" cxnId="{B7767642-23F0-4DD7-8A43-0F938E12D3AA}">
      <dgm:prSet/>
      <dgm:spPr/>
      <dgm:t>
        <a:bodyPr/>
        <a:lstStyle/>
        <a:p>
          <a:endParaRPr lang="is-IS"/>
        </a:p>
      </dgm:t>
    </dgm:pt>
    <dgm:pt modelId="{2DE20E87-BEE0-4D87-A0D2-411D747ABC4A}">
      <dgm:prSet phldrT="[Text]"/>
      <dgm:spPr/>
      <dgm:t>
        <a:bodyPr/>
        <a:lstStyle/>
        <a:p>
          <a:r>
            <a:rPr lang="en-GB" dirty="0"/>
            <a:t>Participating PEPPOL members apply the draft to their business environment</a:t>
          </a:r>
          <a:endParaRPr lang="is-IS" dirty="0"/>
        </a:p>
      </dgm:t>
    </dgm:pt>
    <dgm:pt modelId="{EEDFD067-D96A-4DF6-9D5A-CCEA395C25E3}" type="parTrans" cxnId="{22245B9B-1164-4A8D-A039-D3CCFF9CC7D2}">
      <dgm:prSet/>
      <dgm:spPr/>
      <dgm:t>
        <a:bodyPr/>
        <a:lstStyle/>
        <a:p>
          <a:endParaRPr lang="is-IS"/>
        </a:p>
      </dgm:t>
    </dgm:pt>
    <dgm:pt modelId="{DF862F0D-8A2C-4638-922A-CB7ED4CE34B4}" type="sibTrans" cxnId="{22245B9B-1164-4A8D-A039-D3CCFF9CC7D2}">
      <dgm:prSet/>
      <dgm:spPr/>
      <dgm:t>
        <a:bodyPr/>
        <a:lstStyle/>
        <a:p>
          <a:endParaRPr lang="is-IS"/>
        </a:p>
      </dgm:t>
    </dgm:pt>
    <dgm:pt modelId="{CB173AC1-ED2F-4EEA-813F-289C3924AF12}">
      <dgm:prSet phldrT="[Text]"/>
      <dgm:spPr/>
      <dgm:t>
        <a:bodyPr/>
        <a:lstStyle/>
        <a:p>
          <a:r>
            <a:rPr lang="en-GB" dirty="0"/>
            <a:t>Review phase</a:t>
          </a:r>
          <a:endParaRPr lang="is-IS" dirty="0"/>
        </a:p>
      </dgm:t>
    </dgm:pt>
    <dgm:pt modelId="{00502544-87CC-48B7-9C67-04CCFEEE7AD5}" type="parTrans" cxnId="{F9EB7DA3-AB9D-4484-9135-75BA94CD4DD9}">
      <dgm:prSet/>
      <dgm:spPr/>
      <dgm:t>
        <a:bodyPr/>
        <a:lstStyle/>
        <a:p>
          <a:endParaRPr lang="is-IS"/>
        </a:p>
      </dgm:t>
    </dgm:pt>
    <dgm:pt modelId="{2E580F9A-BFF9-4859-8298-923CF28F62FC}" type="sibTrans" cxnId="{F9EB7DA3-AB9D-4484-9135-75BA94CD4DD9}">
      <dgm:prSet/>
      <dgm:spPr/>
      <dgm:t>
        <a:bodyPr/>
        <a:lstStyle/>
        <a:p>
          <a:endParaRPr lang="is-IS"/>
        </a:p>
      </dgm:t>
    </dgm:pt>
    <dgm:pt modelId="{40C8BB95-88BE-4A59-AB0A-D3CB6DBEAAD3}">
      <dgm:prSet phldrT="[Text]"/>
      <dgm:spPr/>
      <dgm:t>
        <a:bodyPr/>
        <a:lstStyle/>
        <a:p>
          <a:r>
            <a:rPr lang="en-GB" dirty="0"/>
            <a:t>Circulate beta version with examples of how it can be implemented in different countries.</a:t>
          </a:r>
          <a:endParaRPr lang="is-IS" dirty="0"/>
        </a:p>
      </dgm:t>
    </dgm:pt>
    <dgm:pt modelId="{E9E7E523-99B8-4636-8624-906966B79126}" type="parTrans" cxnId="{B3B7FB7B-3562-4497-88B3-6958C4973198}">
      <dgm:prSet/>
      <dgm:spPr/>
      <dgm:t>
        <a:bodyPr/>
        <a:lstStyle/>
        <a:p>
          <a:endParaRPr lang="is-IS"/>
        </a:p>
      </dgm:t>
    </dgm:pt>
    <dgm:pt modelId="{D0619844-716A-4B5D-BF16-EC28156DF6CE}" type="sibTrans" cxnId="{B3B7FB7B-3562-4497-88B3-6958C4973198}">
      <dgm:prSet/>
      <dgm:spPr/>
      <dgm:t>
        <a:bodyPr/>
        <a:lstStyle/>
        <a:p>
          <a:endParaRPr lang="is-IS"/>
        </a:p>
      </dgm:t>
    </dgm:pt>
    <dgm:pt modelId="{24552452-1BB1-4998-B7B1-BCDD87357D3C}">
      <dgm:prSet phldrT="[Text]"/>
      <dgm:spPr/>
      <dgm:t>
        <a:bodyPr/>
        <a:lstStyle/>
        <a:p>
          <a:r>
            <a:rPr lang="en-GB" dirty="0"/>
            <a:t>PEPPOL BIS Billing 3.0</a:t>
          </a:r>
          <a:endParaRPr lang="is-IS" dirty="0"/>
        </a:p>
      </dgm:t>
    </dgm:pt>
    <dgm:pt modelId="{B53D3296-2373-430E-B8C6-589272075B93}" type="parTrans" cxnId="{8F06C865-77E9-4FE7-A9E5-AF03C33115FB}">
      <dgm:prSet/>
      <dgm:spPr/>
      <dgm:t>
        <a:bodyPr/>
        <a:lstStyle/>
        <a:p>
          <a:endParaRPr lang="is-IS"/>
        </a:p>
      </dgm:t>
    </dgm:pt>
    <dgm:pt modelId="{97556AD4-8CBF-4A0A-A7D8-94672C1CC985}" type="sibTrans" cxnId="{8F06C865-77E9-4FE7-A9E5-AF03C33115FB}">
      <dgm:prSet/>
      <dgm:spPr/>
      <dgm:t>
        <a:bodyPr/>
        <a:lstStyle/>
        <a:p>
          <a:endParaRPr lang="is-IS"/>
        </a:p>
      </dgm:t>
    </dgm:pt>
    <dgm:pt modelId="{7257DE57-5D81-45AE-9667-2952D93A4F50}">
      <dgm:prSet phldrT="[Text]"/>
      <dgm:spPr/>
      <dgm:t>
        <a:bodyPr/>
        <a:lstStyle/>
        <a:p>
          <a:r>
            <a:rPr lang="en-GB" dirty="0"/>
            <a:t>Singapore extension.</a:t>
          </a:r>
          <a:endParaRPr lang="is-IS" dirty="0"/>
        </a:p>
      </dgm:t>
    </dgm:pt>
    <dgm:pt modelId="{C93CDC8B-5BD1-4C0B-A5C0-E4A1B8657773}" type="parTrans" cxnId="{2760C84D-821C-43DF-88FE-048CE5C47240}">
      <dgm:prSet/>
      <dgm:spPr/>
      <dgm:t>
        <a:bodyPr/>
        <a:lstStyle/>
        <a:p>
          <a:endParaRPr lang="is-IS"/>
        </a:p>
      </dgm:t>
    </dgm:pt>
    <dgm:pt modelId="{01BFF26A-BE72-4952-A605-76CD6C8FDA18}" type="sibTrans" cxnId="{2760C84D-821C-43DF-88FE-048CE5C47240}">
      <dgm:prSet/>
      <dgm:spPr/>
      <dgm:t>
        <a:bodyPr/>
        <a:lstStyle/>
        <a:p>
          <a:endParaRPr lang="is-IS"/>
        </a:p>
      </dgm:t>
    </dgm:pt>
    <dgm:pt modelId="{F92D6745-EC11-401E-AFCE-E933AEC3C4BD}">
      <dgm:prSet phldrT="[Text]"/>
      <dgm:spPr/>
      <dgm:t>
        <a:bodyPr/>
        <a:lstStyle/>
        <a:p>
          <a:r>
            <a:rPr lang="en-GB" dirty="0"/>
            <a:t>AUNZ extension</a:t>
          </a:r>
          <a:endParaRPr lang="is-IS" dirty="0"/>
        </a:p>
      </dgm:t>
    </dgm:pt>
    <dgm:pt modelId="{89D4BD11-2618-4F2F-B96C-F26CBD7D1123}" type="parTrans" cxnId="{551D1712-D932-47F7-8A9A-0BD2CA7CA51B}">
      <dgm:prSet/>
      <dgm:spPr/>
      <dgm:t>
        <a:bodyPr/>
        <a:lstStyle/>
        <a:p>
          <a:endParaRPr lang="is-IS"/>
        </a:p>
      </dgm:t>
    </dgm:pt>
    <dgm:pt modelId="{F086C3F7-665D-47D6-A4AA-D21894EACE0C}" type="sibTrans" cxnId="{551D1712-D932-47F7-8A9A-0BD2CA7CA51B}">
      <dgm:prSet/>
      <dgm:spPr/>
      <dgm:t>
        <a:bodyPr/>
        <a:lstStyle/>
        <a:p>
          <a:endParaRPr lang="is-IS"/>
        </a:p>
      </dgm:t>
    </dgm:pt>
    <dgm:pt modelId="{818119E9-8B8A-4D8F-B305-BA346A128BAE}">
      <dgm:prSet phldrT="[Text]"/>
      <dgm:spPr/>
      <dgm:t>
        <a:bodyPr/>
        <a:lstStyle/>
        <a:p>
          <a:r>
            <a:rPr lang="en-GB" dirty="0"/>
            <a:t>BPC report.</a:t>
          </a:r>
          <a:endParaRPr lang="is-IS" dirty="0"/>
        </a:p>
      </dgm:t>
    </dgm:pt>
    <dgm:pt modelId="{3987DA28-5E32-4CEA-AE99-5E2484C0D0AD}" type="parTrans" cxnId="{6F836C5A-D90E-4D3F-A07D-9187F5DF4859}">
      <dgm:prSet/>
      <dgm:spPr/>
      <dgm:t>
        <a:bodyPr/>
        <a:lstStyle/>
        <a:p>
          <a:endParaRPr lang="is-IS"/>
        </a:p>
      </dgm:t>
    </dgm:pt>
    <dgm:pt modelId="{EF97CD15-B6AE-4C90-A3DB-589E96F58E7F}" type="sibTrans" cxnId="{6F836C5A-D90E-4D3F-A07D-9187F5DF4859}">
      <dgm:prSet/>
      <dgm:spPr/>
      <dgm:t>
        <a:bodyPr/>
        <a:lstStyle/>
        <a:p>
          <a:endParaRPr lang="is-IS"/>
        </a:p>
      </dgm:t>
    </dgm:pt>
    <dgm:pt modelId="{6362296F-DEF2-4D5F-AB54-D2900FE7A856}">
      <dgm:prSet phldrT="[Text]"/>
      <dgm:spPr/>
      <dgm:t>
        <a:bodyPr/>
        <a:lstStyle/>
        <a:p>
          <a:r>
            <a:rPr lang="en-GB" dirty="0"/>
            <a:t>Drafting wo further collection of requirements</a:t>
          </a:r>
          <a:endParaRPr lang="is-IS" dirty="0"/>
        </a:p>
      </dgm:t>
    </dgm:pt>
    <dgm:pt modelId="{EDB5BBA0-096C-4AAC-8E07-D97A383F90A5}" type="parTrans" cxnId="{26447B59-81AC-4E4F-A413-D556129A0808}">
      <dgm:prSet/>
      <dgm:spPr/>
      <dgm:t>
        <a:bodyPr/>
        <a:lstStyle/>
        <a:p>
          <a:endParaRPr lang="is-IS"/>
        </a:p>
      </dgm:t>
    </dgm:pt>
    <dgm:pt modelId="{E7E49FE0-E501-4DB2-B779-9BF95C0CE373}" type="sibTrans" cxnId="{26447B59-81AC-4E4F-A413-D556129A0808}">
      <dgm:prSet/>
      <dgm:spPr/>
      <dgm:t>
        <a:bodyPr/>
        <a:lstStyle/>
        <a:p>
          <a:endParaRPr lang="is-IS"/>
        </a:p>
      </dgm:t>
    </dgm:pt>
    <dgm:pt modelId="{D633E8A9-AB34-4395-9D4B-38C4CCD8D8F4}">
      <dgm:prSet phldrT="[Text]"/>
      <dgm:spPr/>
      <dgm:t>
        <a:bodyPr/>
        <a:lstStyle/>
        <a:p>
          <a:r>
            <a:rPr lang="en-GB" dirty="0"/>
            <a:t>Pre-study </a:t>
          </a:r>
          <a:endParaRPr lang="is-IS" dirty="0"/>
        </a:p>
      </dgm:t>
    </dgm:pt>
    <dgm:pt modelId="{32AC7D4E-79A5-43B6-8586-E6CBC0EAEFA0}" type="parTrans" cxnId="{B711CACD-D4CF-48D2-8C08-EA3B9F9D2E55}">
      <dgm:prSet/>
      <dgm:spPr/>
      <dgm:t>
        <a:bodyPr/>
        <a:lstStyle/>
        <a:p>
          <a:endParaRPr lang="is-IS"/>
        </a:p>
      </dgm:t>
    </dgm:pt>
    <dgm:pt modelId="{D79993A4-E3B2-4F12-BA9C-DAF0A7E8EDD0}" type="sibTrans" cxnId="{B711CACD-D4CF-48D2-8C08-EA3B9F9D2E55}">
      <dgm:prSet/>
      <dgm:spPr/>
      <dgm:t>
        <a:bodyPr/>
        <a:lstStyle/>
        <a:p>
          <a:endParaRPr lang="is-IS"/>
        </a:p>
      </dgm:t>
    </dgm:pt>
    <dgm:pt modelId="{D3114255-380A-40E5-8B31-8B70647AA5EE}">
      <dgm:prSet phldrT="[Text]"/>
      <dgm:spPr/>
      <dgm:t>
        <a:bodyPr/>
        <a:lstStyle/>
        <a:p>
          <a:r>
            <a:rPr lang="en-GB" dirty="0"/>
            <a:t>Draft will then be modified as needed resulting in a beta version.</a:t>
          </a:r>
          <a:endParaRPr lang="is-IS" dirty="0"/>
        </a:p>
      </dgm:t>
    </dgm:pt>
    <dgm:pt modelId="{2DCA49F4-CE0B-4926-86F1-10C77AEF0BAF}" type="parTrans" cxnId="{9EE32664-7AF9-4BE8-9EAE-9D58060B01A4}">
      <dgm:prSet/>
      <dgm:spPr/>
      <dgm:t>
        <a:bodyPr/>
        <a:lstStyle/>
        <a:p>
          <a:endParaRPr lang="is-IS"/>
        </a:p>
      </dgm:t>
    </dgm:pt>
    <dgm:pt modelId="{8F3BD459-5E08-4B03-8B9E-DB444F0B3214}" type="sibTrans" cxnId="{9EE32664-7AF9-4BE8-9EAE-9D58060B01A4}">
      <dgm:prSet/>
      <dgm:spPr/>
      <dgm:t>
        <a:bodyPr/>
        <a:lstStyle/>
        <a:p>
          <a:endParaRPr lang="is-IS"/>
        </a:p>
      </dgm:t>
    </dgm:pt>
    <dgm:pt modelId="{63CB8CD2-DE42-44BF-9071-E0FEE12C0B00}">
      <dgm:prSet phldrT="[Text]"/>
      <dgm:spPr/>
      <dgm:t>
        <a:bodyPr/>
        <a:lstStyle/>
        <a:p>
          <a:r>
            <a:rPr lang="en-GB" dirty="0"/>
            <a:t>Invite wider input.</a:t>
          </a:r>
          <a:endParaRPr lang="is-IS" dirty="0"/>
        </a:p>
      </dgm:t>
    </dgm:pt>
    <dgm:pt modelId="{DFE234BB-37E7-4A17-9E9C-1589F05B6011}" type="parTrans" cxnId="{D4F7C52C-3DFF-4A3F-A847-508D814F0BFD}">
      <dgm:prSet/>
      <dgm:spPr/>
      <dgm:t>
        <a:bodyPr/>
        <a:lstStyle/>
        <a:p>
          <a:endParaRPr lang="is-IS"/>
        </a:p>
      </dgm:t>
    </dgm:pt>
    <dgm:pt modelId="{318C7B9D-2811-4548-A8B7-BE59E8A0D8C1}" type="sibTrans" cxnId="{D4F7C52C-3DFF-4A3F-A847-508D814F0BFD}">
      <dgm:prSet/>
      <dgm:spPr/>
      <dgm:t>
        <a:bodyPr/>
        <a:lstStyle/>
        <a:p>
          <a:endParaRPr lang="is-IS"/>
        </a:p>
      </dgm:t>
    </dgm:pt>
    <dgm:pt modelId="{7FC65278-92D5-4966-ADBB-0B607EC70F18}">
      <dgm:prSet phldrT="[Text]"/>
      <dgm:spPr/>
      <dgm:t>
        <a:bodyPr/>
        <a:lstStyle/>
        <a:p>
          <a:r>
            <a:rPr lang="en-GB" dirty="0"/>
            <a:t>Encourage trials.</a:t>
          </a:r>
          <a:endParaRPr lang="is-IS" dirty="0"/>
        </a:p>
      </dgm:t>
    </dgm:pt>
    <dgm:pt modelId="{4021A079-8FFD-49EF-B2E8-CA4117621A18}" type="parTrans" cxnId="{70AB897C-4D12-487F-9E98-AFAC4B9CE86E}">
      <dgm:prSet/>
      <dgm:spPr/>
      <dgm:t>
        <a:bodyPr/>
        <a:lstStyle/>
        <a:p>
          <a:endParaRPr lang="is-IS"/>
        </a:p>
      </dgm:t>
    </dgm:pt>
    <dgm:pt modelId="{11B9D996-66BD-4F6E-BE16-E3B7B5D52D78}" type="sibTrans" cxnId="{70AB897C-4D12-487F-9E98-AFAC4B9CE86E}">
      <dgm:prSet/>
      <dgm:spPr/>
      <dgm:t>
        <a:bodyPr/>
        <a:lstStyle/>
        <a:p>
          <a:endParaRPr lang="is-IS"/>
        </a:p>
      </dgm:t>
    </dgm:pt>
    <dgm:pt modelId="{C654365F-1910-492F-BCD3-C68CA4138E7C}">
      <dgm:prSet phldrT="[Text]"/>
      <dgm:spPr/>
      <dgm:t>
        <a:bodyPr/>
        <a:lstStyle/>
        <a:p>
          <a:r>
            <a:rPr lang="en-GB" dirty="0"/>
            <a:t>Approval of the international model</a:t>
          </a:r>
          <a:endParaRPr lang="is-IS" dirty="0"/>
        </a:p>
      </dgm:t>
    </dgm:pt>
    <dgm:pt modelId="{64B480BC-12DD-4225-ABB7-89F14CA47776}" type="parTrans" cxnId="{BDFE0267-64AF-4A55-80E1-CD8AA8EC7900}">
      <dgm:prSet/>
      <dgm:spPr/>
      <dgm:t>
        <a:bodyPr/>
        <a:lstStyle/>
        <a:p>
          <a:endParaRPr lang="is-IS"/>
        </a:p>
      </dgm:t>
    </dgm:pt>
    <dgm:pt modelId="{20B89E6E-478F-4194-BD80-2BE5977ED157}" type="sibTrans" cxnId="{BDFE0267-64AF-4A55-80E1-CD8AA8EC7900}">
      <dgm:prSet/>
      <dgm:spPr/>
      <dgm:t>
        <a:bodyPr/>
        <a:lstStyle/>
        <a:p>
          <a:endParaRPr lang="is-IS"/>
        </a:p>
      </dgm:t>
    </dgm:pt>
    <dgm:pt modelId="{03B60849-C347-4255-B0DC-3E4929A8F141}">
      <dgm:prSet phldrT="[Text]"/>
      <dgm:spPr/>
      <dgm:t>
        <a:bodyPr/>
        <a:lstStyle/>
        <a:p>
          <a:r>
            <a:rPr lang="en-GB" dirty="0"/>
            <a:t>Publication.</a:t>
          </a:r>
          <a:endParaRPr lang="is-IS" dirty="0"/>
        </a:p>
      </dgm:t>
    </dgm:pt>
    <dgm:pt modelId="{ABBB5325-B2E9-4C0B-B6DF-EB67CB5ED91C}" type="parTrans" cxnId="{456006C8-A81B-42AB-B5A7-16EA97458FC1}">
      <dgm:prSet/>
      <dgm:spPr/>
      <dgm:t>
        <a:bodyPr/>
        <a:lstStyle/>
        <a:p>
          <a:endParaRPr lang="is-IS"/>
        </a:p>
      </dgm:t>
    </dgm:pt>
    <dgm:pt modelId="{DF1E5444-AC00-4C78-8C37-75BB8F40CC61}" type="sibTrans" cxnId="{456006C8-A81B-42AB-B5A7-16EA97458FC1}">
      <dgm:prSet/>
      <dgm:spPr/>
      <dgm:t>
        <a:bodyPr/>
        <a:lstStyle/>
        <a:p>
          <a:endParaRPr lang="is-IS"/>
        </a:p>
      </dgm:t>
    </dgm:pt>
    <dgm:pt modelId="{B0B04E00-7D95-4079-B058-85FD3840B772}" type="pres">
      <dgm:prSet presAssocID="{03D9A98C-99C6-4F3E-97E1-3D4C03696851}" presName="linearFlow" presStyleCnt="0">
        <dgm:presLayoutVars>
          <dgm:dir/>
          <dgm:animLvl val="lvl"/>
          <dgm:resizeHandles val="exact"/>
        </dgm:presLayoutVars>
      </dgm:prSet>
      <dgm:spPr/>
    </dgm:pt>
    <dgm:pt modelId="{E1B2581D-FA6C-41B4-9856-800A36F9ADFB}" type="pres">
      <dgm:prSet presAssocID="{155B2356-90DF-42A7-A262-F7B6B4E53B0A}" presName="composite" presStyleCnt="0"/>
      <dgm:spPr/>
    </dgm:pt>
    <dgm:pt modelId="{BB3DC097-FC1C-4054-8C61-F89D9937BBCE}" type="pres">
      <dgm:prSet presAssocID="{155B2356-90DF-42A7-A262-F7B6B4E53B0A}" presName="parTx" presStyleLbl="node1" presStyleIdx="0" presStyleCnt="3">
        <dgm:presLayoutVars>
          <dgm:chMax val="0"/>
          <dgm:chPref val="0"/>
          <dgm:bulletEnabled val="1"/>
        </dgm:presLayoutVars>
      </dgm:prSet>
      <dgm:spPr/>
    </dgm:pt>
    <dgm:pt modelId="{C0D05B8D-791C-4D84-BB0C-E18899E1B755}" type="pres">
      <dgm:prSet presAssocID="{155B2356-90DF-42A7-A262-F7B6B4E53B0A}" presName="parSh" presStyleLbl="node1" presStyleIdx="0" presStyleCnt="3"/>
      <dgm:spPr/>
    </dgm:pt>
    <dgm:pt modelId="{073A1520-C092-443B-ABBD-5C0316F96D80}" type="pres">
      <dgm:prSet presAssocID="{155B2356-90DF-42A7-A262-F7B6B4E53B0A}" presName="desTx" presStyleLbl="fgAcc1" presStyleIdx="0" presStyleCnt="3">
        <dgm:presLayoutVars>
          <dgm:bulletEnabled val="1"/>
        </dgm:presLayoutVars>
      </dgm:prSet>
      <dgm:spPr/>
    </dgm:pt>
    <dgm:pt modelId="{46FD0850-DBF6-4A89-8D93-45D96AB98CB6}" type="pres">
      <dgm:prSet presAssocID="{B0662CEF-A2FB-48C3-9B7D-F843541093DD}" presName="sibTrans" presStyleLbl="sibTrans2D1" presStyleIdx="0" presStyleCnt="2"/>
      <dgm:spPr/>
    </dgm:pt>
    <dgm:pt modelId="{A8E8F09F-26AA-4105-8BD5-1BEAC3BDD9EA}" type="pres">
      <dgm:prSet presAssocID="{B0662CEF-A2FB-48C3-9B7D-F843541093DD}" presName="connTx" presStyleLbl="sibTrans2D1" presStyleIdx="0" presStyleCnt="2"/>
      <dgm:spPr/>
    </dgm:pt>
    <dgm:pt modelId="{0C51B7F1-F6E4-4276-AD1D-250E8BBD13D6}" type="pres">
      <dgm:prSet presAssocID="{18256721-B4E3-4D50-A103-3166D7B1B7FC}" presName="composite" presStyleCnt="0"/>
      <dgm:spPr/>
    </dgm:pt>
    <dgm:pt modelId="{0B558264-32A1-4E8D-BAA1-0CDBF316E54D}" type="pres">
      <dgm:prSet presAssocID="{18256721-B4E3-4D50-A103-3166D7B1B7FC}" presName="parTx" presStyleLbl="node1" presStyleIdx="0" presStyleCnt="3">
        <dgm:presLayoutVars>
          <dgm:chMax val="0"/>
          <dgm:chPref val="0"/>
          <dgm:bulletEnabled val="1"/>
        </dgm:presLayoutVars>
      </dgm:prSet>
      <dgm:spPr/>
    </dgm:pt>
    <dgm:pt modelId="{CA918812-4654-4EBE-98E2-AC3E377A2D0E}" type="pres">
      <dgm:prSet presAssocID="{18256721-B4E3-4D50-A103-3166D7B1B7FC}" presName="parSh" presStyleLbl="node1" presStyleIdx="1" presStyleCnt="3"/>
      <dgm:spPr/>
    </dgm:pt>
    <dgm:pt modelId="{2D1068CF-181F-4DFF-9F10-9EB44773FB61}" type="pres">
      <dgm:prSet presAssocID="{18256721-B4E3-4D50-A103-3166D7B1B7FC}" presName="desTx" presStyleLbl="fgAcc1" presStyleIdx="1" presStyleCnt="3">
        <dgm:presLayoutVars>
          <dgm:bulletEnabled val="1"/>
        </dgm:presLayoutVars>
      </dgm:prSet>
      <dgm:spPr/>
    </dgm:pt>
    <dgm:pt modelId="{09793546-10E2-452D-9D5F-FF7A38EB8978}" type="pres">
      <dgm:prSet presAssocID="{9E7F7AD9-3259-4CA8-853E-6698D445E2C5}" presName="sibTrans" presStyleLbl="sibTrans2D1" presStyleIdx="1" presStyleCnt="2"/>
      <dgm:spPr/>
    </dgm:pt>
    <dgm:pt modelId="{5DB8180B-9663-490D-B905-4DC20548526A}" type="pres">
      <dgm:prSet presAssocID="{9E7F7AD9-3259-4CA8-853E-6698D445E2C5}" presName="connTx" presStyleLbl="sibTrans2D1" presStyleIdx="1" presStyleCnt="2"/>
      <dgm:spPr/>
    </dgm:pt>
    <dgm:pt modelId="{6265AE37-C215-4A74-A2F8-8D8704A85B92}" type="pres">
      <dgm:prSet presAssocID="{CB173AC1-ED2F-4EEA-813F-289C3924AF12}" presName="composite" presStyleCnt="0"/>
      <dgm:spPr/>
    </dgm:pt>
    <dgm:pt modelId="{3B39B6F6-69B6-4078-97AA-BBE5E1BA69F1}" type="pres">
      <dgm:prSet presAssocID="{CB173AC1-ED2F-4EEA-813F-289C3924AF12}" presName="parTx" presStyleLbl="node1" presStyleIdx="1" presStyleCnt="3">
        <dgm:presLayoutVars>
          <dgm:chMax val="0"/>
          <dgm:chPref val="0"/>
          <dgm:bulletEnabled val="1"/>
        </dgm:presLayoutVars>
      </dgm:prSet>
      <dgm:spPr/>
    </dgm:pt>
    <dgm:pt modelId="{98398CC7-1D4F-48EC-B674-1799CC734DF9}" type="pres">
      <dgm:prSet presAssocID="{CB173AC1-ED2F-4EEA-813F-289C3924AF12}" presName="parSh" presStyleLbl="node1" presStyleIdx="2" presStyleCnt="3"/>
      <dgm:spPr/>
    </dgm:pt>
    <dgm:pt modelId="{CBB477E3-2251-48D4-B5EA-B2DF316CEC5F}" type="pres">
      <dgm:prSet presAssocID="{CB173AC1-ED2F-4EEA-813F-289C3924AF12}" presName="desTx" presStyleLbl="fgAcc1" presStyleIdx="2" presStyleCnt="3">
        <dgm:presLayoutVars>
          <dgm:bulletEnabled val="1"/>
        </dgm:presLayoutVars>
      </dgm:prSet>
      <dgm:spPr/>
    </dgm:pt>
  </dgm:ptLst>
  <dgm:cxnLst>
    <dgm:cxn modelId="{29033E0D-7574-41BB-86C5-5365384FD152}" type="presOf" srcId="{C654365F-1910-492F-BCD3-C68CA4138E7C}" destId="{CBB477E3-2251-48D4-B5EA-B2DF316CEC5F}" srcOrd="0" destOrd="3" presId="urn:microsoft.com/office/officeart/2005/8/layout/process3"/>
    <dgm:cxn modelId="{551D1712-D932-47F7-8A9A-0BD2CA7CA51B}" srcId="{BF0F41A3-53F1-4336-88CB-7973C3B87EA9}" destId="{F92D6745-EC11-401E-AFCE-E933AEC3C4BD}" srcOrd="3" destOrd="0" parTransId="{89D4BD11-2618-4F2F-B96C-F26CBD7D1123}" sibTransId="{F086C3F7-665D-47D6-A4AA-D21894EACE0C}"/>
    <dgm:cxn modelId="{2E46C31F-9667-4BEC-B9D4-F8D4AFD2B425}" type="presOf" srcId="{40C8BB95-88BE-4A59-AB0A-D3CB6DBEAAD3}" destId="{CBB477E3-2251-48D4-B5EA-B2DF316CEC5F}" srcOrd="0" destOrd="0" presId="urn:microsoft.com/office/officeart/2005/8/layout/process3"/>
    <dgm:cxn modelId="{D4F7C52C-3DFF-4A3F-A847-508D814F0BFD}" srcId="{CB173AC1-ED2F-4EEA-813F-289C3924AF12}" destId="{63CB8CD2-DE42-44BF-9071-E0FEE12C0B00}" srcOrd="1" destOrd="0" parTransId="{DFE234BB-37E7-4A17-9E9C-1589F05B6011}" sibTransId="{318C7B9D-2811-4548-A8B7-BE59E8A0D8C1}"/>
    <dgm:cxn modelId="{A0F84134-1CAA-499C-BF28-0FA112869C20}" type="presOf" srcId="{24552452-1BB1-4998-B7B1-BCDD87357D3C}" destId="{073A1520-C092-443B-ABBD-5C0316F96D80}" srcOrd="0" destOrd="2" presId="urn:microsoft.com/office/officeart/2005/8/layout/process3"/>
    <dgm:cxn modelId="{7C5BC234-889D-424E-842B-D396562651A2}" type="presOf" srcId="{B0662CEF-A2FB-48C3-9B7D-F843541093DD}" destId="{46FD0850-DBF6-4A89-8D93-45D96AB98CB6}" srcOrd="0" destOrd="0" presId="urn:microsoft.com/office/officeart/2005/8/layout/process3"/>
    <dgm:cxn modelId="{D7BC0D3F-5F42-4612-9AFC-87F3FDE2EAFA}" type="presOf" srcId="{D3114255-380A-40E5-8B31-8B70647AA5EE}" destId="{2D1068CF-181F-4DFF-9F10-9EB44773FB61}" srcOrd="0" destOrd="1" presId="urn:microsoft.com/office/officeart/2005/8/layout/process3"/>
    <dgm:cxn modelId="{41AB9C3F-3AE1-44C2-A85D-F8C55F19C311}" type="presOf" srcId="{155B2356-90DF-42A7-A262-F7B6B4E53B0A}" destId="{C0D05B8D-791C-4D84-BB0C-E18899E1B755}" srcOrd="1" destOrd="0" presId="urn:microsoft.com/office/officeart/2005/8/layout/process3"/>
    <dgm:cxn modelId="{8C96235B-0760-4006-B281-BA1CDAB88486}" type="presOf" srcId="{BF0F41A3-53F1-4336-88CB-7973C3B87EA9}" destId="{073A1520-C092-443B-ABBD-5C0316F96D80}" srcOrd="0" destOrd="0" presId="urn:microsoft.com/office/officeart/2005/8/layout/process3"/>
    <dgm:cxn modelId="{B7767642-23F0-4DD7-8A43-0F938E12D3AA}" srcId="{03D9A98C-99C6-4F3E-97E1-3D4C03696851}" destId="{18256721-B4E3-4D50-A103-3166D7B1B7FC}" srcOrd="1" destOrd="0" parTransId="{0B9C2EF3-9A21-4F52-BA5A-BD45D8348B3B}" sibTransId="{9E7F7AD9-3259-4CA8-853E-6698D445E2C5}"/>
    <dgm:cxn modelId="{9EE32664-7AF9-4BE8-9EAE-9D58060B01A4}" srcId="{18256721-B4E3-4D50-A103-3166D7B1B7FC}" destId="{D3114255-380A-40E5-8B31-8B70647AA5EE}" srcOrd="1" destOrd="0" parTransId="{2DCA49F4-CE0B-4926-86F1-10C77AEF0BAF}" sibTransId="{8F3BD459-5E08-4B03-8B9E-DB444F0B3214}"/>
    <dgm:cxn modelId="{8F06C865-77E9-4FE7-A9E5-AF03C33115FB}" srcId="{BF0F41A3-53F1-4336-88CB-7973C3B87EA9}" destId="{24552452-1BB1-4998-B7B1-BCDD87357D3C}" srcOrd="1" destOrd="0" parTransId="{B53D3296-2373-430E-B8C6-589272075B93}" sibTransId="{97556AD4-8CBF-4A0A-A7D8-94672C1CC985}"/>
    <dgm:cxn modelId="{FBA3FC65-A0A7-4DD6-A937-FAB9CA1E03BC}" type="presOf" srcId="{7257DE57-5D81-45AE-9667-2952D93A4F50}" destId="{073A1520-C092-443B-ABBD-5C0316F96D80}" srcOrd="0" destOrd="3" presId="urn:microsoft.com/office/officeart/2005/8/layout/process3"/>
    <dgm:cxn modelId="{DE610A46-7638-407C-8FB3-28506B67AAD9}" type="presOf" srcId="{9E7F7AD9-3259-4CA8-853E-6698D445E2C5}" destId="{09793546-10E2-452D-9D5F-FF7A38EB8978}" srcOrd="0" destOrd="0" presId="urn:microsoft.com/office/officeart/2005/8/layout/process3"/>
    <dgm:cxn modelId="{BDFE0267-64AF-4A55-80E1-CD8AA8EC7900}" srcId="{CB173AC1-ED2F-4EEA-813F-289C3924AF12}" destId="{C654365F-1910-492F-BCD3-C68CA4138E7C}" srcOrd="3" destOrd="0" parTransId="{64B480BC-12DD-4225-ABB7-89F14CA47776}" sibTransId="{20B89E6E-478F-4194-BD80-2BE5977ED157}"/>
    <dgm:cxn modelId="{2760C84D-821C-43DF-88FE-048CE5C47240}" srcId="{BF0F41A3-53F1-4336-88CB-7973C3B87EA9}" destId="{7257DE57-5D81-45AE-9667-2952D93A4F50}" srcOrd="2" destOrd="0" parTransId="{C93CDC8B-5BD1-4C0B-A5C0-E4A1B8657773}" sibTransId="{01BFF26A-BE72-4952-A605-76CD6C8FDA18}"/>
    <dgm:cxn modelId="{493B1A6E-65F2-47AF-8B23-7D6FBEC36A96}" type="presOf" srcId="{818119E9-8B8A-4D8F-B305-BA346A128BAE}" destId="{073A1520-C092-443B-ABBD-5C0316F96D80}" srcOrd="0" destOrd="5" presId="urn:microsoft.com/office/officeart/2005/8/layout/process3"/>
    <dgm:cxn modelId="{87B04B51-142F-452C-A23A-658FF6A05C7D}" srcId="{03D9A98C-99C6-4F3E-97E1-3D4C03696851}" destId="{155B2356-90DF-42A7-A262-F7B6B4E53B0A}" srcOrd="0" destOrd="0" parTransId="{22FD1063-28C4-480E-A05B-BD2997371480}" sibTransId="{B0662CEF-A2FB-48C3-9B7D-F843541093DD}"/>
    <dgm:cxn modelId="{A8781054-FD76-4711-9433-BA741B652992}" type="presOf" srcId="{2DE20E87-BEE0-4D87-A0D2-411D747ABC4A}" destId="{2D1068CF-181F-4DFF-9F10-9EB44773FB61}" srcOrd="0" destOrd="0" presId="urn:microsoft.com/office/officeart/2005/8/layout/process3"/>
    <dgm:cxn modelId="{A7CF4C78-3DB4-4BAF-AA77-E0F5BF74E493}" type="presOf" srcId="{155B2356-90DF-42A7-A262-F7B6B4E53B0A}" destId="{BB3DC097-FC1C-4054-8C61-F89D9937BBCE}" srcOrd="0" destOrd="0" presId="urn:microsoft.com/office/officeart/2005/8/layout/process3"/>
    <dgm:cxn modelId="{0631B058-2EC3-4838-936C-60D6CFA4ED89}" type="presOf" srcId="{7FC65278-92D5-4966-ADBB-0B607EC70F18}" destId="{CBB477E3-2251-48D4-B5EA-B2DF316CEC5F}" srcOrd="0" destOrd="2" presId="urn:microsoft.com/office/officeart/2005/8/layout/process3"/>
    <dgm:cxn modelId="{26447B59-81AC-4E4F-A413-D556129A0808}" srcId="{155B2356-90DF-42A7-A262-F7B6B4E53B0A}" destId="{6362296F-DEF2-4D5F-AB54-D2900FE7A856}" srcOrd="1" destOrd="0" parTransId="{EDB5BBA0-096C-4AAC-8E07-D97A383F90A5}" sibTransId="{E7E49FE0-E501-4DB2-B779-9BF95C0CE373}"/>
    <dgm:cxn modelId="{6F836C5A-D90E-4D3F-A07D-9187F5DF4859}" srcId="{BF0F41A3-53F1-4336-88CB-7973C3B87EA9}" destId="{818119E9-8B8A-4D8F-B305-BA346A128BAE}" srcOrd="4" destOrd="0" parTransId="{3987DA28-5E32-4CEA-AE99-5E2484C0D0AD}" sibTransId="{EF97CD15-B6AE-4C90-A3DB-589E96F58E7F}"/>
    <dgm:cxn modelId="{B3B7FB7B-3562-4497-88B3-6958C4973198}" srcId="{CB173AC1-ED2F-4EEA-813F-289C3924AF12}" destId="{40C8BB95-88BE-4A59-AB0A-D3CB6DBEAAD3}" srcOrd="0" destOrd="0" parTransId="{E9E7E523-99B8-4636-8624-906966B79126}" sibTransId="{D0619844-716A-4B5D-BF16-EC28156DF6CE}"/>
    <dgm:cxn modelId="{70AB897C-4D12-487F-9E98-AFAC4B9CE86E}" srcId="{CB173AC1-ED2F-4EEA-813F-289C3924AF12}" destId="{7FC65278-92D5-4966-ADBB-0B607EC70F18}" srcOrd="2" destOrd="0" parTransId="{4021A079-8FFD-49EF-B2E8-CA4117621A18}" sibTransId="{11B9D996-66BD-4F6E-BE16-E3B7B5D52D78}"/>
    <dgm:cxn modelId="{8D5BF381-438B-41B5-934B-911CE8B54E63}" type="presOf" srcId="{CB173AC1-ED2F-4EEA-813F-289C3924AF12}" destId="{3B39B6F6-69B6-4078-97AA-BBE5E1BA69F1}" srcOrd="0" destOrd="0" presId="urn:microsoft.com/office/officeart/2005/8/layout/process3"/>
    <dgm:cxn modelId="{A0B37586-EA9C-4356-8095-0D80DE33900E}" type="presOf" srcId="{F92D6745-EC11-401E-AFCE-E933AEC3C4BD}" destId="{073A1520-C092-443B-ABBD-5C0316F96D80}" srcOrd="0" destOrd="4" presId="urn:microsoft.com/office/officeart/2005/8/layout/process3"/>
    <dgm:cxn modelId="{29A2588D-3162-4486-A3CD-A682D1FC0EFF}" type="presOf" srcId="{D633E8A9-AB34-4395-9D4B-38C4CCD8D8F4}" destId="{073A1520-C092-443B-ABBD-5C0316F96D80}" srcOrd="0" destOrd="1" presId="urn:microsoft.com/office/officeart/2005/8/layout/process3"/>
    <dgm:cxn modelId="{22245B9B-1164-4A8D-A039-D3CCFF9CC7D2}" srcId="{18256721-B4E3-4D50-A103-3166D7B1B7FC}" destId="{2DE20E87-BEE0-4D87-A0D2-411D747ABC4A}" srcOrd="0" destOrd="0" parTransId="{EEDFD067-D96A-4DF6-9D5A-CCEA395C25E3}" sibTransId="{DF862F0D-8A2C-4638-922A-CB7ED4CE34B4}"/>
    <dgm:cxn modelId="{DA5946A0-0569-4E98-AA7B-96D72E5CDBD8}" type="presOf" srcId="{63CB8CD2-DE42-44BF-9071-E0FEE12C0B00}" destId="{CBB477E3-2251-48D4-B5EA-B2DF316CEC5F}" srcOrd="0" destOrd="1" presId="urn:microsoft.com/office/officeart/2005/8/layout/process3"/>
    <dgm:cxn modelId="{F9EB7DA3-AB9D-4484-9135-75BA94CD4DD9}" srcId="{03D9A98C-99C6-4F3E-97E1-3D4C03696851}" destId="{CB173AC1-ED2F-4EEA-813F-289C3924AF12}" srcOrd="2" destOrd="0" parTransId="{00502544-87CC-48B7-9C67-04CCFEEE7AD5}" sibTransId="{2E580F9A-BFF9-4859-8298-923CF28F62FC}"/>
    <dgm:cxn modelId="{31630EBA-AB75-4E0A-9522-514BB3EF5486}" type="presOf" srcId="{9E7F7AD9-3259-4CA8-853E-6698D445E2C5}" destId="{5DB8180B-9663-490D-B905-4DC20548526A}" srcOrd="1" destOrd="0" presId="urn:microsoft.com/office/officeart/2005/8/layout/process3"/>
    <dgm:cxn modelId="{B676AEBE-0206-436B-B67D-BF93627AE8F1}" type="presOf" srcId="{03D9A98C-99C6-4F3E-97E1-3D4C03696851}" destId="{B0B04E00-7D95-4079-B058-85FD3840B772}" srcOrd="0" destOrd="0" presId="urn:microsoft.com/office/officeart/2005/8/layout/process3"/>
    <dgm:cxn modelId="{F71B27C2-2641-4776-A966-57D68CF38718}" type="presOf" srcId="{B0662CEF-A2FB-48C3-9B7D-F843541093DD}" destId="{A8E8F09F-26AA-4105-8BD5-1BEAC3BDD9EA}" srcOrd="1" destOrd="0" presId="urn:microsoft.com/office/officeart/2005/8/layout/process3"/>
    <dgm:cxn modelId="{456006C8-A81B-42AB-B5A7-16EA97458FC1}" srcId="{CB173AC1-ED2F-4EEA-813F-289C3924AF12}" destId="{03B60849-C347-4255-B0DC-3E4929A8F141}" srcOrd="4" destOrd="0" parTransId="{ABBB5325-B2E9-4C0B-B6DF-EB67CB5ED91C}" sibTransId="{DF1E5444-AC00-4C78-8C37-75BB8F40CC61}"/>
    <dgm:cxn modelId="{B711CACD-D4CF-48D2-8C08-EA3B9F9D2E55}" srcId="{BF0F41A3-53F1-4336-88CB-7973C3B87EA9}" destId="{D633E8A9-AB34-4395-9D4B-38C4CCD8D8F4}" srcOrd="0" destOrd="0" parTransId="{32AC7D4E-79A5-43B6-8586-E6CBC0EAEFA0}" sibTransId="{D79993A4-E3B2-4F12-BA9C-DAF0A7E8EDD0}"/>
    <dgm:cxn modelId="{A69734D1-413F-4ED2-A857-750D6D750948}" srcId="{155B2356-90DF-42A7-A262-F7B6B4E53B0A}" destId="{BF0F41A3-53F1-4336-88CB-7973C3B87EA9}" srcOrd="0" destOrd="0" parTransId="{B8019E8E-DA14-4C54-9595-EB1110FF4794}" sibTransId="{81CD0FF8-A54A-4870-B3B0-293C9D7E08FA}"/>
    <dgm:cxn modelId="{B6FB31E5-9E45-4141-BAC2-A052C0F72969}" type="presOf" srcId="{6362296F-DEF2-4D5F-AB54-D2900FE7A856}" destId="{073A1520-C092-443B-ABBD-5C0316F96D80}" srcOrd="0" destOrd="6" presId="urn:microsoft.com/office/officeart/2005/8/layout/process3"/>
    <dgm:cxn modelId="{BAE518E7-99AD-4FC0-96E0-8D2E4EB0E9C4}" type="presOf" srcId="{CB173AC1-ED2F-4EEA-813F-289C3924AF12}" destId="{98398CC7-1D4F-48EC-B674-1799CC734DF9}" srcOrd="1" destOrd="0" presId="urn:microsoft.com/office/officeart/2005/8/layout/process3"/>
    <dgm:cxn modelId="{13B14EF2-6102-4766-979E-E47A8CAA3593}" type="presOf" srcId="{18256721-B4E3-4D50-A103-3166D7B1B7FC}" destId="{0B558264-32A1-4E8D-BAA1-0CDBF316E54D}" srcOrd="0" destOrd="0" presId="urn:microsoft.com/office/officeart/2005/8/layout/process3"/>
    <dgm:cxn modelId="{CFE0FFF3-1B7F-4733-8A37-A6D86C5452F7}" type="presOf" srcId="{18256721-B4E3-4D50-A103-3166D7B1B7FC}" destId="{CA918812-4654-4EBE-98E2-AC3E377A2D0E}" srcOrd="1" destOrd="0" presId="urn:microsoft.com/office/officeart/2005/8/layout/process3"/>
    <dgm:cxn modelId="{E3E895F4-040F-4133-95AE-CDE845FB0896}" type="presOf" srcId="{03B60849-C347-4255-B0DC-3E4929A8F141}" destId="{CBB477E3-2251-48D4-B5EA-B2DF316CEC5F}" srcOrd="0" destOrd="4" presId="urn:microsoft.com/office/officeart/2005/8/layout/process3"/>
    <dgm:cxn modelId="{71BF0D9B-11F1-40B1-AC75-D6B35C95C7F1}" type="presParOf" srcId="{B0B04E00-7D95-4079-B058-85FD3840B772}" destId="{E1B2581D-FA6C-41B4-9856-800A36F9ADFB}" srcOrd="0" destOrd="0" presId="urn:microsoft.com/office/officeart/2005/8/layout/process3"/>
    <dgm:cxn modelId="{0AEB55D9-1651-447F-849C-8BCBED1F0868}" type="presParOf" srcId="{E1B2581D-FA6C-41B4-9856-800A36F9ADFB}" destId="{BB3DC097-FC1C-4054-8C61-F89D9937BBCE}" srcOrd="0" destOrd="0" presId="urn:microsoft.com/office/officeart/2005/8/layout/process3"/>
    <dgm:cxn modelId="{DAADBE17-02DB-4112-B171-30A5AFB54A7C}" type="presParOf" srcId="{E1B2581D-FA6C-41B4-9856-800A36F9ADFB}" destId="{C0D05B8D-791C-4D84-BB0C-E18899E1B755}" srcOrd="1" destOrd="0" presId="urn:microsoft.com/office/officeart/2005/8/layout/process3"/>
    <dgm:cxn modelId="{A23592C7-2639-4D89-95AD-8F573650FFFF}" type="presParOf" srcId="{E1B2581D-FA6C-41B4-9856-800A36F9ADFB}" destId="{073A1520-C092-443B-ABBD-5C0316F96D80}" srcOrd="2" destOrd="0" presId="urn:microsoft.com/office/officeart/2005/8/layout/process3"/>
    <dgm:cxn modelId="{269361D5-F44D-44BB-A0F2-8F2E94396575}" type="presParOf" srcId="{B0B04E00-7D95-4079-B058-85FD3840B772}" destId="{46FD0850-DBF6-4A89-8D93-45D96AB98CB6}" srcOrd="1" destOrd="0" presId="urn:microsoft.com/office/officeart/2005/8/layout/process3"/>
    <dgm:cxn modelId="{DEC91540-2F40-4580-B92C-0E867876661E}" type="presParOf" srcId="{46FD0850-DBF6-4A89-8D93-45D96AB98CB6}" destId="{A8E8F09F-26AA-4105-8BD5-1BEAC3BDD9EA}" srcOrd="0" destOrd="0" presId="urn:microsoft.com/office/officeart/2005/8/layout/process3"/>
    <dgm:cxn modelId="{5AEB6479-84BB-4C8F-8F43-3FE63BC2B89C}" type="presParOf" srcId="{B0B04E00-7D95-4079-B058-85FD3840B772}" destId="{0C51B7F1-F6E4-4276-AD1D-250E8BBD13D6}" srcOrd="2" destOrd="0" presId="urn:microsoft.com/office/officeart/2005/8/layout/process3"/>
    <dgm:cxn modelId="{DE70A395-300E-4B86-8F87-49D82903E35C}" type="presParOf" srcId="{0C51B7F1-F6E4-4276-AD1D-250E8BBD13D6}" destId="{0B558264-32A1-4E8D-BAA1-0CDBF316E54D}" srcOrd="0" destOrd="0" presId="urn:microsoft.com/office/officeart/2005/8/layout/process3"/>
    <dgm:cxn modelId="{71DCF1A4-83DA-4C50-B1DE-139A18DC2EA1}" type="presParOf" srcId="{0C51B7F1-F6E4-4276-AD1D-250E8BBD13D6}" destId="{CA918812-4654-4EBE-98E2-AC3E377A2D0E}" srcOrd="1" destOrd="0" presId="urn:microsoft.com/office/officeart/2005/8/layout/process3"/>
    <dgm:cxn modelId="{308186DD-FFB6-4B77-AA04-BA3A2E95381A}" type="presParOf" srcId="{0C51B7F1-F6E4-4276-AD1D-250E8BBD13D6}" destId="{2D1068CF-181F-4DFF-9F10-9EB44773FB61}" srcOrd="2" destOrd="0" presId="urn:microsoft.com/office/officeart/2005/8/layout/process3"/>
    <dgm:cxn modelId="{73ED9B93-6F5B-4667-89DB-D7FD07813089}" type="presParOf" srcId="{B0B04E00-7D95-4079-B058-85FD3840B772}" destId="{09793546-10E2-452D-9D5F-FF7A38EB8978}" srcOrd="3" destOrd="0" presId="urn:microsoft.com/office/officeart/2005/8/layout/process3"/>
    <dgm:cxn modelId="{FF4D10E5-357B-4A4B-A804-72E7BD045C9D}" type="presParOf" srcId="{09793546-10E2-452D-9D5F-FF7A38EB8978}" destId="{5DB8180B-9663-490D-B905-4DC20548526A}" srcOrd="0" destOrd="0" presId="urn:microsoft.com/office/officeart/2005/8/layout/process3"/>
    <dgm:cxn modelId="{785503DD-F71E-4355-BC63-7BC8E0E00BAA}" type="presParOf" srcId="{B0B04E00-7D95-4079-B058-85FD3840B772}" destId="{6265AE37-C215-4A74-A2F8-8D8704A85B92}" srcOrd="4" destOrd="0" presId="urn:microsoft.com/office/officeart/2005/8/layout/process3"/>
    <dgm:cxn modelId="{172CA4ED-A5F0-456F-8389-BF2EE1277C8F}" type="presParOf" srcId="{6265AE37-C215-4A74-A2F8-8D8704A85B92}" destId="{3B39B6F6-69B6-4078-97AA-BBE5E1BA69F1}" srcOrd="0" destOrd="0" presId="urn:microsoft.com/office/officeart/2005/8/layout/process3"/>
    <dgm:cxn modelId="{1C93781E-4B50-44E0-8CB1-B6934006C27E}" type="presParOf" srcId="{6265AE37-C215-4A74-A2F8-8D8704A85B92}" destId="{98398CC7-1D4F-48EC-B674-1799CC734DF9}" srcOrd="1" destOrd="0" presId="urn:microsoft.com/office/officeart/2005/8/layout/process3"/>
    <dgm:cxn modelId="{5CF9C8E9-E11F-4CDA-B57B-DB131E244958}" type="presParOf" srcId="{6265AE37-C215-4A74-A2F8-8D8704A85B92}" destId="{CBB477E3-2251-48D4-B5EA-B2DF316CEC5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8D4C6-76C2-4CA4-A8C3-C95C482DF0E9}">
      <dsp:nvSpPr>
        <dsp:cNvPr id="0" name=""/>
        <dsp:cNvSpPr/>
      </dsp:nvSpPr>
      <dsp:spPr>
        <a:xfrm>
          <a:off x="0" y="3046033"/>
          <a:ext cx="10515600" cy="13039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Implementation specific</a:t>
          </a:r>
          <a:endParaRPr lang="is-IS" sz="3100" kern="1200" dirty="0"/>
        </a:p>
      </dsp:txBody>
      <dsp:txXfrm>
        <a:off x="0" y="3046033"/>
        <a:ext cx="3154680" cy="1303949"/>
      </dsp:txXfrm>
    </dsp:sp>
    <dsp:sp modelId="{8306433B-B1C2-4193-8818-C0E5096E7680}">
      <dsp:nvSpPr>
        <dsp:cNvPr id="0" name=""/>
        <dsp:cNvSpPr/>
      </dsp:nvSpPr>
      <dsp:spPr>
        <a:xfrm>
          <a:off x="0" y="1523694"/>
          <a:ext cx="10515600" cy="13039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Invoice domain specifications</a:t>
          </a:r>
          <a:endParaRPr lang="is-IS" sz="3100" kern="1200" dirty="0"/>
        </a:p>
      </dsp:txBody>
      <dsp:txXfrm>
        <a:off x="0" y="1523694"/>
        <a:ext cx="3154680" cy="1303949"/>
      </dsp:txXfrm>
    </dsp:sp>
    <dsp:sp modelId="{9E4253D5-AB07-4166-A391-A91C82B6C39A}">
      <dsp:nvSpPr>
        <dsp:cNvPr id="0" name=""/>
        <dsp:cNvSpPr/>
      </dsp:nvSpPr>
      <dsp:spPr>
        <a:xfrm>
          <a:off x="0" y="1354"/>
          <a:ext cx="10515600" cy="13039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kern="1200" dirty="0"/>
            <a:t>International model</a:t>
          </a:r>
          <a:endParaRPr lang="is-IS" sz="3100" kern="1200" dirty="0"/>
        </a:p>
      </dsp:txBody>
      <dsp:txXfrm>
        <a:off x="0" y="1354"/>
        <a:ext cx="3154680" cy="1303949"/>
      </dsp:txXfrm>
    </dsp:sp>
    <dsp:sp modelId="{A857B52A-53D5-42F3-999D-E03DAAC9DAE4}">
      <dsp:nvSpPr>
        <dsp:cNvPr id="0" name=""/>
        <dsp:cNvSpPr/>
      </dsp:nvSpPr>
      <dsp:spPr>
        <a:xfrm>
          <a:off x="6443346" y="110550"/>
          <a:ext cx="1637927" cy="1091951"/>
        </a:xfrm>
        <a:prstGeom prst="roundRect">
          <a:avLst>
            <a:gd name="adj" fmla="val 10000"/>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PEPPOL international invoice model</a:t>
          </a:r>
          <a:endParaRPr lang="is-IS" sz="1800" kern="1200" dirty="0"/>
        </a:p>
      </dsp:txBody>
      <dsp:txXfrm>
        <a:off x="6475328" y="142532"/>
        <a:ext cx="1573963" cy="1027987"/>
      </dsp:txXfrm>
    </dsp:sp>
    <dsp:sp modelId="{34CB3969-FD6C-43E5-896D-77CEA1966F5F}">
      <dsp:nvSpPr>
        <dsp:cNvPr id="0" name=""/>
        <dsp:cNvSpPr/>
      </dsp:nvSpPr>
      <dsp:spPr>
        <a:xfrm>
          <a:off x="5133004" y="1202501"/>
          <a:ext cx="2129306" cy="436780"/>
        </a:xfrm>
        <a:custGeom>
          <a:avLst/>
          <a:gdLst/>
          <a:ahLst/>
          <a:cxnLst/>
          <a:rect l="0" t="0" r="0" b="0"/>
          <a:pathLst>
            <a:path>
              <a:moveTo>
                <a:pt x="2129306" y="0"/>
              </a:moveTo>
              <a:lnTo>
                <a:pt x="2129306" y="218390"/>
              </a:lnTo>
              <a:lnTo>
                <a:pt x="0" y="218390"/>
              </a:lnTo>
              <a:lnTo>
                <a:pt x="0" y="436780"/>
              </a:lnTo>
            </a:path>
          </a:pathLst>
        </a:custGeom>
        <a:noFill/>
        <a:ln w="12700" cap="flat" cmpd="sng" algn="ctr">
          <a:solidFill>
            <a:srgbClr val="FFC000"/>
          </a:solidFill>
          <a:prstDash val="solid"/>
          <a:miter lim="800000"/>
          <a:headEnd type="arrow"/>
          <a:tailEnd type="none"/>
        </a:ln>
        <a:effectLst/>
      </dsp:spPr>
      <dsp:style>
        <a:lnRef idx="2">
          <a:scrgbClr r="0" g="0" b="0"/>
        </a:lnRef>
        <a:fillRef idx="0">
          <a:scrgbClr r="0" g="0" b="0"/>
        </a:fillRef>
        <a:effectRef idx="0">
          <a:scrgbClr r="0" g="0" b="0"/>
        </a:effectRef>
        <a:fontRef idx="minor"/>
      </dsp:style>
    </dsp:sp>
    <dsp:sp modelId="{EA608336-D0D2-4F35-8D65-FB87992A34C9}">
      <dsp:nvSpPr>
        <dsp:cNvPr id="0" name=""/>
        <dsp:cNvSpPr/>
      </dsp:nvSpPr>
      <dsp:spPr>
        <a:xfrm>
          <a:off x="4314040" y="1639282"/>
          <a:ext cx="1637927" cy="1091951"/>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EN 16931</a:t>
          </a:r>
          <a:endParaRPr lang="is-IS" sz="1800" kern="1200" dirty="0"/>
        </a:p>
      </dsp:txBody>
      <dsp:txXfrm>
        <a:off x="4346022" y="1671264"/>
        <a:ext cx="1573963" cy="1027987"/>
      </dsp:txXfrm>
    </dsp:sp>
    <dsp:sp modelId="{053FA494-C162-424E-AAA8-C8617B39CB72}">
      <dsp:nvSpPr>
        <dsp:cNvPr id="0" name=""/>
        <dsp:cNvSpPr/>
      </dsp:nvSpPr>
      <dsp:spPr>
        <a:xfrm>
          <a:off x="4068351" y="2731234"/>
          <a:ext cx="1064653" cy="436780"/>
        </a:xfrm>
        <a:custGeom>
          <a:avLst/>
          <a:gdLst/>
          <a:ahLst/>
          <a:cxnLst/>
          <a:rect l="0" t="0" r="0" b="0"/>
          <a:pathLst>
            <a:path>
              <a:moveTo>
                <a:pt x="1064653" y="0"/>
              </a:moveTo>
              <a:lnTo>
                <a:pt x="1064653" y="218390"/>
              </a:lnTo>
              <a:lnTo>
                <a:pt x="0" y="218390"/>
              </a:lnTo>
              <a:lnTo>
                <a:pt x="0" y="436780"/>
              </a:lnTo>
            </a:path>
          </a:pathLst>
        </a:custGeom>
        <a:noFill/>
        <a:ln w="12700" cap="flat" cmpd="sng" algn="ctr">
          <a:solidFill>
            <a:scrgbClr r="0" g="0" b="0"/>
          </a:solidFill>
          <a:prstDash val="solid"/>
          <a:miter lim="800000"/>
          <a:headEnd type="arrow"/>
          <a:tailEnd type="none"/>
        </a:ln>
        <a:effectLst/>
      </dsp:spPr>
      <dsp:style>
        <a:lnRef idx="2">
          <a:scrgbClr r="0" g="0" b="0"/>
        </a:lnRef>
        <a:fillRef idx="0">
          <a:scrgbClr r="0" g="0" b="0"/>
        </a:fillRef>
        <a:effectRef idx="0">
          <a:scrgbClr r="0" g="0" b="0"/>
        </a:effectRef>
        <a:fontRef idx="minor"/>
      </dsp:style>
    </dsp:sp>
    <dsp:sp modelId="{B05527F4-375F-43E8-8880-17E81BCF2CB0}">
      <dsp:nvSpPr>
        <dsp:cNvPr id="0" name=""/>
        <dsp:cNvSpPr/>
      </dsp:nvSpPr>
      <dsp:spPr>
        <a:xfrm>
          <a:off x="3249387" y="3168015"/>
          <a:ext cx="1637927" cy="1091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PEPPOL BIS Billing 3.0</a:t>
          </a:r>
          <a:endParaRPr lang="is-IS" sz="1800" kern="1200" dirty="0"/>
        </a:p>
      </dsp:txBody>
      <dsp:txXfrm>
        <a:off x="3281369" y="3199997"/>
        <a:ext cx="1573963" cy="1027987"/>
      </dsp:txXfrm>
    </dsp:sp>
    <dsp:sp modelId="{2D48816D-CBB8-4035-AFBE-CFC256337B0A}">
      <dsp:nvSpPr>
        <dsp:cNvPr id="0" name=""/>
        <dsp:cNvSpPr/>
      </dsp:nvSpPr>
      <dsp:spPr>
        <a:xfrm>
          <a:off x="5133004" y="2731234"/>
          <a:ext cx="1064653" cy="436780"/>
        </a:xfrm>
        <a:custGeom>
          <a:avLst/>
          <a:gdLst/>
          <a:ahLst/>
          <a:cxnLst/>
          <a:rect l="0" t="0" r="0" b="0"/>
          <a:pathLst>
            <a:path>
              <a:moveTo>
                <a:pt x="0" y="0"/>
              </a:moveTo>
              <a:lnTo>
                <a:pt x="0" y="218390"/>
              </a:lnTo>
              <a:lnTo>
                <a:pt x="1064653" y="218390"/>
              </a:lnTo>
              <a:lnTo>
                <a:pt x="1064653" y="436780"/>
              </a:lnTo>
            </a:path>
          </a:pathLst>
        </a:custGeom>
        <a:noFill/>
        <a:ln w="12700" cap="flat" cmpd="sng" algn="ctr">
          <a:solidFill>
            <a:scrgbClr r="0" g="0" b="0"/>
          </a:solidFill>
          <a:prstDash val="solid"/>
          <a:miter lim="800000"/>
          <a:headEnd type="arrow"/>
          <a:tailEnd type="none"/>
        </a:ln>
        <a:effectLst/>
      </dsp:spPr>
      <dsp:style>
        <a:lnRef idx="2">
          <a:scrgbClr r="0" g="0" b="0"/>
        </a:lnRef>
        <a:fillRef idx="0">
          <a:scrgbClr r="0" g="0" b="0"/>
        </a:fillRef>
        <a:effectRef idx="0">
          <a:scrgbClr r="0" g="0" b="0"/>
        </a:effectRef>
        <a:fontRef idx="minor"/>
      </dsp:style>
    </dsp:sp>
    <dsp:sp modelId="{49FB7788-C823-488F-9014-71A9C72E198B}">
      <dsp:nvSpPr>
        <dsp:cNvPr id="0" name=""/>
        <dsp:cNvSpPr/>
      </dsp:nvSpPr>
      <dsp:spPr>
        <a:xfrm>
          <a:off x="5378693" y="3168015"/>
          <a:ext cx="1637927" cy="1091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Spanish </a:t>
          </a:r>
          <a:r>
            <a:rPr lang="en-GB" sz="1800" kern="1200" dirty="0" err="1"/>
            <a:t>facturae</a:t>
          </a:r>
          <a:endParaRPr lang="is-IS" sz="1800" kern="1200" dirty="0"/>
        </a:p>
      </dsp:txBody>
      <dsp:txXfrm>
        <a:off x="5410675" y="3199997"/>
        <a:ext cx="1573963" cy="1027987"/>
      </dsp:txXfrm>
    </dsp:sp>
    <dsp:sp modelId="{CB3831CF-6F47-4284-AA61-12F22CC419D2}">
      <dsp:nvSpPr>
        <dsp:cNvPr id="0" name=""/>
        <dsp:cNvSpPr/>
      </dsp:nvSpPr>
      <dsp:spPr>
        <a:xfrm>
          <a:off x="7216590" y="1202501"/>
          <a:ext cx="91440" cy="436780"/>
        </a:xfrm>
        <a:custGeom>
          <a:avLst/>
          <a:gdLst/>
          <a:ahLst/>
          <a:cxnLst/>
          <a:rect l="0" t="0" r="0" b="0"/>
          <a:pathLst>
            <a:path>
              <a:moveTo>
                <a:pt x="45720" y="0"/>
              </a:moveTo>
              <a:lnTo>
                <a:pt x="45720" y="436780"/>
              </a:lnTo>
            </a:path>
          </a:pathLst>
        </a:custGeom>
        <a:noFill/>
        <a:ln w="12700" cap="flat" cmpd="sng" algn="ctr">
          <a:solidFill>
            <a:srgbClr val="FFC000"/>
          </a:solidFill>
          <a:prstDash val="solid"/>
          <a:miter lim="800000"/>
          <a:headEnd type="arrow"/>
          <a:tailEnd type="none"/>
        </a:ln>
        <a:effectLst/>
      </dsp:spPr>
      <dsp:style>
        <a:lnRef idx="2">
          <a:scrgbClr r="0" g="0" b="0"/>
        </a:lnRef>
        <a:fillRef idx="0">
          <a:scrgbClr r="0" g="0" b="0"/>
        </a:fillRef>
        <a:effectRef idx="0">
          <a:scrgbClr r="0" g="0" b="0"/>
        </a:effectRef>
        <a:fontRef idx="minor"/>
      </dsp:style>
    </dsp:sp>
    <dsp:sp modelId="{221EC696-6078-4475-A079-0CE98EC26626}">
      <dsp:nvSpPr>
        <dsp:cNvPr id="0" name=""/>
        <dsp:cNvSpPr/>
      </dsp:nvSpPr>
      <dsp:spPr>
        <a:xfrm>
          <a:off x="6443346" y="1639282"/>
          <a:ext cx="1637927" cy="1091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TransTasman</a:t>
          </a:r>
          <a:endParaRPr lang="is-IS" sz="1800" kern="1200" dirty="0"/>
        </a:p>
      </dsp:txBody>
      <dsp:txXfrm>
        <a:off x="6475328" y="1671264"/>
        <a:ext cx="1573963" cy="1027987"/>
      </dsp:txXfrm>
    </dsp:sp>
    <dsp:sp modelId="{9BA34840-2189-4CEB-9BDC-596430CB9063}">
      <dsp:nvSpPr>
        <dsp:cNvPr id="0" name=""/>
        <dsp:cNvSpPr/>
      </dsp:nvSpPr>
      <dsp:spPr>
        <a:xfrm>
          <a:off x="7262310" y="1202501"/>
          <a:ext cx="2129306" cy="436780"/>
        </a:xfrm>
        <a:custGeom>
          <a:avLst/>
          <a:gdLst/>
          <a:ahLst/>
          <a:cxnLst/>
          <a:rect l="0" t="0" r="0" b="0"/>
          <a:pathLst>
            <a:path>
              <a:moveTo>
                <a:pt x="0" y="0"/>
              </a:moveTo>
              <a:lnTo>
                <a:pt x="0" y="218390"/>
              </a:lnTo>
              <a:lnTo>
                <a:pt x="2129306" y="218390"/>
              </a:lnTo>
              <a:lnTo>
                <a:pt x="2129306" y="436780"/>
              </a:lnTo>
            </a:path>
          </a:pathLst>
        </a:custGeom>
        <a:noFill/>
        <a:ln w="12700" cap="flat" cmpd="sng" algn="ctr">
          <a:solidFill>
            <a:srgbClr val="FFC000"/>
          </a:solidFill>
          <a:prstDash val="solid"/>
          <a:miter lim="800000"/>
          <a:headEnd type="arrow"/>
          <a:tailEnd type="none"/>
        </a:ln>
        <a:effectLst/>
      </dsp:spPr>
      <dsp:style>
        <a:lnRef idx="2">
          <a:scrgbClr r="0" g="0" b="0"/>
        </a:lnRef>
        <a:fillRef idx="0">
          <a:scrgbClr r="0" g="0" b="0"/>
        </a:fillRef>
        <a:effectRef idx="0">
          <a:scrgbClr r="0" g="0" b="0"/>
        </a:effectRef>
        <a:fontRef idx="minor"/>
      </dsp:style>
    </dsp:sp>
    <dsp:sp modelId="{E3BE76CF-4673-485C-A9E4-A9589459D0A5}">
      <dsp:nvSpPr>
        <dsp:cNvPr id="0" name=""/>
        <dsp:cNvSpPr/>
      </dsp:nvSpPr>
      <dsp:spPr>
        <a:xfrm>
          <a:off x="8572652" y="1639282"/>
          <a:ext cx="1637927" cy="1091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Singapore</a:t>
          </a:r>
          <a:endParaRPr lang="is-IS" sz="1800" kern="1200" dirty="0"/>
        </a:p>
      </dsp:txBody>
      <dsp:txXfrm>
        <a:off x="8604634" y="1671264"/>
        <a:ext cx="1573963" cy="1027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05B8D-791C-4D84-BB0C-E18899E1B755}">
      <dsp:nvSpPr>
        <dsp:cNvPr id="0" name=""/>
        <dsp:cNvSpPr/>
      </dsp:nvSpPr>
      <dsp:spPr>
        <a:xfrm>
          <a:off x="4663" y="176064"/>
          <a:ext cx="2120588"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Drafting phase</a:t>
          </a:r>
          <a:endParaRPr lang="is-IS" sz="1500" kern="1200" dirty="0"/>
        </a:p>
      </dsp:txBody>
      <dsp:txXfrm>
        <a:off x="4663" y="176064"/>
        <a:ext cx="2120588" cy="432000"/>
      </dsp:txXfrm>
    </dsp:sp>
    <dsp:sp modelId="{073A1520-C092-443B-ABBD-5C0316F96D80}">
      <dsp:nvSpPr>
        <dsp:cNvPr id="0" name=""/>
        <dsp:cNvSpPr/>
      </dsp:nvSpPr>
      <dsp:spPr>
        <a:xfrm>
          <a:off x="439001" y="608064"/>
          <a:ext cx="2120588" cy="291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Requirements known.</a:t>
          </a:r>
          <a:endParaRPr lang="is-IS" sz="1500" kern="1200" dirty="0"/>
        </a:p>
        <a:p>
          <a:pPr marL="228600" lvl="2" indent="-114300" algn="l" defTabSz="666750">
            <a:lnSpc>
              <a:spcPct val="90000"/>
            </a:lnSpc>
            <a:spcBef>
              <a:spcPct val="0"/>
            </a:spcBef>
            <a:spcAft>
              <a:spcPct val="15000"/>
            </a:spcAft>
            <a:buChar char="•"/>
          </a:pPr>
          <a:r>
            <a:rPr lang="en-GB" sz="1500" kern="1200" dirty="0"/>
            <a:t>Pre-study </a:t>
          </a:r>
          <a:endParaRPr lang="is-IS" sz="1500" kern="1200" dirty="0"/>
        </a:p>
        <a:p>
          <a:pPr marL="228600" lvl="2" indent="-114300" algn="l" defTabSz="666750">
            <a:lnSpc>
              <a:spcPct val="90000"/>
            </a:lnSpc>
            <a:spcBef>
              <a:spcPct val="0"/>
            </a:spcBef>
            <a:spcAft>
              <a:spcPct val="15000"/>
            </a:spcAft>
            <a:buChar char="•"/>
          </a:pPr>
          <a:r>
            <a:rPr lang="en-GB" sz="1500" kern="1200" dirty="0"/>
            <a:t>PEPPOL BIS Billing 3.0</a:t>
          </a:r>
          <a:endParaRPr lang="is-IS" sz="1500" kern="1200" dirty="0"/>
        </a:p>
        <a:p>
          <a:pPr marL="228600" lvl="2" indent="-114300" algn="l" defTabSz="666750">
            <a:lnSpc>
              <a:spcPct val="90000"/>
            </a:lnSpc>
            <a:spcBef>
              <a:spcPct val="0"/>
            </a:spcBef>
            <a:spcAft>
              <a:spcPct val="15000"/>
            </a:spcAft>
            <a:buChar char="•"/>
          </a:pPr>
          <a:r>
            <a:rPr lang="en-GB" sz="1500" kern="1200" dirty="0"/>
            <a:t>Singapore extension.</a:t>
          </a:r>
          <a:endParaRPr lang="is-IS" sz="1500" kern="1200" dirty="0"/>
        </a:p>
        <a:p>
          <a:pPr marL="228600" lvl="2" indent="-114300" algn="l" defTabSz="666750">
            <a:lnSpc>
              <a:spcPct val="90000"/>
            </a:lnSpc>
            <a:spcBef>
              <a:spcPct val="0"/>
            </a:spcBef>
            <a:spcAft>
              <a:spcPct val="15000"/>
            </a:spcAft>
            <a:buChar char="•"/>
          </a:pPr>
          <a:r>
            <a:rPr lang="en-GB" sz="1500" kern="1200" dirty="0"/>
            <a:t>AUNZ extension</a:t>
          </a:r>
          <a:endParaRPr lang="is-IS" sz="1500" kern="1200" dirty="0"/>
        </a:p>
        <a:p>
          <a:pPr marL="228600" lvl="2" indent="-114300" algn="l" defTabSz="666750">
            <a:lnSpc>
              <a:spcPct val="90000"/>
            </a:lnSpc>
            <a:spcBef>
              <a:spcPct val="0"/>
            </a:spcBef>
            <a:spcAft>
              <a:spcPct val="15000"/>
            </a:spcAft>
            <a:buChar char="•"/>
          </a:pPr>
          <a:r>
            <a:rPr lang="en-GB" sz="1500" kern="1200" dirty="0"/>
            <a:t>BPC report.</a:t>
          </a:r>
          <a:endParaRPr lang="is-IS" sz="1500" kern="1200" dirty="0"/>
        </a:p>
        <a:p>
          <a:pPr marL="114300" lvl="1" indent="-114300" algn="l" defTabSz="666750">
            <a:lnSpc>
              <a:spcPct val="90000"/>
            </a:lnSpc>
            <a:spcBef>
              <a:spcPct val="0"/>
            </a:spcBef>
            <a:spcAft>
              <a:spcPct val="15000"/>
            </a:spcAft>
            <a:buChar char="•"/>
          </a:pPr>
          <a:r>
            <a:rPr lang="en-GB" sz="1500" kern="1200" dirty="0"/>
            <a:t>Drafting wo further collection of requirements</a:t>
          </a:r>
          <a:endParaRPr lang="is-IS" sz="1500" kern="1200" dirty="0"/>
        </a:p>
      </dsp:txBody>
      <dsp:txXfrm>
        <a:off x="501111" y="670174"/>
        <a:ext cx="1996368" cy="2791780"/>
      </dsp:txXfrm>
    </dsp:sp>
    <dsp:sp modelId="{46FD0850-DBF6-4A89-8D93-45D96AB98CB6}">
      <dsp:nvSpPr>
        <dsp:cNvPr id="0" name=""/>
        <dsp:cNvSpPr/>
      </dsp:nvSpPr>
      <dsp:spPr>
        <a:xfrm>
          <a:off x="2446725" y="128081"/>
          <a:ext cx="681523" cy="52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s-IS" sz="1200" kern="1200"/>
        </a:p>
      </dsp:txBody>
      <dsp:txXfrm>
        <a:off x="2446725" y="233674"/>
        <a:ext cx="523134" cy="316779"/>
      </dsp:txXfrm>
    </dsp:sp>
    <dsp:sp modelId="{CA918812-4654-4EBE-98E2-AC3E377A2D0E}">
      <dsp:nvSpPr>
        <dsp:cNvPr id="0" name=""/>
        <dsp:cNvSpPr/>
      </dsp:nvSpPr>
      <dsp:spPr>
        <a:xfrm>
          <a:off x="3411146" y="176064"/>
          <a:ext cx="2120588"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Beta phase</a:t>
          </a:r>
          <a:endParaRPr lang="is-IS" sz="1500" kern="1200" dirty="0"/>
        </a:p>
      </dsp:txBody>
      <dsp:txXfrm>
        <a:off x="3411146" y="176064"/>
        <a:ext cx="2120588" cy="432000"/>
      </dsp:txXfrm>
    </dsp:sp>
    <dsp:sp modelId="{2D1068CF-181F-4DFF-9F10-9EB44773FB61}">
      <dsp:nvSpPr>
        <dsp:cNvPr id="0" name=""/>
        <dsp:cNvSpPr/>
      </dsp:nvSpPr>
      <dsp:spPr>
        <a:xfrm>
          <a:off x="3845483" y="608064"/>
          <a:ext cx="2120588" cy="291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Participating PEPPOL members apply the draft to their business environment</a:t>
          </a:r>
          <a:endParaRPr lang="is-IS" sz="1500" kern="1200" dirty="0"/>
        </a:p>
        <a:p>
          <a:pPr marL="114300" lvl="1" indent="-114300" algn="l" defTabSz="666750">
            <a:lnSpc>
              <a:spcPct val="90000"/>
            </a:lnSpc>
            <a:spcBef>
              <a:spcPct val="0"/>
            </a:spcBef>
            <a:spcAft>
              <a:spcPct val="15000"/>
            </a:spcAft>
            <a:buChar char="•"/>
          </a:pPr>
          <a:r>
            <a:rPr lang="en-GB" sz="1500" kern="1200" dirty="0"/>
            <a:t>Draft will then be modified as needed resulting in a beta version.</a:t>
          </a:r>
          <a:endParaRPr lang="is-IS" sz="1500" kern="1200" dirty="0"/>
        </a:p>
      </dsp:txBody>
      <dsp:txXfrm>
        <a:off x="3907593" y="670174"/>
        <a:ext cx="1996368" cy="2791780"/>
      </dsp:txXfrm>
    </dsp:sp>
    <dsp:sp modelId="{09793546-10E2-452D-9D5F-FF7A38EB8978}">
      <dsp:nvSpPr>
        <dsp:cNvPr id="0" name=""/>
        <dsp:cNvSpPr/>
      </dsp:nvSpPr>
      <dsp:spPr>
        <a:xfrm>
          <a:off x="5853208" y="128081"/>
          <a:ext cx="681523" cy="5279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s-IS" sz="1200" kern="1200"/>
        </a:p>
      </dsp:txBody>
      <dsp:txXfrm>
        <a:off x="5853208" y="233674"/>
        <a:ext cx="523134" cy="316779"/>
      </dsp:txXfrm>
    </dsp:sp>
    <dsp:sp modelId="{98398CC7-1D4F-48EC-B674-1799CC734DF9}">
      <dsp:nvSpPr>
        <dsp:cNvPr id="0" name=""/>
        <dsp:cNvSpPr/>
      </dsp:nvSpPr>
      <dsp:spPr>
        <a:xfrm>
          <a:off x="6817629" y="176064"/>
          <a:ext cx="2120588"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Review phase</a:t>
          </a:r>
          <a:endParaRPr lang="is-IS" sz="1500" kern="1200" dirty="0"/>
        </a:p>
      </dsp:txBody>
      <dsp:txXfrm>
        <a:off x="6817629" y="176064"/>
        <a:ext cx="2120588" cy="432000"/>
      </dsp:txXfrm>
    </dsp:sp>
    <dsp:sp modelId="{CBB477E3-2251-48D4-B5EA-B2DF316CEC5F}">
      <dsp:nvSpPr>
        <dsp:cNvPr id="0" name=""/>
        <dsp:cNvSpPr/>
      </dsp:nvSpPr>
      <dsp:spPr>
        <a:xfrm>
          <a:off x="7251966" y="608064"/>
          <a:ext cx="2120588" cy="291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Circulate beta version with examples of how it can be implemented in different countries.</a:t>
          </a:r>
          <a:endParaRPr lang="is-IS" sz="1500" kern="1200" dirty="0"/>
        </a:p>
        <a:p>
          <a:pPr marL="114300" lvl="1" indent="-114300" algn="l" defTabSz="666750">
            <a:lnSpc>
              <a:spcPct val="90000"/>
            </a:lnSpc>
            <a:spcBef>
              <a:spcPct val="0"/>
            </a:spcBef>
            <a:spcAft>
              <a:spcPct val="15000"/>
            </a:spcAft>
            <a:buChar char="•"/>
          </a:pPr>
          <a:r>
            <a:rPr lang="en-GB" sz="1500" kern="1200" dirty="0"/>
            <a:t>Invite wider input.</a:t>
          </a:r>
          <a:endParaRPr lang="is-IS" sz="1500" kern="1200" dirty="0"/>
        </a:p>
        <a:p>
          <a:pPr marL="114300" lvl="1" indent="-114300" algn="l" defTabSz="666750">
            <a:lnSpc>
              <a:spcPct val="90000"/>
            </a:lnSpc>
            <a:spcBef>
              <a:spcPct val="0"/>
            </a:spcBef>
            <a:spcAft>
              <a:spcPct val="15000"/>
            </a:spcAft>
            <a:buChar char="•"/>
          </a:pPr>
          <a:r>
            <a:rPr lang="en-GB" sz="1500" kern="1200" dirty="0"/>
            <a:t>Encourage trials.</a:t>
          </a:r>
          <a:endParaRPr lang="is-IS" sz="1500" kern="1200" dirty="0"/>
        </a:p>
        <a:p>
          <a:pPr marL="114300" lvl="1" indent="-114300" algn="l" defTabSz="666750">
            <a:lnSpc>
              <a:spcPct val="90000"/>
            </a:lnSpc>
            <a:spcBef>
              <a:spcPct val="0"/>
            </a:spcBef>
            <a:spcAft>
              <a:spcPct val="15000"/>
            </a:spcAft>
            <a:buChar char="•"/>
          </a:pPr>
          <a:r>
            <a:rPr lang="en-GB" sz="1500" kern="1200" dirty="0"/>
            <a:t>Approval of the international model</a:t>
          </a:r>
          <a:endParaRPr lang="is-IS" sz="1500" kern="1200" dirty="0"/>
        </a:p>
        <a:p>
          <a:pPr marL="114300" lvl="1" indent="-114300" algn="l" defTabSz="666750">
            <a:lnSpc>
              <a:spcPct val="90000"/>
            </a:lnSpc>
            <a:spcBef>
              <a:spcPct val="0"/>
            </a:spcBef>
            <a:spcAft>
              <a:spcPct val="15000"/>
            </a:spcAft>
            <a:buChar char="•"/>
          </a:pPr>
          <a:r>
            <a:rPr lang="en-GB" sz="1500" kern="1200" dirty="0"/>
            <a:t>Publication.</a:t>
          </a:r>
          <a:endParaRPr lang="is-IS" sz="1500" kern="1200" dirty="0"/>
        </a:p>
      </dsp:txBody>
      <dsp:txXfrm>
        <a:off x="7314076" y="670174"/>
        <a:ext cx="1996368" cy="27917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68E7B-91B5-8243-8144-A5FE216C8634}" type="datetimeFigureOut">
              <a:rPr lang="en-US" smtClean="0"/>
              <a:t>10/14/2019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E9371-2DDF-2841-B52C-AF59E9988FE9}" type="slidenum">
              <a:rPr lang="en-US" smtClean="0"/>
              <a:t>‹#›</a:t>
            </a:fld>
            <a:endParaRPr lang="en-US"/>
          </a:p>
        </p:txBody>
      </p:sp>
    </p:spTree>
    <p:extLst>
      <p:ext uri="{BB962C8B-B14F-4D97-AF65-F5344CB8AC3E}">
        <p14:creationId xmlns:p14="http://schemas.microsoft.com/office/powerpoint/2010/main" val="54266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232CE-164E-1747-91B0-7DC3B34D2DCB}"/>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8FB4DA1-A181-7C44-9957-E6D8276A4504}"/>
              </a:ext>
            </a:extLst>
          </p:cNvPr>
          <p:cNvPicPr>
            <a:picLocks noChangeAspect="1"/>
          </p:cNvPicPr>
          <p:nvPr userDrawn="1"/>
        </p:nvPicPr>
        <p:blipFill>
          <a:blip r:embed="rId3"/>
          <a:srcRect/>
          <a:stretch/>
        </p:blipFill>
        <p:spPr>
          <a:xfrm>
            <a:off x="1765012" y="2796377"/>
            <a:ext cx="3918389" cy="1265246"/>
          </a:xfrm>
          <a:prstGeom prst="rect">
            <a:avLst/>
          </a:prstGeom>
        </p:spPr>
      </p:pic>
      <p:sp>
        <p:nvSpPr>
          <p:cNvPr id="3" name="Text Placeholder 2">
            <a:extLst>
              <a:ext uri="{FF2B5EF4-FFF2-40B4-BE49-F238E27FC236}">
                <a16:creationId xmlns:a16="http://schemas.microsoft.com/office/drawing/2014/main" id="{E109BF46-DF89-DB44-9C1D-F6830AE36D1F}"/>
              </a:ext>
            </a:extLst>
          </p:cNvPr>
          <p:cNvSpPr>
            <a:spLocks noGrp="1"/>
          </p:cNvSpPr>
          <p:nvPr>
            <p:ph type="body" sz="quarter" idx="10" hasCustomPrompt="1"/>
          </p:nvPr>
        </p:nvSpPr>
        <p:spPr>
          <a:xfrm>
            <a:off x="6375834" y="2939143"/>
            <a:ext cx="4910137" cy="489857"/>
          </a:xfrm>
        </p:spPr>
        <p:txBody>
          <a:bodyPr>
            <a:noAutofit/>
          </a:bodyPr>
          <a:lstStyle>
            <a:lvl1pPr marL="0" indent="0">
              <a:buNone/>
              <a:defRPr sz="30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dirty="0"/>
              <a:t>Presentation Title</a:t>
            </a:r>
            <a:endParaRPr lang="en-US" dirty="0"/>
          </a:p>
        </p:txBody>
      </p:sp>
      <p:sp>
        <p:nvSpPr>
          <p:cNvPr id="5" name="Text Placeholder 4">
            <a:extLst>
              <a:ext uri="{FF2B5EF4-FFF2-40B4-BE49-F238E27FC236}">
                <a16:creationId xmlns:a16="http://schemas.microsoft.com/office/drawing/2014/main" id="{3E593112-813A-034D-8B26-84A5BA947F3E}"/>
              </a:ext>
            </a:extLst>
          </p:cNvPr>
          <p:cNvSpPr>
            <a:spLocks noGrp="1"/>
          </p:cNvSpPr>
          <p:nvPr>
            <p:ph type="body" sz="quarter" idx="11" hasCustomPrompt="1"/>
          </p:nvPr>
        </p:nvSpPr>
        <p:spPr>
          <a:xfrm>
            <a:off x="6375834" y="3587297"/>
            <a:ext cx="4910137" cy="358775"/>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GB" dirty="0"/>
              <a:t>Presentation Subtitle</a:t>
            </a:r>
            <a:endParaRPr lang="en-US" dirty="0"/>
          </a:p>
        </p:txBody>
      </p:sp>
      <p:sp>
        <p:nvSpPr>
          <p:cNvPr id="17" name="Title 1">
            <a:extLst>
              <a:ext uri="{FF2B5EF4-FFF2-40B4-BE49-F238E27FC236}">
                <a16:creationId xmlns:a16="http://schemas.microsoft.com/office/drawing/2014/main" id="{64DD5BA8-322E-6248-9A23-99B741B3EB5A}"/>
              </a:ext>
            </a:extLst>
          </p:cNvPr>
          <p:cNvSpPr txBox="1">
            <a:spLocks/>
          </p:cNvSpPr>
          <p:nvPr userDrawn="1"/>
        </p:nvSpPr>
        <p:spPr>
          <a:xfrm>
            <a:off x="5185288" y="5739826"/>
            <a:ext cx="2149677" cy="332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1200" u="none" dirty="0" err="1">
                <a:solidFill>
                  <a:schemeClr val="bg1"/>
                </a:solidFill>
              </a:rPr>
              <a:t>www.peppol.eu</a:t>
            </a:r>
            <a:endParaRPr lang="en-GB" sz="1200" u="none" dirty="0">
              <a:solidFill>
                <a:schemeClr val="bg1"/>
              </a:solidFill>
            </a:endParaRPr>
          </a:p>
        </p:txBody>
      </p:sp>
      <p:sp>
        <p:nvSpPr>
          <p:cNvPr id="19" name="Title 1">
            <a:extLst>
              <a:ext uri="{FF2B5EF4-FFF2-40B4-BE49-F238E27FC236}">
                <a16:creationId xmlns:a16="http://schemas.microsoft.com/office/drawing/2014/main" id="{EA2BD5A9-F3D8-384A-8158-C86A25949298}"/>
              </a:ext>
            </a:extLst>
          </p:cNvPr>
          <p:cNvSpPr txBox="1">
            <a:spLocks/>
          </p:cNvSpPr>
          <p:nvPr userDrawn="1"/>
        </p:nvSpPr>
        <p:spPr>
          <a:xfrm>
            <a:off x="5233707" y="6068782"/>
            <a:ext cx="2052839" cy="1881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600" u="none" dirty="0">
                <a:solidFill>
                  <a:schemeClr val="bg1">
                    <a:alpha val="40000"/>
                  </a:schemeClr>
                </a:solidFill>
              </a:rPr>
              <a:t>PEPPOL is owned by </a:t>
            </a:r>
            <a:r>
              <a:rPr lang="en-GB" sz="600" u="none" dirty="0" err="1">
                <a:solidFill>
                  <a:schemeClr val="bg1">
                    <a:alpha val="40000"/>
                  </a:schemeClr>
                </a:solidFill>
              </a:rPr>
              <a:t>OpenPEPPOL</a:t>
            </a:r>
            <a:r>
              <a:rPr lang="en-GB" sz="600" u="none" dirty="0">
                <a:solidFill>
                  <a:schemeClr val="bg1">
                    <a:alpha val="40000"/>
                  </a:schemeClr>
                </a:solidFill>
              </a:rPr>
              <a:t> AISBL</a:t>
            </a:r>
          </a:p>
        </p:txBody>
      </p:sp>
    </p:spTree>
    <p:extLst>
      <p:ext uri="{BB962C8B-B14F-4D97-AF65-F5344CB8AC3E}">
        <p14:creationId xmlns:p14="http://schemas.microsoft.com/office/powerpoint/2010/main" val="320431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Blue Top">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dirty="0"/>
              <a:t>Slide title</a:t>
            </a:r>
            <a:endParaRPr lang="en-US" dirty="0"/>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876550"/>
            <a:ext cx="5291137" cy="26828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374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Blue Top Wide Text Bo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dirty="0"/>
              <a:t>Slide title</a:t>
            </a:r>
            <a:endParaRPr lang="en-US" dirty="0"/>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dirty="0"/>
              <a:t>Slide subtitle</a:t>
            </a:r>
            <a:endParaRPr lang="en-US" dirty="0"/>
          </a:p>
        </p:txBody>
      </p:sp>
      <p:sp>
        <p:nvSpPr>
          <p:cNvPr id="16" name="Text Placeholder 3">
            <a:extLst>
              <a:ext uri="{FF2B5EF4-FFF2-40B4-BE49-F238E27FC236}">
                <a16:creationId xmlns:a16="http://schemas.microsoft.com/office/drawing/2014/main" id="{34E99A6B-1FDE-0E49-9942-EC74E92CA260}"/>
              </a:ext>
            </a:extLst>
          </p:cNvPr>
          <p:cNvSpPr>
            <a:spLocks noGrp="1"/>
          </p:cNvSpPr>
          <p:nvPr>
            <p:ph type="body" sz="quarter" idx="12"/>
          </p:nvPr>
        </p:nvSpPr>
        <p:spPr>
          <a:xfrm>
            <a:off x="804863" y="2146654"/>
            <a:ext cx="10582492" cy="34127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19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Top No Sub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141656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dirty="0"/>
              <a:t>Slide title</a:t>
            </a:r>
            <a:endParaRPr lang="en-US" dirty="0"/>
          </a:p>
        </p:txBody>
      </p:sp>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16" name="Text Placeholder 3">
            <a:extLst>
              <a:ext uri="{FF2B5EF4-FFF2-40B4-BE49-F238E27FC236}">
                <a16:creationId xmlns:a16="http://schemas.microsoft.com/office/drawing/2014/main" id="{34E99A6B-1FDE-0E49-9942-EC74E92CA260}"/>
              </a:ext>
            </a:extLst>
          </p:cNvPr>
          <p:cNvSpPr>
            <a:spLocks noGrp="1"/>
          </p:cNvSpPr>
          <p:nvPr>
            <p:ph type="body" sz="quarter" idx="12"/>
          </p:nvPr>
        </p:nvSpPr>
        <p:spPr>
          <a:xfrm>
            <a:off x="804863" y="2146654"/>
            <a:ext cx="10582492" cy="34127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9359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Top 2 Colum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dirty="0"/>
              <a:t>Slide title</a:t>
            </a:r>
            <a:endParaRPr lang="en-US" dirty="0"/>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dirty="0"/>
              <a:t>Slide subtitle</a:t>
            </a:r>
            <a:endParaRPr lang="en-US" dirty="0"/>
          </a:p>
        </p:txBody>
      </p:sp>
      <p:sp>
        <p:nvSpPr>
          <p:cNvPr id="10" name="Text Placeholder 3">
            <a:extLst>
              <a:ext uri="{FF2B5EF4-FFF2-40B4-BE49-F238E27FC236}">
                <a16:creationId xmlns:a16="http://schemas.microsoft.com/office/drawing/2014/main" id="{2D778D66-CD32-8F4B-BC00-176C1E3DE642}"/>
              </a:ext>
            </a:extLst>
          </p:cNvPr>
          <p:cNvSpPr>
            <a:spLocks noGrp="1"/>
          </p:cNvSpPr>
          <p:nvPr>
            <p:ph type="body" sz="quarter" idx="12"/>
          </p:nvPr>
        </p:nvSpPr>
        <p:spPr>
          <a:xfrm>
            <a:off x="804863" y="2146654"/>
            <a:ext cx="10582492" cy="3412772"/>
          </a:xfrm>
        </p:spPr>
        <p:txBody>
          <a:bodyPr numCol="2" spcCol="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3678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D5368E-8BB6-134E-81DA-5CF4EF87F367}"/>
              </a:ext>
            </a:extLst>
          </p:cNvPr>
          <p:cNvPicPr>
            <a:picLocks noChangeAspect="1"/>
          </p:cNvPicPr>
          <p:nvPr userDrawn="1"/>
        </p:nvPicPr>
        <p:blipFill rotWithShape="1">
          <a:blip r:embed="rId2"/>
          <a:srcRect b="72658"/>
          <a:stretch/>
        </p:blipFill>
        <p:spPr>
          <a:xfrm>
            <a:off x="0" y="0"/>
            <a:ext cx="12192000" cy="2152891"/>
          </a:xfrm>
          <a:prstGeom prst="rect">
            <a:avLst/>
          </a:prstGeom>
        </p:spPr>
      </p:pic>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chemeClr val="bg1"/>
                </a:solidFill>
              </a:defRPr>
            </a:lvl1pPr>
          </a:lstStyle>
          <a:p>
            <a:r>
              <a:rPr lang="en-GB" dirty="0"/>
              <a:t>Slide title</a:t>
            </a:r>
            <a:endParaRPr lang="en-US" dirty="0"/>
          </a:p>
        </p:txBody>
      </p:sp>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773152" y="1469985"/>
            <a:ext cx="10613985" cy="5388014"/>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58A2E87-725C-704B-A400-9AFF25B1851C}"/>
              </a:ext>
            </a:extLst>
          </p:cNvPr>
          <p:cNvPicPr>
            <a:picLocks noChangeAspect="1"/>
          </p:cNvPicPr>
          <p:nvPr userDrawn="1"/>
        </p:nvPicPr>
        <p:blipFill>
          <a:blip r:embed="rId3"/>
          <a:srcRect/>
          <a:stretch/>
        </p:blipFill>
        <p:spPr>
          <a:xfrm>
            <a:off x="10296979" y="365125"/>
            <a:ext cx="1470479" cy="356112"/>
          </a:xfrm>
          <a:prstGeom prst="rect">
            <a:avLst/>
          </a:prstGeom>
        </p:spPr>
      </p:pic>
    </p:spTree>
    <p:extLst>
      <p:ext uri="{BB962C8B-B14F-4D97-AF65-F5344CB8AC3E}">
        <p14:creationId xmlns:p14="http://schemas.microsoft.com/office/powerpoint/2010/main" val="3831836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2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244102E-C22E-BE46-ADAD-5A7FFEA06DFD}"/>
              </a:ext>
            </a:extLst>
          </p:cNvPr>
          <p:cNvSpPr/>
          <p:nvPr userDrawn="1"/>
        </p:nvSpPr>
        <p:spPr>
          <a:xfrm>
            <a:off x="6274040" y="2941117"/>
            <a:ext cx="5113097" cy="2861953"/>
          </a:xfrm>
          <a:prstGeom prst="rect">
            <a:avLst/>
          </a:prstGeom>
          <a:solidFill>
            <a:srgbClr val="007AD7"/>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AB26F71-0A2F-2042-A44A-272B58C36BFB}"/>
              </a:ext>
            </a:extLst>
          </p:cNvPr>
          <p:cNvSpPr/>
          <p:nvPr userDrawn="1"/>
        </p:nvSpPr>
        <p:spPr>
          <a:xfrm>
            <a:off x="801495" y="2941117"/>
            <a:ext cx="5113097" cy="2861953"/>
          </a:xfrm>
          <a:prstGeom prst="rect">
            <a:avLst/>
          </a:prstGeom>
          <a:solidFill>
            <a:srgbClr val="00BAFF"/>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4" name="Text Placeholder 3">
            <a:extLst>
              <a:ext uri="{FF2B5EF4-FFF2-40B4-BE49-F238E27FC236}">
                <a16:creationId xmlns:a16="http://schemas.microsoft.com/office/drawing/2014/main" id="{946685E4-A6C1-C743-AB56-4C134CA17FD1}"/>
              </a:ext>
            </a:extLst>
          </p:cNvPr>
          <p:cNvSpPr>
            <a:spLocks noGrp="1"/>
          </p:cNvSpPr>
          <p:nvPr>
            <p:ph type="body" sz="quarter" idx="12"/>
          </p:nvPr>
        </p:nvSpPr>
        <p:spPr>
          <a:xfrm>
            <a:off x="1146175" y="3181350"/>
            <a:ext cx="4413250" cy="2317750"/>
          </a:xfrm>
        </p:spPr>
        <p:txBody>
          <a:bodyPr>
            <a:noAutofit/>
          </a:bodyPr>
          <a:lstStyle>
            <a:lvl1pPr>
              <a:buClr>
                <a:srgbClr val="00326D"/>
              </a:buClr>
              <a:defRPr>
                <a:solidFill>
                  <a:schemeClr val="bg1"/>
                </a:solidFill>
              </a:defRPr>
            </a:lvl1pPr>
            <a:lvl2pPr marL="685800" indent="-228600">
              <a:buFontTx/>
              <a:buBlip>
                <a:blip r:embed="rId4"/>
              </a:buBlip>
              <a:defRPr>
                <a:solidFill>
                  <a:schemeClr val="bg1"/>
                </a:solidFill>
              </a:defRPr>
            </a:lvl2pPr>
            <a:lvl3pPr marL="1143000" indent="-228600">
              <a:buFontTx/>
              <a:buBlip>
                <a:blip r:embed="rId5"/>
              </a:buBlip>
              <a:defRPr>
                <a:solidFill>
                  <a:schemeClr val="bg1"/>
                </a:solidFill>
              </a:defRPr>
            </a:lvl3pPr>
            <a:lvl4pPr marL="1600200" indent="-228600">
              <a:buFontTx/>
              <a:buBlip>
                <a:blip r:embed="rId5"/>
              </a:buBlip>
              <a:defRPr>
                <a:solidFill>
                  <a:schemeClr val="bg1"/>
                </a:solidFill>
              </a:defRPr>
            </a:lvl4pPr>
            <a:lvl5pPr marL="2057400" indent="-228600">
              <a:buFontTx/>
              <a:buBlip>
                <a:blip r:embed="rId5"/>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a:extLst>
              <a:ext uri="{FF2B5EF4-FFF2-40B4-BE49-F238E27FC236}">
                <a16:creationId xmlns:a16="http://schemas.microsoft.com/office/drawing/2014/main" id="{E28BB382-0E43-254D-AF06-EC9A555C68B6}"/>
              </a:ext>
            </a:extLst>
          </p:cNvPr>
          <p:cNvSpPr>
            <a:spLocks noGrp="1"/>
          </p:cNvSpPr>
          <p:nvPr>
            <p:ph type="body" sz="quarter" idx="13"/>
          </p:nvPr>
        </p:nvSpPr>
        <p:spPr>
          <a:xfrm>
            <a:off x="6618968" y="3181350"/>
            <a:ext cx="441325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5960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Slide With 3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AB26F71-0A2F-2042-A44A-272B58C36BFB}"/>
              </a:ext>
            </a:extLst>
          </p:cNvPr>
          <p:cNvSpPr/>
          <p:nvPr userDrawn="1"/>
        </p:nvSpPr>
        <p:spPr>
          <a:xfrm>
            <a:off x="801496" y="2941117"/>
            <a:ext cx="3285596" cy="2861953"/>
          </a:xfrm>
          <a:prstGeom prst="rect">
            <a:avLst/>
          </a:prstGeom>
          <a:solidFill>
            <a:srgbClr val="00BAFF"/>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26" name="Rectangle 25">
            <a:extLst>
              <a:ext uri="{FF2B5EF4-FFF2-40B4-BE49-F238E27FC236}">
                <a16:creationId xmlns:a16="http://schemas.microsoft.com/office/drawing/2014/main" id="{75E46302-BFBE-A44A-BEA7-F2E070161390}"/>
              </a:ext>
            </a:extLst>
          </p:cNvPr>
          <p:cNvSpPr/>
          <p:nvPr userDrawn="1"/>
        </p:nvSpPr>
        <p:spPr>
          <a:xfrm>
            <a:off x="4453202" y="2941117"/>
            <a:ext cx="3285596" cy="2861953"/>
          </a:xfrm>
          <a:prstGeom prst="rect">
            <a:avLst/>
          </a:prstGeom>
          <a:solidFill>
            <a:srgbClr val="007AD7"/>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7E68EF7-8E9B-604E-A002-6DA88D4B5844}"/>
              </a:ext>
            </a:extLst>
          </p:cNvPr>
          <p:cNvSpPr/>
          <p:nvPr userDrawn="1"/>
        </p:nvSpPr>
        <p:spPr>
          <a:xfrm>
            <a:off x="8101759" y="2941117"/>
            <a:ext cx="3285596" cy="2861953"/>
          </a:xfrm>
          <a:prstGeom prst="rect">
            <a:avLst/>
          </a:prstGeom>
          <a:solidFill>
            <a:srgbClr val="00326D"/>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4EA74456-E8B8-CA46-8A56-B65AED980E92}"/>
              </a:ext>
            </a:extLst>
          </p:cNvPr>
          <p:cNvSpPr>
            <a:spLocks noGrp="1"/>
          </p:cNvSpPr>
          <p:nvPr>
            <p:ph type="body" sz="quarter" idx="12"/>
          </p:nvPr>
        </p:nvSpPr>
        <p:spPr>
          <a:xfrm>
            <a:off x="1146175" y="3181350"/>
            <a:ext cx="2502382" cy="2317750"/>
          </a:xfrm>
        </p:spPr>
        <p:txBody>
          <a:bodyPr>
            <a:noAutofit/>
          </a:bodyPr>
          <a:lstStyle>
            <a:lvl1pPr>
              <a:buClr>
                <a:srgbClr val="00326D"/>
              </a:buClr>
              <a:defRPr>
                <a:solidFill>
                  <a:schemeClr val="bg1"/>
                </a:solidFill>
              </a:defRPr>
            </a:lvl1pPr>
            <a:lvl2pPr marL="685800" indent="-228600">
              <a:buFontTx/>
              <a:buBlip>
                <a:blip r:embed="rId4"/>
              </a:buBlip>
              <a:defRPr>
                <a:solidFill>
                  <a:schemeClr val="bg1"/>
                </a:solidFill>
              </a:defRPr>
            </a:lvl2pPr>
            <a:lvl3pPr marL="1143000" indent="-228600">
              <a:buFontTx/>
              <a:buBlip>
                <a:blip r:embed="rId5"/>
              </a:buBlip>
              <a:defRPr>
                <a:solidFill>
                  <a:schemeClr val="bg1"/>
                </a:solidFill>
              </a:defRPr>
            </a:lvl3pPr>
            <a:lvl4pPr marL="1600200" indent="-228600">
              <a:buFontTx/>
              <a:buBlip>
                <a:blip r:embed="rId5"/>
              </a:buBlip>
              <a:defRPr>
                <a:solidFill>
                  <a:schemeClr val="bg1"/>
                </a:solidFill>
              </a:defRPr>
            </a:lvl4pPr>
            <a:lvl5pPr marL="2057400" indent="-228600">
              <a:buFontTx/>
              <a:buBlip>
                <a:blip r:embed="rId5"/>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3">
            <a:extLst>
              <a:ext uri="{FF2B5EF4-FFF2-40B4-BE49-F238E27FC236}">
                <a16:creationId xmlns:a16="http://schemas.microsoft.com/office/drawing/2014/main" id="{1CA6ABCC-1C55-6C45-B30C-D8BECE62CDDC}"/>
              </a:ext>
            </a:extLst>
          </p:cNvPr>
          <p:cNvSpPr>
            <a:spLocks noGrp="1"/>
          </p:cNvSpPr>
          <p:nvPr>
            <p:ph type="body" sz="quarter" idx="13"/>
          </p:nvPr>
        </p:nvSpPr>
        <p:spPr>
          <a:xfrm>
            <a:off x="4755765" y="3181350"/>
            <a:ext cx="264516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
            <a:extLst>
              <a:ext uri="{FF2B5EF4-FFF2-40B4-BE49-F238E27FC236}">
                <a16:creationId xmlns:a16="http://schemas.microsoft.com/office/drawing/2014/main" id="{AD0D7BBC-8E0B-F24A-B2C6-B725965141B3}"/>
              </a:ext>
            </a:extLst>
          </p:cNvPr>
          <p:cNvSpPr>
            <a:spLocks noGrp="1"/>
          </p:cNvSpPr>
          <p:nvPr>
            <p:ph type="body" sz="quarter" idx="14"/>
          </p:nvPr>
        </p:nvSpPr>
        <p:spPr>
          <a:xfrm>
            <a:off x="8387058" y="3181350"/>
            <a:ext cx="264516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2561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BAFF8-81B2-BE4A-8770-987BE457B37D}"/>
              </a:ext>
            </a:extLst>
          </p:cNvPr>
          <p:cNvSpPr/>
          <p:nvPr userDrawn="1"/>
        </p:nvSpPr>
        <p:spPr>
          <a:xfrm>
            <a:off x="7107382" y="0"/>
            <a:ext cx="5084618" cy="6858000"/>
          </a:xfrm>
          <a:prstGeom prst="rect">
            <a:avLst/>
          </a:prstGeom>
          <a:solidFill>
            <a:srgbClr val="007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0" y="0"/>
            <a:ext cx="7107382"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4639973"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a:extLst>
              <a:ext uri="{FF2B5EF4-FFF2-40B4-BE49-F238E27FC236}">
                <a16:creationId xmlns:a16="http://schemas.microsoft.com/office/drawing/2014/main" id="{1E7A7CE2-0EA6-E545-8AB3-15B62C1F1439}"/>
              </a:ext>
            </a:extLst>
          </p:cNvPr>
          <p:cNvPicPr>
            <a:picLocks noChangeAspect="1"/>
          </p:cNvPicPr>
          <p:nvPr userDrawn="1"/>
        </p:nvPicPr>
        <p:blipFill>
          <a:blip r:embed="rId2"/>
          <a:srcRect/>
          <a:stretch/>
        </p:blipFill>
        <p:spPr>
          <a:xfrm>
            <a:off x="10296979" y="365125"/>
            <a:ext cx="1470479" cy="35611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chemeClr val="bg1"/>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464019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4627611"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4639973" cy="1221363"/>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pic>
        <p:nvPicPr>
          <p:cNvPr id="16" name="Picture 15">
            <a:extLst>
              <a:ext uri="{FF2B5EF4-FFF2-40B4-BE49-F238E27FC236}">
                <a16:creationId xmlns:a16="http://schemas.microsoft.com/office/drawing/2014/main" id="{458BF75F-7C85-7D48-A4BD-E2EE6A730EC9}"/>
              </a:ext>
            </a:extLst>
          </p:cNvPr>
          <p:cNvPicPr>
            <a:picLocks noChangeAspect="1"/>
          </p:cNvPicPr>
          <p:nvPr userDrawn="1"/>
        </p:nvPicPr>
        <p:blipFill rotWithShape="1">
          <a:blip r:embed="rId3">
            <a:alphaModFix amt="10000"/>
          </a:blip>
          <a:srcRect r="23862" b="24625"/>
          <a:stretch/>
        </p:blipFill>
        <p:spPr>
          <a:xfrm>
            <a:off x="7400925" y="2014539"/>
            <a:ext cx="4791075" cy="4843462"/>
          </a:xfrm>
          <a:prstGeom prst="rect">
            <a:avLst/>
          </a:prstGeom>
        </p:spPr>
      </p:pic>
      <p:sp>
        <p:nvSpPr>
          <p:cNvPr id="6" name="Picture Placeholder 5">
            <a:extLst>
              <a:ext uri="{FF2B5EF4-FFF2-40B4-BE49-F238E27FC236}">
                <a16:creationId xmlns:a16="http://schemas.microsoft.com/office/drawing/2014/main" id="{6E5166A8-1B73-BC4C-8814-4565CFCD7B84}"/>
              </a:ext>
            </a:extLst>
          </p:cNvPr>
          <p:cNvSpPr>
            <a:spLocks noGrp="1"/>
          </p:cNvSpPr>
          <p:nvPr>
            <p:ph type="pic" sz="quarter" idx="13"/>
          </p:nvPr>
        </p:nvSpPr>
        <p:spPr>
          <a:xfrm>
            <a:off x="6096000" y="1260474"/>
            <a:ext cx="5672138" cy="4226400"/>
          </a:xfrm>
          <a:solidFill>
            <a:schemeClr val="bg1"/>
          </a:solidFill>
          <a:effectLst>
            <a:outerShdw blurRad="444500" dist="381000" dir="3000000" algn="ctr" rotWithShape="0">
              <a:srgbClr val="000000">
                <a:alpha val="30000"/>
              </a:srgbClr>
            </a:outerShdw>
          </a:effectLst>
        </p:spPr>
        <p:txBody>
          <a:bodyPr/>
          <a:lstStyle/>
          <a:p>
            <a:r>
              <a:rPr lang="en-US"/>
              <a:t>Click icon to add picture</a:t>
            </a:r>
          </a:p>
        </p:txBody>
      </p:sp>
      <p:sp>
        <p:nvSpPr>
          <p:cNvPr id="5" name="Text Placeholder 4">
            <a:extLst>
              <a:ext uri="{FF2B5EF4-FFF2-40B4-BE49-F238E27FC236}">
                <a16:creationId xmlns:a16="http://schemas.microsoft.com/office/drawing/2014/main" id="{C7931053-3A45-8D4B-A2D7-2642339734C4}"/>
              </a:ext>
            </a:extLst>
          </p:cNvPr>
          <p:cNvSpPr>
            <a:spLocks noGrp="1"/>
          </p:cNvSpPr>
          <p:nvPr>
            <p:ph type="body" sz="quarter" idx="14"/>
          </p:nvPr>
        </p:nvSpPr>
        <p:spPr>
          <a:xfrm>
            <a:off x="782781" y="3889375"/>
            <a:ext cx="4662344" cy="2438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7443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232CE-164E-1747-91B0-7DC3B34D2DCB}"/>
              </a:ext>
            </a:extLst>
          </p:cNvPr>
          <p:cNvPicPr>
            <a:picLocks noChangeAspect="1"/>
          </p:cNvPicPr>
          <p:nvPr userDrawn="1"/>
        </p:nvPicPr>
        <p:blipFill>
          <a:blip r:embed="rId2"/>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FD9DF8B-7625-644C-9B05-4EFE9453FB72}"/>
              </a:ext>
            </a:extLst>
          </p:cNvPr>
          <p:cNvSpPr txBox="1">
            <a:spLocks/>
          </p:cNvSpPr>
          <p:nvPr userDrawn="1"/>
        </p:nvSpPr>
        <p:spPr>
          <a:xfrm>
            <a:off x="6412992" y="2239617"/>
            <a:ext cx="2678889" cy="262803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GB" sz="1600" spc="300" dirty="0"/>
              <a:t>MORE INFORMATION</a:t>
            </a:r>
          </a:p>
          <a:p>
            <a:endParaRPr lang="en-GB" sz="1600" dirty="0"/>
          </a:p>
          <a:p>
            <a:r>
              <a:rPr lang="en-GB" sz="2400" dirty="0" err="1"/>
              <a:t>info@peppol.eu</a:t>
            </a:r>
            <a:endParaRPr lang="en-GB" sz="2400" dirty="0"/>
          </a:p>
          <a:p>
            <a:r>
              <a:rPr lang="en-GB" sz="2400" u="none" dirty="0">
                <a:solidFill>
                  <a:schemeClr val="bg1"/>
                </a:solidFill>
              </a:rPr>
              <a:t>www.peppol.eu</a:t>
            </a:r>
          </a:p>
          <a:p>
            <a:endParaRPr lang="en-GB" sz="1600" dirty="0"/>
          </a:p>
          <a:p>
            <a:endParaRPr lang="en-GB" sz="1000" spc="300" dirty="0"/>
          </a:p>
          <a:p>
            <a:r>
              <a:rPr lang="en-GB" sz="1600" spc="300" dirty="0"/>
              <a:t>FOLLOW US</a:t>
            </a:r>
          </a:p>
          <a:p>
            <a:endParaRPr lang="en-GB" sz="1600" dirty="0"/>
          </a:p>
        </p:txBody>
      </p:sp>
      <p:pic>
        <p:nvPicPr>
          <p:cNvPr id="12" name="Picture 11">
            <a:extLst>
              <a:ext uri="{FF2B5EF4-FFF2-40B4-BE49-F238E27FC236}">
                <a16:creationId xmlns:a16="http://schemas.microsoft.com/office/drawing/2014/main" id="{716D9B8C-07DD-414F-B44B-A0104CB10BA7}"/>
              </a:ext>
            </a:extLst>
          </p:cNvPr>
          <p:cNvPicPr>
            <a:picLocks noChangeAspect="1"/>
          </p:cNvPicPr>
          <p:nvPr userDrawn="1"/>
        </p:nvPicPr>
        <p:blipFill>
          <a:blip r:embed="rId3"/>
          <a:srcRect/>
          <a:stretch/>
        </p:blipFill>
        <p:spPr>
          <a:xfrm>
            <a:off x="7131682" y="4376281"/>
            <a:ext cx="491366" cy="491366"/>
          </a:xfrm>
          <a:prstGeom prst="rect">
            <a:avLst/>
          </a:prstGeom>
        </p:spPr>
      </p:pic>
      <p:pic>
        <p:nvPicPr>
          <p:cNvPr id="13" name="Picture 12">
            <a:extLst>
              <a:ext uri="{FF2B5EF4-FFF2-40B4-BE49-F238E27FC236}">
                <a16:creationId xmlns:a16="http://schemas.microsoft.com/office/drawing/2014/main" id="{DDF1389A-0253-2741-8F9C-743A64821617}"/>
              </a:ext>
            </a:extLst>
          </p:cNvPr>
          <p:cNvPicPr>
            <a:picLocks noChangeAspect="1"/>
          </p:cNvPicPr>
          <p:nvPr userDrawn="1"/>
        </p:nvPicPr>
        <p:blipFill>
          <a:blip r:embed="rId4"/>
          <a:srcRect/>
          <a:stretch/>
        </p:blipFill>
        <p:spPr>
          <a:xfrm>
            <a:off x="6526654" y="4376281"/>
            <a:ext cx="491366" cy="491366"/>
          </a:xfrm>
          <a:prstGeom prst="rect">
            <a:avLst/>
          </a:prstGeom>
        </p:spPr>
      </p:pic>
      <p:pic>
        <p:nvPicPr>
          <p:cNvPr id="14" name="Picture 13" descr="A close up of a logo&#10;&#10;Description automatically generated">
            <a:extLst>
              <a:ext uri="{FF2B5EF4-FFF2-40B4-BE49-F238E27FC236}">
                <a16:creationId xmlns:a16="http://schemas.microsoft.com/office/drawing/2014/main" id="{F367EEC1-A766-7745-96F5-B9DC4133A904}"/>
              </a:ext>
            </a:extLst>
          </p:cNvPr>
          <p:cNvPicPr>
            <a:picLocks noChangeAspect="1"/>
          </p:cNvPicPr>
          <p:nvPr userDrawn="1"/>
        </p:nvPicPr>
        <p:blipFill>
          <a:blip r:embed="rId5"/>
          <a:stretch>
            <a:fillRect/>
          </a:stretch>
        </p:blipFill>
        <p:spPr>
          <a:xfrm>
            <a:off x="3100120" y="1990354"/>
            <a:ext cx="2817625" cy="2877293"/>
          </a:xfrm>
          <a:prstGeom prst="rect">
            <a:avLst/>
          </a:prstGeom>
        </p:spPr>
      </p:pic>
    </p:spTree>
    <p:extLst>
      <p:ext uri="{BB962C8B-B14F-4D97-AF65-F5344CB8AC3E}">
        <p14:creationId xmlns:p14="http://schemas.microsoft.com/office/powerpoint/2010/main" val="352126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FB4DA1-A181-7C44-9957-E6D8276A4504}"/>
              </a:ext>
            </a:extLst>
          </p:cNvPr>
          <p:cNvPicPr>
            <a:picLocks noChangeAspect="1"/>
          </p:cNvPicPr>
          <p:nvPr userDrawn="1"/>
        </p:nvPicPr>
        <p:blipFill>
          <a:blip r:embed="rId2"/>
          <a:srcRect/>
          <a:stretch/>
        </p:blipFill>
        <p:spPr>
          <a:xfrm>
            <a:off x="1765012" y="2796377"/>
            <a:ext cx="3918389" cy="1265245"/>
          </a:xfrm>
          <a:prstGeom prst="rect">
            <a:avLst/>
          </a:prstGeom>
        </p:spPr>
      </p:pic>
      <p:sp>
        <p:nvSpPr>
          <p:cNvPr id="3" name="Text Placeholder 2">
            <a:extLst>
              <a:ext uri="{FF2B5EF4-FFF2-40B4-BE49-F238E27FC236}">
                <a16:creationId xmlns:a16="http://schemas.microsoft.com/office/drawing/2014/main" id="{E109BF46-DF89-DB44-9C1D-F6830AE36D1F}"/>
              </a:ext>
            </a:extLst>
          </p:cNvPr>
          <p:cNvSpPr>
            <a:spLocks noGrp="1"/>
          </p:cNvSpPr>
          <p:nvPr>
            <p:ph type="body" sz="quarter" idx="10" hasCustomPrompt="1"/>
          </p:nvPr>
        </p:nvSpPr>
        <p:spPr>
          <a:xfrm>
            <a:off x="6375834" y="2939143"/>
            <a:ext cx="4910137" cy="489857"/>
          </a:xfrm>
        </p:spPr>
        <p:txBody>
          <a:bodyPr>
            <a:noAutofit/>
          </a:bodyPr>
          <a:lstStyle>
            <a:lvl1pPr marL="0" indent="0">
              <a:buNone/>
              <a:defRPr sz="3000">
                <a:solidFill>
                  <a:srgbClr val="00326D"/>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dirty="0"/>
              <a:t>Presentation Title</a:t>
            </a:r>
            <a:endParaRPr lang="en-US" dirty="0"/>
          </a:p>
        </p:txBody>
      </p:sp>
      <p:sp>
        <p:nvSpPr>
          <p:cNvPr id="5" name="Text Placeholder 4">
            <a:extLst>
              <a:ext uri="{FF2B5EF4-FFF2-40B4-BE49-F238E27FC236}">
                <a16:creationId xmlns:a16="http://schemas.microsoft.com/office/drawing/2014/main" id="{3E593112-813A-034D-8B26-84A5BA947F3E}"/>
              </a:ext>
            </a:extLst>
          </p:cNvPr>
          <p:cNvSpPr>
            <a:spLocks noGrp="1"/>
          </p:cNvSpPr>
          <p:nvPr>
            <p:ph type="body" sz="quarter" idx="11" hasCustomPrompt="1"/>
          </p:nvPr>
        </p:nvSpPr>
        <p:spPr>
          <a:xfrm>
            <a:off x="6375834" y="3587297"/>
            <a:ext cx="4910137" cy="358775"/>
          </a:xfrm>
        </p:spPr>
        <p:txBody>
          <a:bodyPr>
            <a:normAutofit/>
          </a:bodyPr>
          <a:lstStyle>
            <a:lvl1pPr marL="0" indent="0">
              <a:buNone/>
              <a:defRPr sz="2000">
                <a:solidFill>
                  <a:srgbClr val="007AD7"/>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GB" dirty="0"/>
              <a:t>Presentation Subtitle</a:t>
            </a:r>
            <a:endParaRPr lang="en-US" dirty="0"/>
          </a:p>
        </p:txBody>
      </p:sp>
      <p:sp>
        <p:nvSpPr>
          <p:cNvPr id="17" name="Title 1">
            <a:extLst>
              <a:ext uri="{FF2B5EF4-FFF2-40B4-BE49-F238E27FC236}">
                <a16:creationId xmlns:a16="http://schemas.microsoft.com/office/drawing/2014/main" id="{64DD5BA8-322E-6248-9A23-99B741B3EB5A}"/>
              </a:ext>
            </a:extLst>
          </p:cNvPr>
          <p:cNvSpPr txBox="1">
            <a:spLocks/>
          </p:cNvSpPr>
          <p:nvPr userDrawn="1"/>
        </p:nvSpPr>
        <p:spPr>
          <a:xfrm>
            <a:off x="5185288" y="5739826"/>
            <a:ext cx="2149677" cy="332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1200" u="none" dirty="0" err="1">
                <a:solidFill>
                  <a:srgbClr val="00326D"/>
                </a:solidFill>
              </a:rPr>
              <a:t>www.peppol.eu</a:t>
            </a:r>
            <a:endParaRPr lang="en-GB" sz="1200" u="none" dirty="0">
              <a:solidFill>
                <a:srgbClr val="00326D"/>
              </a:solidFill>
            </a:endParaRPr>
          </a:p>
        </p:txBody>
      </p:sp>
      <p:sp>
        <p:nvSpPr>
          <p:cNvPr id="19" name="Title 1">
            <a:extLst>
              <a:ext uri="{FF2B5EF4-FFF2-40B4-BE49-F238E27FC236}">
                <a16:creationId xmlns:a16="http://schemas.microsoft.com/office/drawing/2014/main" id="{EA2BD5A9-F3D8-384A-8158-C86A25949298}"/>
              </a:ext>
            </a:extLst>
          </p:cNvPr>
          <p:cNvSpPr txBox="1">
            <a:spLocks/>
          </p:cNvSpPr>
          <p:nvPr userDrawn="1"/>
        </p:nvSpPr>
        <p:spPr>
          <a:xfrm>
            <a:off x="5233707" y="6068782"/>
            <a:ext cx="2052839" cy="1881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600" u="none" dirty="0">
                <a:solidFill>
                  <a:srgbClr val="00326D">
                    <a:alpha val="40000"/>
                  </a:srgbClr>
                </a:solidFill>
              </a:rPr>
              <a:t>PEPPOL is owned by </a:t>
            </a:r>
            <a:r>
              <a:rPr lang="en-GB" sz="600" u="none" dirty="0" err="1">
                <a:solidFill>
                  <a:srgbClr val="00326D">
                    <a:alpha val="40000"/>
                  </a:srgbClr>
                </a:solidFill>
              </a:rPr>
              <a:t>OpenPEPPOL</a:t>
            </a:r>
            <a:r>
              <a:rPr lang="en-GB" sz="600" u="none" dirty="0">
                <a:solidFill>
                  <a:srgbClr val="00326D">
                    <a:alpha val="40000"/>
                  </a:srgbClr>
                </a:solidFill>
              </a:rPr>
              <a:t> AISBL</a:t>
            </a:r>
          </a:p>
        </p:txBody>
      </p:sp>
    </p:spTree>
    <p:extLst>
      <p:ext uri="{BB962C8B-B14F-4D97-AF65-F5344CB8AC3E}">
        <p14:creationId xmlns:p14="http://schemas.microsoft.com/office/powerpoint/2010/main" val="70745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232CE-164E-1747-91B0-7DC3B34D2DCB}"/>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E109BF46-DF89-DB44-9C1D-F6830AE36D1F}"/>
              </a:ext>
            </a:extLst>
          </p:cNvPr>
          <p:cNvSpPr>
            <a:spLocks noGrp="1"/>
          </p:cNvSpPr>
          <p:nvPr>
            <p:ph type="body" sz="quarter" idx="10" hasCustomPrompt="1"/>
          </p:nvPr>
        </p:nvSpPr>
        <p:spPr>
          <a:xfrm>
            <a:off x="3640931" y="3311392"/>
            <a:ext cx="4910137" cy="489857"/>
          </a:xfrm>
        </p:spPr>
        <p:txBody>
          <a:bodyPr>
            <a:noAutofit/>
          </a:bodyPr>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dirty="0"/>
              <a:t>Quote text to go here</a:t>
            </a:r>
            <a:endParaRPr lang="en-US" dirty="0"/>
          </a:p>
        </p:txBody>
      </p:sp>
      <p:pic>
        <p:nvPicPr>
          <p:cNvPr id="4" name="Picture 3" descr="A picture containing necklace, drawing, knot&#10;&#10;Description automatically generated">
            <a:extLst>
              <a:ext uri="{FF2B5EF4-FFF2-40B4-BE49-F238E27FC236}">
                <a16:creationId xmlns:a16="http://schemas.microsoft.com/office/drawing/2014/main" id="{F5868033-A3CE-3A4A-831A-E58E65705D9C}"/>
              </a:ext>
            </a:extLst>
          </p:cNvPr>
          <p:cNvPicPr>
            <a:picLocks noChangeAspect="1"/>
          </p:cNvPicPr>
          <p:nvPr userDrawn="1"/>
        </p:nvPicPr>
        <p:blipFill>
          <a:blip r:embed="rId3"/>
          <a:stretch>
            <a:fillRect/>
          </a:stretch>
        </p:blipFill>
        <p:spPr>
          <a:xfrm>
            <a:off x="5398665" y="2279971"/>
            <a:ext cx="1394669" cy="659596"/>
          </a:xfrm>
          <a:prstGeom prst="rect">
            <a:avLst/>
          </a:prstGeom>
        </p:spPr>
      </p:pic>
      <p:sp>
        <p:nvSpPr>
          <p:cNvPr id="10" name="Text Placeholder 2">
            <a:extLst>
              <a:ext uri="{FF2B5EF4-FFF2-40B4-BE49-F238E27FC236}">
                <a16:creationId xmlns:a16="http://schemas.microsoft.com/office/drawing/2014/main" id="{E9D1F0EA-E48B-F346-A71F-DC5FD25BA924}"/>
              </a:ext>
            </a:extLst>
          </p:cNvPr>
          <p:cNvSpPr>
            <a:spLocks noGrp="1"/>
          </p:cNvSpPr>
          <p:nvPr>
            <p:ph type="body" sz="quarter" idx="11" hasCustomPrompt="1"/>
          </p:nvPr>
        </p:nvSpPr>
        <p:spPr>
          <a:xfrm>
            <a:off x="3640931" y="4041745"/>
            <a:ext cx="4910137" cy="489857"/>
          </a:xfrm>
        </p:spPr>
        <p:txBody>
          <a:bodyP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dirty="0"/>
              <a:t>– Quote author</a:t>
            </a:r>
            <a:endParaRPr lang="en-US" dirty="0"/>
          </a:p>
        </p:txBody>
      </p:sp>
    </p:spTree>
    <p:extLst>
      <p:ext uri="{BB962C8B-B14F-4D97-AF65-F5344CB8AC3E}">
        <p14:creationId xmlns:p14="http://schemas.microsoft.com/office/powerpoint/2010/main" val="42176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dirty="0"/>
              <a:t>Slide paragraph text here</a:t>
            </a:r>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876550"/>
            <a:ext cx="5291137" cy="26828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53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de Text Box">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146654"/>
            <a:ext cx="10582492" cy="34127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331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de Text Box No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254668"/>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1683357"/>
            <a:ext cx="10582492" cy="38760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83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dirty="0"/>
              <a:t>Slide subtitle</a:t>
            </a:r>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146654"/>
            <a:ext cx="10582492" cy="3412772"/>
          </a:xfrm>
        </p:spPr>
        <p:txBody>
          <a:bodyPr numCol="2" spcCol="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754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dirty="0"/>
              <a:t>Slide title</a:t>
            </a:r>
            <a:endParaRPr lang="en-US" dirty="0"/>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254668"/>
            <a:ext cx="105827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4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o 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Tree>
    <p:extLst>
      <p:ext uri="{BB962C8B-B14F-4D97-AF65-F5344CB8AC3E}">
        <p14:creationId xmlns:p14="http://schemas.microsoft.com/office/powerpoint/2010/main" val="257285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47D0C-B625-0C4B-A036-692DC325C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40CE0E-3D1D-574F-BD6F-521510223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5CFB4A-D389-2C41-9D48-BDF357A0D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582E0-4596-5E40-9B2F-B7E327C0CAD7}" type="datetime1">
              <a:rPr lang="en-GB" smtClean="0"/>
              <a:t>14/10/2019</a:t>
            </a:fld>
            <a:endParaRPr lang="en-US"/>
          </a:p>
        </p:txBody>
      </p:sp>
      <p:sp>
        <p:nvSpPr>
          <p:cNvPr id="5" name="Footer Placeholder 4">
            <a:extLst>
              <a:ext uri="{FF2B5EF4-FFF2-40B4-BE49-F238E27FC236}">
                <a16:creationId xmlns:a16="http://schemas.microsoft.com/office/drawing/2014/main" id="{334AE54F-FED9-2A41-8618-CC9E03F9F8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CDA4CD-8FF0-754C-A598-DC59CD84B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A340D-312D-204F-893F-B70EFC62E153}" type="slidenum">
              <a:rPr lang="en-US" smtClean="0"/>
              <a:t>‹#›</a:t>
            </a:fld>
            <a:endParaRPr lang="en-US"/>
          </a:p>
        </p:txBody>
      </p:sp>
    </p:spTree>
    <p:extLst>
      <p:ext uri="{BB962C8B-B14F-4D97-AF65-F5344CB8AC3E}">
        <p14:creationId xmlns:p14="http://schemas.microsoft.com/office/powerpoint/2010/main" val="304256388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1" r:id="rId4"/>
    <p:sldLayoutId id="2147483659" r:id="rId5"/>
    <p:sldLayoutId id="2147483663" r:id="rId6"/>
    <p:sldLayoutId id="2147483661" r:id="rId7"/>
    <p:sldLayoutId id="2147483665" r:id="rId8"/>
    <p:sldLayoutId id="2147483666" r:id="rId9"/>
    <p:sldLayoutId id="2147483658" r:id="rId10"/>
    <p:sldLayoutId id="2147483660" r:id="rId11"/>
    <p:sldLayoutId id="2147483664" r:id="rId12"/>
    <p:sldLayoutId id="2147483662" r:id="rId13"/>
    <p:sldLayoutId id="2147483655" r:id="rId14"/>
    <p:sldLayoutId id="2147483653" r:id="rId15"/>
    <p:sldLayoutId id="2147483654" r:id="rId16"/>
    <p:sldLayoutId id="2147483652" r:id="rId17"/>
    <p:sldLayoutId id="2147483650" r:id="rId18"/>
  </p:sldLayoutIdLst>
  <p:hf hdr="0" ftr="0" dt="0"/>
  <p:txStyles>
    <p:titleStyle>
      <a:lvl1pPr algn="l" defTabSz="914400" rtl="0" eaLnBrk="1" latinLnBrk="0" hangingPunct="1">
        <a:lnSpc>
          <a:spcPct val="90000"/>
        </a:lnSpc>
        <a:spcBef>
          <a:spcPct val="0"/>
        </a:spcBef>
        <a:buNone/>
        <a:defRPr sz="4400" kern="1200">
          <a:solidFill>
            <a:srgbClr val="0032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AD7"/>
        </a:buClr>
        <a:buFont typeface="Arial" panose="020B0604020202020204" pitchFamily="34" charset="0"/>
        <a:buChar char="•"/>
        <a:defRPr sz="2000" kern="1200">
          <a:solidFill>
            <a:srgbClr val="00326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0"/>
        </a:buBlip>
        <a:defRPr sz="1800" kern="1200">
          <a:solidFill>
            <a:srgbClr val="00326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21"/>
        </a:buBlip>
        <a:defRPr sz="1600" kern="1200">
          <a:solidFill>
            <a:srgbClr val="00326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1"/>
        </a:buBlip>
        <a:defRPr sz="1600" kern="1200">
          <a:solidFill>
            <a:srgbClr val="00326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21"/>
        </a:buBlip>
        <a:defRPr sz="16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776018-4A16-BB40-B5F6-251D33EB14D4}"/>
              </a:ext>
            </a:extLst>
          </p:cNvPr>
          <p:cNvSpPr>
            <a:spLocks noGrp="1"/>
          </p:cNvSpPr>
          <p:nvPr>
            <p:ph type="body" sz="quarter" idx="10"/>
          </p:nvPr>
        </p:nvSpPr>
        <p:spPr/>
        <p:txBody>
          <a:bodyPr/>
          <a:lstStyle/>
          <a:p>
            <a:r>
              <a:rPr lang="en-US" dirty="0"/>
              <a:t>International Invoicing</a:t>
            </a:r>
          </a:p>
        </p:txBody>
      </p:sp>
      <p:sp>
        <p:nvSpPr>
          <p:cNvPr id="3" name="Text Placeholder 2">
            <a:extLst>
              <a:ext uri="{FF2B5EF4-FFF2-40B4-BE49-F238E27FC236}">
                <a16:creationId xmlns:a16="http://schemas.microsoft.com/office/drawing/2014/main" id="{51083CCC-6D90-EF43-AE60-AEDE9225B64B}"/>
              </a:ext>
            </a:extLst>
          </p:cNvPr>
          <p:cNvSpPr>
            <a:spLocks noGrp="1"/>
          </p:cNvSpPr>
          <p:nvPr>
            <p:ph type="body" sz="quarter" idx="11"/>
          </p:nvPr>
        </p:nvSpPr>
        <p:spPr/>
        <p:txBody>
          <a:bodyPr>
            <a:normAutofit lnSpcReduction="10000"/>
          </a:bodyPr>
          <a:lstStyle/>
          <a:p>
            <a:r>
              <a:rPr lang="en-US" dirty="0"/>
              <a:t>Brussels F2F 2019-10-16</a:t>
            </a:r>
          </a:p>
        </p:txBody>
      </p:sp>
    </p:spTree>
    <p:extLst>
      <p:ext uri="{BB962C8B-B14F-4D97-AF65-F5344CB8AC3E}">
        <p14:creationId xmlns:p14="http://schemas.microsoft.com/office/powerpoint/2010/main" val="48558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51D1-4724-4817-BC5B-C22C99F4C292}"/>
              </a:ext>
            </a:extLst>
          </p:cNvPr>
          <p:cNvSpPr>
            <a:spLocks noGrp="1"/>
          </p:cNvSpPr>
          <p:nvPr>
            <p:ph type="title"/>
          </p:nvPr>
        </p:nvSpPr>
        <p:spPr/>
        <p:txBody>
          <a:bodyPr/>
          <a:lstStyle/>
          <a:p>
            <a:r>
              <a:rPr lang="en-GB" dirty="0"/>
              <a:t>Generalize</a:t>
            </a:r>
            <a:endParaRPr lang="is-IS" dirty="0"/>
          </a:p>
        </p:txBody>
      </p:sp>
      <p:sp>
        <p:nvSpPr>
          <p:cNvPr id="3" name="Slide Number Placeholder 2">
            <a:extLst>
              <a:ext uri="{FF2B5EF4-FFF2-40B4-BE49-F238E27FC236}">
                <a16:creationId xmlns:a16="http://schemas.microsoft.com/office/drawing/2014/main" id="{42919D94-9AAD-4DA3-A053-8CBDE0EF4EBD}"/>
              </a:ext>
            </a:extLst>
          </p:cNvPr>
          <p:cNvSpPr>
            <a:spLocks noGrp="1"/>
          </p:cNvSpPr>
          <p:nvPr>
            <p:ph type="sldNum" sz="quarter" idx="4"/>
          </p:nvPr>
        </p:nvSpPr>
        <p:spPr/>
        <p:txBody>
          <a:bodyPr/>
          <a:lstStyle/>
          <a:p>
            <a:fld id="{94CA340D-312D-204F-893F-B70EFC62E153}" type="slidenum">
              <a:rPr lang="en-US" smtClean="0"/>
              <a:pPr/>
              <a:t>10</a:t>
            </a:fld>
            <a:endParaRPr lang="en-US" dirty="0"/>
          </a:p>
        </p:txBody>
      </p:sp>
      <p:sp>
        <p:nvSpPr>
          <p:cNvPr id="4" name="Freeform: Shape 3">
            <a:extLst>
              <a:ext uri="{FF2B5EF4-FFF2-40B4-BE49-F238E27FC236}">
                <a16:creationId xmlns:a16="http://schemas.microsoft.com/office/drawing/2014/main" id="{05ABABB4-EC4E-443E-B509-067EBA44D75F}"/>
              </a:ext>
            </a:extLst>
          </p:cNvPr>
          <p:cNvSpPr/>
          <p:nvPr/>
        </p:nvSpPr>
        <p:spPr>
          <a:xfrm>
            <a:off x="4600231" y="2472933"/>
            <a:ext cx="2206011" cy="3016021"/>
          </a:xfrm>
          <a:custGeom>
            <a:avLst/>
            <a:gdLst>
              <a:gd name="connsiteX0" fmla="*/ 1566889 w 2206011"/>
              <a:gd name="connsiteY0" fmla="*/ 0 h 3016021"/>
              <a:gd name="connsiteX1" fmla="*/ 1727094 w 2206011"/>
              <a:gd name="connsiteY1" fmla="*/ 8093 h 3016021"/>
              <a:gd name="connsiteX2" fmla="*/ 1789229 w 2206011"/>
              <a:gd name="connsiteY2" fmla="*/ 17580 h 3016021"/>
              <a:gd name="connsiteX3" fmla="*/ 1883779 w 2206011"/>
              <a:gd name="connsiteY3" fmla="*/ 146050 h 3016021"/>
              <a:gd name="connsiteX4" fmla="*/ 2206011 w 2206011"/>
              <a:gd name="connsiteY4" fmla="*/ 1217911 h 3016021"/>
              <a:gd name="connsiteX5" fmla="*/ 1053651 w 2206011"/>
              <a:gd name="connsiteY5" fmla="*/ 2984343 h 3016021"/>
              <a:gd name="connsiteX6" fmla="*/ 968469 w 2206011"/>
              <a:gd name="connsiteY6" fmla="*/ 3016021 h 3016021"/>
              <a:gd name="connsiteX7" fmla="*/ 956985 w 2206011"/>
              <a:gd name="connsiteY7" fmla="*/ 3011816 h 3016021"/>
              <a:gd name="connsiteX8" fmla="*/ 0 w 2206011"/>
              <a:gd name="connsiteY8" fmla="*/ 1567499 h 3016021"/>
              <a:gd name="connsiteX9" fmla="*/ 1566889 w 2206011"/>
              <a:gd name="connsiteY9" fmla="*/ 0 h 301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6011" h="3016021">
                <a:moveTo>
                  <a:pt x="1566889" y="0"/>
                </a:moveTo>
                <a:cubicBezTo>
                  <a:pt x="1620975" y="0"/>
                  <a:pt x="1674420" y="2741"/>
                  <a:pt x="1727094" y="8093"/>
                </a:cubicBezTo>
                <a:lnTo>
                  <a:pt x="1789229" y="17580"/>
                </a:lnTo>
                <a:lnTo>
                  <a:pt x="1883779" y="146050"/>
                </a:lnTo>
                <a:cubicBezTo>
                  <a:pt x="2087220" y="452019"/>
                  <a:pt x="2206011" y="820870"/>
                  <a:pt x="2206011" y="1217911"/>
                </a:cubicBezTo>
                <a:cubicBezTo>
                  <a:pt x="2206011" y="2011994"/>
                  <a:pt x="1730845" y="2693313"/>
                  <a:pt x="1053651" y="2984343"/>
                </a:cubicBezTo>
                <a:lnTo>
                  <a:pt x="968469" y="3016021"/>
                </a:lnTo>
                <a:lnTo>
                  <a:pt x="956985" y="3011816"/>
                </a:lnTo>
                <a:cubicBezTo>
                  <a:pt x="394605" y="2773857"/>
                  <a:pt x="0" y="2216779"/>
                  <a:pt x="0" y="1567499"/>
                </a:cubicBezTo>
                <a:cubicBezTo>
                  <a:pt x="0" y="701793"/>
                  <a:pt x="701520" y="0"/>
                  <a:pt x="1566889" y="0"/>
                </a:cubicBezTo>
                <a:close/>
              </a:path>
            </a:pathLst>
          </a:cu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dirty="0"/>
          </a:p>
        </p:txBody>
      </p:sp>
      <p:sp>
        <p:nvSpPr>
          <p:cNvPr id="5" name="Oval 4">
            <a:extLst>
              <a:ext uri="{FF2B5EF4-FFF2-40B4-BE49-F238E27FC236}">
                <a16:creationId xmlns:a16="http://schemas.microsoft.com/office/drawing/2014/main" id="{218FA799-2516-4CCB-AEA0-652BD25DA372}"/>
              </a:ext>
            </a:extLst>
          </p:cNvPr>
          <p:cNvSpPr/>
          <p:nvPr/>
        </p:nvSpPr>
        <p:spPr>
          <a:xfrm>
            <a:off x="4600231" y="2472932"/>
            <a:ext cx="3133777" cy="31349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6" name="Oval 5">
            <a:extLst>
              <a:ext uri="{FF2B5EF4-FFF2-40B4-BE49-F238E27FC236}">
                <a16:creationId xmlns:a16="http://schemas.microsoft.com/office/drawing/2014/main" id="{DEAAFF0B-059F-4F97-B29C-CFC537C14097}"/>
              </a:ext>
            </a:extLst>
          </p:cNvPr>
          <p:cNvSpPr/>
          <p:nvPr/>
        </p:nvSpPr>
        <p:spPr>
          <a:xfrm>
            <a:off x="3032684" y="1773757"/>
            <a:ext cx="3773557" cy="38341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7" name="Oval 6">
            <a:extLst>
              <a:ext uri="{FF2B5EF4-FFF2-40B4-BE49-F238E27FC236}">
                <a16:creationId xmlns:a16="http://schemas.microsoft.com/office/drawing/2014/main" id="{A50E12B2-DA91-404F-8F73-2E6787FBE6E8}"/>
              </a:ext>
            </a:extLst>
          </p:cNvPr>
          <p:cNvSpPr/>
          <p:nvPr/>
        </p:nvSpPr>
        <p:spPr>
          <a:xfrm>
            <a:off x="3032683" y="1910766"/>
            <a:ext cx="3565745" cy="353924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s-IS" dirty="0">
              <a:solidFill>
                <a:schemeClr val="tx1"/>
              </a:solidFill>
            </a:endParaRPr>
          </a:p>
        </p:txBody>
      </p:sp>
      <p:sp>
        <p:nvSpPr>
          <p:cNvPr id="8" name="TextBox 7">
            <a:extLst>
              <a:ext uri="{FF2B5EF4-FFF2-40B4-BE49-F238E27FC236}">
                <a16:creationId xmlns:a16="http://schemas.microsoft.com/office/drawing/2014/main" id="{6EBC005F-F7BA-4894-B743-45B2E7A6D4A8}"/>
              </a:ext>
            </a:extLst>
          </p:cNvPr>
          <p:cNvSpPr txBox="1"/>
          <p:nvPr/>
        </p:nvSpPr>
        <p:spPr>
          <a:xfrm>
            <a:off x="2294272" y="2601971"/>
            <a:ext cx="885179" cy="307777"/>
          </a:xfrm>
          <a:prstGeom prst="rect">
            <a:avLst/>
          </a:prstGeom>
          <a:noFill/>
        </p:spPr>
        <p:txBody>
          <a:bodyPr wrap="none" rtlCol="0">
            <a:spAutoFit/>
          </a:bodyPr>
          <a:lstStyle/>
          <a:p>
            <a:r>
              <a:rPr lang="en-GB" sz="1400" dirty="0"/>
              <a:t>EN 16931</a:t>
            </a:r>
            <a:endParaRPr lang="is-IS" sz="1400" dirty="0"/>
          </a:p>
        </p:txBody>
      </p:sp>
      <p:sp>
        <p:nvSpPr>
          <p:cNvPr id="9" name="TextBox 8">
            <a:extLst>
              <a:ext uri="{FF2B5EF4-FFF2-40B4-BE49-F238E27FC236}">
                <a16:creationId xmlns:a16="http://schemas.microsoft.com/office/drawing/2014/main" id="{63C6828E-25FE-44E9-A45F-1AD7C6D932AA}"/>
              </a:ext>
            </a:extLst>
          </p:cNvPr>
          <p:cNvSpPr txBox="1"/>
          <p:nvPr/>
        </p:nvSpPr>
        <p:spPr>
          <a:xfrm>
            <a:off x="4337565" y="1949713"/>
            <a:ext cx="893193" cy="523220"/>
          </a:xfrm>
          <a:prstGeom prst="rect">
            <a:avLst/>
          </a:prstGeom>
          <a:noFill/>
        </p:spPr>
        <p:txBody>
          <a:bodyPr wrap="none" rtlCol="0">
            <a:spAutoFit/>
          </a:bodyPr>
          <a:lstStyle/>
          <a:p>
            <a:r>
              <a:rPr lang="en-GB" sz="1400" dirty="0"/>
              <a:t>PEPPOL </a:t>
            </a:r>
            <a:br>
              <a:rPr lang="en-GB" sz="1400" dirty="0"/>
            </a:br>
            <a:r>
              <a:rPr lang="en-GB" sz="1400" dirty="0"/>
              <a:t>BIS Billing</a:t>
            </a:r>
            <a:endParaRPr lang="is-IS" sz="1400" dirty="0"/>
          </a:p>
        </p:txBody>
      </p:sp>
      <p:sp>
        <p:nvSpPr>
          <p:cNvPr id="10" name="TextBox 9">
            <a:extLst>
              <a:ext uri="{FF2B5EF4-FFF2-40B4-BE49-F238E27FC236}">
                <a16:creationId xmlns:a16="http://schemas.microsoft.com/office/drawing/2014/main" id="{785A48D3-E8F9-4D23-A624-2418C1F359E5}"/>
              </a:ext>
            </a:extLst>
          </p:cNvPr>
          <p:cNvSpPr txBox="1"/>
          <p:nvPr/>
        </p:nvSpPr>
        <p:spPr>
          <a:xfrm>
            <a:off x="3928133" y="2889853"/>
            <a:ext cx="818865" cy="646331"/>
          </a:xfrm>
          <a:prstGeom prst="rect">
            <a:avLst/>
          </a:prstGeom>
          <a:noFill/>
        </p:spPr>
        <p:txBody>
          <a:bodyPr wrap="square" rtlCol="0">
            <a:spAutoFit/>
          </a:bodyPr>
          <a:lstStyle/>
          <a:p>
            <a:r>
              <a:rPr lang="en-GB" dirty="0"/>
              <a:t>Legal </a:t>
            </a:r>
            <a:r>
              <a:rPr lang="is-IS" dirty="0"/>
              <a:t>EU</a:t>
            </a:r>
            <a:endParaRPr lang="en-GB" dirty="0"/>
          </a:p>
        </p:txBody>
      </p:sp>
      <p:sp>
        <p:nvSpPr>
          <p:cNvPr id="11" name="TextBox 10">
            <a:extLst>
              <a:ext uri="{FF2B5EF4-FFF2-40B4-BE49-F238E27FC236}">
                <a16:creationId xmlns:a16="http://schemas.microsoft.com/office/drawing/2014/main" id="{88780E18-F99F-44EB-8F15-9F5BEE625AE7}"/>
              </a:ext>
            </a:extLst>
          </p:cNvPr>
          <p:cNvSpPr txBox="1"/>
          <p:nvPr/>
        </p:nvSpPr>
        <p:spPr>
          <a:xfrm>
            <a:off x="5291715" y="3676105"/>
            <a:ext cx="990977" cy="369332"/>
          </a:xfrm>
          <a:prstGeom prst="rect">
            <a:avLst/>
          </a:prstGeom>
          <a:noFill/>
        </p:spPr>
        <p:txBody>
          <a:bodyPr wrap="none" rtlCol="0">
            <a:spAutoFit/>
          </a:bodyPr>
          <a:lstStyle/>
          <a:p>
            <a:r>
              <a:rPr lang="en-GB" dirty="0"/>
              <a:t>Business</a:t>
            </a:r>
            <a:endParaRPr lang="is-IS" dirty="0"/>
          </a:p>
        </p:txBody>
      </p:sp>
      <p:sp>
        <p:nvSpPr>
          <p:cNvPr id="12" name="TextBox 11">
            <a:extLst>
              <a:ext uri="{FF2B5EF4-FFF2-40B4-BE49-F238E27FC236}">
                <a16:creationId xmlns:a16="http://schemas.microsoft.com/office/drawing/2014/main" id="{1C4437E5-A95A-4EB8-BE5D-2D1927CF6CB1}"/>
              </a:ext>
            </a:extLst>
          </p:cNvPr>
          <p:cNvSpPr txBox="1"/>
          <p:nvPr/>
        </p:nvSpPr>
        <p:spPr>
          <a:xfrm>
            <a:off x="6827512" y="3717264"/>
            <a:ext cx="880369" cy="646331"/>
          </a:xfrm>
          <a:prstGeom prst="rect">
            <a:avLst/>
          </a:prstGeom>
          <a:noFill/>
        </p:spPr>
        <p:txBody>
          <a:bodyPr wrap="none" rtlCol="0">
            <a:spAutoFit/>
          </a:bodyPr>
          <a:lstStyle/>
          <a:p>
            <a:r>
              <a:rPr lang="en-GB" dirty="0"/>
              <a:t>Legal</a:t>
            </a:r>
            <a:endParaRPr lang="is-IS" dirty="0"/>
          </a:p>
          <a:p>
            <a:r>
              <a:rPr lang="is-IS" dirty="0" err="1"/>
              <a:t>non</a:t>
            </a:r>
            <a:r>
              <a:rPr lang="is-IS" dirty="0"/>
              <a:t>-EU</a:t>
            </a:r>
            <a:endParaRPr lang="en-GB" dirty="0"/>
          </a:p>
        </p:txBody>
      </p:sp>
      <p:sp>
        <p:nvSpPr>
          <p:cNvPr id="13" name="Oval 12">
            <a:extLst>
              <a:ext uri="{FF2B5EF4-FFF2-40B4-BE49-F238E27FC236}">
                <a16:creationId xmlns:a16="http://schemas.microsoft.com/office/drawing/2014/main" id="{FFE65742-6827-4748-AAD6-CEA2A20257B7}"/>
              </a:ext>
            </a:extLst>
          </p:cNvPr>
          <p:cNvSpPr/>
          <p:nvPr/>
        </p:nvSpPr>
        <p:spPr>
          <a:xfrm>
            <a:off x="1820091" y="1637210"/>
            <a:ext cx="6879772" cy="4333283"/>
          </a:xfrm>
          <a:prstGeom prst="ellipse">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4" name="TextBox 13">
            <a:extLst>
              <a:ext uri="{FF2B5EF4-FFF2-40B4-BE49-F238E27FC236}">
                <a16:creationId xmlns:a16="http://schemas.microsoft.com/office/drawing/2014/main" id="{C7DAA052-50E0-4A07-8B2A-E8F15A312D33}"/>
              </a:ext>
            </a:extLst>
          </p:cNvPr>
          <p:cNvSpPr txBox="1"/>
          <p:nvPr/>
        </p:nvSpPr>
        <p:spPr>
          <a:xfrm>
            <a:off x="586495" y="1243681"/>
            <a:ext cx="3415553" cy="646331"/>
          </a:xfrm>
          <a:prstGeom prst="rect">
            <a:avLst/>
          </a:prstGeom>
          <a:noFill/>
        </p:spPr>
        <p:txBody>
          <a:bodyPr wrap="square" rtlCol="0">
            <a:spAutoFit/>
          </a:bodyPr>
          <a:lstStyle/>
          <a:p>
            <a:r>
              <a:rPr lang="en-GB" dirty="0"/>
              <a:t>Generalizing content aims to address all requirements</a:t>
            </a:r>
            <a:endParaRPr lang="is-IS" dirty="0"/>
          </a:p>
        </p:txBody>
      </p:sp>
    </p:spTree>
    <p:extLst>
      <p:ext uri="{BB962C8B-B14F-4D97-AF65-F5344CB8AC3E}">
        <p14:creationId xmlns:p14="http://schemas.microsoft.com/office/powerpoint/2010/main" val="24185370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EF37-0825-48A9-95CC-1689C0A5516E}"/>
              </a:ext>
            </a:extLst>
          </p:cNvPr>
          <p:cNvSpPr>
            <a:spLocks noGrp="1"/>
          </p:cNvSpPr>
          <p:nvPr>
            <p:ph type="title"/>
          </p:nvPr>
        </p:nvSpPr>
        <p:spPr/>
        <p:txBody>
          <a:bodyPr/>
          <a:lstStyle/>
          <a:p>
            <a:r>
              <a:rPr lang="en-GB" sz="2800" b="1" dirty="0"/>
              <a:t>Aligned: Generalized → Specialized</a:t>
            </a:r>
            <a:endParaRPr lang="is-IS" dirty="0"/>
          </a:p>
        </p:txBody>
      </p:sp>
      <p:sp>
        <p:nvSpPr>
          <p:cNvPr id="3" name="Slide Number Placeholder 2">
            <a:extLst>
              <a:ext uri="{FF2B5EF4-FFF2-40B4-BE49-F238E27FC236}">
                <a16:creationId xmlns:a16="http://schemas.microsoft.com/office/drawing/2014/main" id="{5687FB93-843E-4C29-BB3C-4EB3F7975CEF}"/>
              </a:ext>
            </a:extLst>
          </p:cNvPr>
          <p:cNvSpPr>
            <a:spLocks noGrp="1"/>
          </p:cNvSpPr>
          <p:nvPr>
            <p:ph type="sldNum" sz="quarter" idx="4"/>
          </p:nvPr>
        </p:nvSpPr>
        <p:spPr/>
        <p:txBody>
          <a:bodyPr/>
          <a:lstStyle/>
          <a:p>
            <a:fld id="{94CA340D-312D-204F-893F-B70EFC62E153}" type="slidenum">
              <a:rPr lang="en-US" smtClean="0"/>
              <a:pPr/>
              <a:t>11</a:t>
            </a:fld>
            <a:endParaRPr lang="en-US" dirty="0"/>
          </a:p>
        </p:txBody>
      </p:sp>
      <p:sp>
        <p:nvSpPr>
          <p:cNvPr id="4" name="Oval 3">
            <a:extLst>
              <a:ext uri="{FF2B5EF4-FFF2-40B4-BE49-F238E27FC236}">
                <a16:creationId xmlns:a16="http://schemas.microsoft.com/office/drawing/2014/main" id="{1E8DB8A4-E246-4669-BCDF-E67D3A653149}"/>
              </a:ext>
            </a:extLst>
          </p:cNvPr>
          <p:cNvSpPr/>
          <p:nvPr/>
        </p:nvSpPr>
        <p:spPr>
          <a:xfrm>
            <a:off x="976640" y="1723849"/>
            <a:ext cx="3240000" cy="4680000"/>
          </a:xfrm>
          <a:prstGeom prst="ellipse">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Content Placeholder 11">
            <a:extLst>
              <a:ext uri="{FF2B5EF4-FFF2-40B4-BE49-F238E27FC236}">
                <a16:creationId xmlns:a16="http://schemas.microsoft.com/office/drawing/2014/main" id="{50FCEF1D-277E-4BFB-8C5F-86CDF5CDBDDB}"/>
              </a:ext>
            </a:extLst>
          </p:cNvPr>
          <p:cNvSpPr txBox="1">
            <a:spLocks/>
          </p:cNvSpPr>
          <p:nvPr/>
        </p:nvSpPr>
        <p:spPr>
          <a:xfrm>
            <a:off x="5183188" y="1607779"/>
            <a:ext cx="6172200" cy="4680000"/>
          </a:xfrm>
          <a:prstGeom prst="rect">
            <a:avLst/>
          </a:prstGeom>
        </p:spPr>
        <p:txBody>
          <a:bodyPr>
            <a:normAutofit/>
          </a:bodyPr>
          <a:lstStyle>
            <a:lvl1pPr marL="228600" indent="-228600" algn="l" defTabSz="914400" rtl="0" eaLnBrk="1" latinLnBrk="0" hangingPunct="1">
              <a:lnSpc>
                <a:spcPct val="90000"/>
              </a:lnSpc>
              <a:spcBef>
                <a:spcPts val="1000"/>
              </a:spcBef>
              <a:buClr>
                <a:srgbClr val="007AD7"/>
              </a:buClr>
              <a:buFont typeface="Arial" panose="020B0604020202020204" pitchFamily="34" charset="0"/>
              <a:buChar char="•"/>
              <a:defRPr sz="2000" kern="1200">
                <a:solidFill>
                  <a:srgbClr val="00326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
              </a:buBlip>
              <a:defRPr sz="1800" kern="1200">
                <a:solidFill>
                  <a:srgbClr val="00326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3"/>
              </a:buBlip>
              <a:defRPr sz="1600" kern="1200">
                <a:solidFill>
                  <a:srgbClr val="00326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3"/>
              </a:buBlip>
              <a:defRPr sz="1600" kern="1200">
                <a:solidFill>
                  <a:srgbClr val="00326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3"/>
              </a:buBlip>
              <a:defRPr sz="16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Generalized</a:t>
            </a:r>
          </a:p>
          <a:p>
            <a:r>
              <a:rPr lang="en-GB"/>
              <a:t>Understood in general terms by all domains</a:t>
            </a:r>
          </a:p>
          <a:p>
            <a:r>
              <a:rPr lang="en-GB"/>
              <a:t>No rules</a:t>
            </a:r>
          </a:p>
          <a:p>
            <a:r>
              <a:rPr lang="en-GB"/>
              <a:t>Not optimized for automation.</a:t>
            </a:r>
          </a:p>
          <a:p>
            <a:r>
              <a:rPr lang="en-GB"/>
              <a:t>Can be specialized for domain specific automation and compliance.</a:t>
            </a:r>
          </a:p>
          <a:p>
            <a:r>
              <a:rPr lang="en-GB"/>
              <a:t>Key content.</a:t>
            </a:r>
          </a:p>
          <a:p>
            <a:pPr lvl="1"/>
            <a:r>
              <a:rPr lang="en-GB"/>
              <a:t>Tax information.</a:t>
            </a:r>
            <a:endParaRPr lang="is-IS" dirty="0"/>
          </a:p>
        </p:txBody>
      </p:sp>
    </p:spTree>
    <p:extLst>
      <p:ext uri="{BB962C8B-B14F-4D97-AF65-F5344CB8AC3E}">
        <p14:creationId xmlns:p14="http://schemas.microsoft.com/office/powerpoint/2010/main" val="9223669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51D1-4724-4817-BC5B-C22C99F4C292}"/>
              </a:ext>
            </a:extLst>
          </p:cNvPr>
          <p:cNvSpPr>
            <a:spLocks noGrp="1"/>
          </p:cNvSpPr>
          <p:nvPr>
            <p:ph type="title"/>
          </p:nvPr>
        </p:nvSpPr>
        <p:spPr/>
        <p:txBody>
          <a:bodyPr/>
          <a:lstStyle/>
          <a:p>
            <a:r>
              <a:rPr lang="en-GB" dirty="0"/>
              <a:t>Other requirements</a:t>
            </a:r>
            <a:endParaRPr lang="is-IS" dirty="0"/>
          </a:p>
        </p:txBody>
      </p:sp>
      <p:sp>
        <p:nvSpPr>
          <p:cNvPr id="3" name="Slide Number Placeholder 2">
            <a:extLst>
              <a:ext uri="{FF2B5EF4-FFF2-40B4-BE49-F238E27FC236}">
                <a16:creationId xmlns:a16="http://schemas.microsoft.com/office/drawing/2014/main" id="{42919D94-9AAD-4DA3-A053-8CBDE0EF4EBD}"/>
              </a:ext>
            </a:extLst>
          </p:cNvPr>
          <p:cNvSpPr>
            <a:spLocks noGrp="1"/>
          </p:cNvSpPr>
          <p:nvPr>
            <p:ph type="sldNum" sz="quarter" idx="4"/>
          </p:nvPr>
        </p:nvSpPr>
        <p:spPr/>
        <p:txBody>
          <a:bodyPr/>
          <a:lstStyle/>
          <a:p>
            <a:fld id="{94CA340D-312D-204F-893F-B70EFC62E153}" type="slidenum">
              <a:rPr lang="en-US" smtClean="0"/>
              <a:pPr/>
              <a:t>12</a:t>
            </a:fld>
            <a:endParaRPr lang="en-US" dirty="0"/>
          </a:p>
        </p:txBody>
      </p:sp>
      <p:sp>
        <p:nvSpPr>
          <p:cNvPr id="4" name="Freeform: Shape 3">
            <a:extLst>
              <a:ext uri="{FF2B5EF4-FFF2-40B4-BE49-F238E27FC236}">
                <a16:creationId xmlns:a16="http://schemas.microsoft.com/office/drawing/2014/main" id="{05ABABB4-EC4E-443E-B509-067EBA44D75F}"/>
              </a:ext>
            </a:extLst>
          </p:cNvPr>
          <p:cNvSpPr/>
          <p:nvPr/>
        </p:nvSpPr>
        <p:spPr>
          <a:xfrm>
            <a:off x="4600231" y="2472933"/>
            <a:ext cx="2206011" cy="3016021"/>
          </a:xfrm>
          <a:custGeom>
            <a:avLst/>
            <a:gdLst>
              <a:gd name="connsiteX0" fmla="*/ 1566889 w 2206011"/>
              <a:gd name="connsiteY0" fmla="*/ 0 h 3016021"/>
              <a:gd name="connsiteX1" fmla="*/ 1727094 w 2206011"/>
              <a:gd name="connsiteY1" fmla="*/ 8093 h 3016021"/>
              <a:gd name="connsiteX2" fmla="*/ 1789229 w 2206011"/>
              <a:gd name="connsiteY2" fmla="*/ 17580 h 3016021"/>
              <a:gd name="connsiteX3" fmla="*/ 1883779 w 2206011"/>
              <a:gd name="connsiteY3" fmla="*/ 146050 h 3016021"/>
              <a:gd name="connsiteX4" fmla="*/ 2206011 w 2206011"/>
              <a:gd name="connsiteY4" fmla="*/ 1217911 h 3016021"/>
              <a:gd name="connsiteX5" fmla="*/ 1053651 w 2206011"/>
              <a:gd name="connsiteY5" fmla="*/ 2984343 h 3016021"/>
              <a:gd name="connsiteX6" fmla="*/ 968469 w 2206011"/>
              <a:gd name="connsiteY6" fmla="*/ 3016021 h 3016021"/>
              <a:gd name="connsiteX7" fmla="*/ 956985 w 2206011"/>
              <a:gd name="connsiteY7" fmla="*/ 3011816 h 3016021"/>
              <a:gd name="connsiteX8" fmla="*/ 0 w 2206011"/>
              <a:gd name="connsiteY8" fmla="*/ 1567499 h 3016021"/>
              <a:gd name="connsiteX9" fmla="*/ 1566889 w 2206011"/>
              <a:gd name="connsiteY9" fmla="*/ 0 h 301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6011" h="3016021">
                <a:moveTo>
                  <a:pt x="1566889" y="0"/>
                </a:moveTo>
                <a:cubicBezTo>
                  <a:pt x="1620975" y="0"/>
                  <a:pt x="1674420" y="2741"/>
                  <a:pt x="1727094" y="8093"/>
                </a:cubicBezTo>
                <a:lnTo>
                  <a:pt x="1789229" y="17580"/>
                </a:lnTo>
                <a:lnTo>
                  <a:pt x="1883779" y="146050"/>
                </a:lnTo>
                <a:cubicBezTo>
                  <a:pt x="2087220" y="452019"/>
                  <a:pt x="2206011" y="820870"/>
                  <a:pt x="2206011" y="1217911"/>
                </a:cubicBezTo>
                <a:cubicBezTo>
                  <a:pt x="2206011" y="2011994"/>
                  <a:pt x="1730845" y="2693313"/>
                  <a:pt x="1053651" y="2984343"/>
                </a:cubicBezTo>
                <a:lnTo>
                  <a:pt x="968469" y="3016021"/>
                </a:lnTo>
                <a:lnTo>
                  <a:pt x="956985" y="3011816"/>
                </a:lnTo>
                <a:cubicBezTo>
                  <a:pt x="394605" y="2773857"/>
                  <a:pt x="0" y="2216779"/>
                  <a:pt x="0" y="1567499"/>
                </a:cubicBezTo>
                <a:cubicBezTo>
                  <a:pt x="0" y="701793"/>
                  <a:pt x="701520" y="0"/>
                  <a:pt x="1566889" y="0"/>
                </a:cubicBezTo>
                <a:close/>
              </a:path>
            </a:pathLst>
          </a:cu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dirty="0"/>
          </a:p>
        </p:txBody>
      </p:sp>
      <p:sp>
        <p:nvSpPr>
          <p:cNvPr id="5" name="Oval 4">
            <a:extLst>
              <a:ext uri="{FF2B5EF4-FFF2-40B4-BE49-F238E27FC236}">
                <a16:creationId xmlns:a16="http://schemas.microsoft.com/office/drawing/2014/main" id="{218FA799-2516-4CCB-AEA0-652BD25DA372}"/>
              </a:ext>
            </a:extLst>
          </p:cNvPr>
          <p:cNvSpPr/>
          <p:nvPr/>
        </p:nvSpPr>
        <p:spPr>
          <a:xfrm>
            <a:off x="4600231" y="2472932"/>
            <a:ext cx="3133777" cy="31349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6" name="Oval 5">
            <a:extLst>
              <a:ext uri="{FF2B5EF4-FFF2-40B4-BE49-F238E27FC236}">
                <a16:creationId xmlns:a16="http://schemas.microsoft.com/office/drawing/2014/main" id="{DEAAFF0B-059F-4F97-B29C-CFC537C14097}"/>
              </a:ext>
            </a:extLst>
          </p:cNvPr>
          <p:cNvSpPr/>
          <p:nvPr/>
        </p:nvSpPr>
        <p:spPr>
          <a:xfrm>
            <a:off x="3032684" y="1773757"/>
            <a:ext cx="3773557" cy="38341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7" name="Oval 6">
            <a:extLst>
              <a:ext uri="{FF2B5EF4-FFF2-40B4-BE49-F238E27FC236}">
                <a16:creationId xmlns:a16="http://schemas.microsoft.com/office/drawing/2014/main" id="{A50E12B2-DA91-404F-8F73-2E6787FBE6E8}"/>
              </a:ext>
            </a:extLst>
          </p:cNvPr>
          <p:cNvSpPr/>
          <p:nvPr/>
        </p:nvSpPr>
        <p:spPr>
          <a:xfrm>
            <a:off x="3032683" y="1910766"/>
            <a:ext cx="3565745" cy="353924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s-IS" dirty="0">
              <a:solidFill>
                <a:schemeClr val="tx1"/>
              </a:solidFill>
            </a:endParaRPr>
          </a:p>
        </p:txBody>
      </p:sp>
      <p:sp>
        <p:nvSpPr>
          <p:cNvPr id="8" name="TextBox 7">
            <a:extLst>
              <a:ext uri="{FF2B5EF4-FFF2-40B4-BE49-F238E27FC236}">
                <a16:creationId xmlns:a16="http://schemas.microsoft.com/office/drawing/2014/main" id="{6EBC005F-F7BA-4894-B743-45B2E7A6D4A8}"/>
              </a:ext>
            </a:extLst>
          </p:cNvPr>
          <p:cNvSpPr txBox="1"/>
          <p:nvPr/>
        </p:nvSpPr>
        <p:spPr>
          <a:xfrm>
            <a:off x="2294272" y="2601971"/>
            <a:ext cx="885179" cy="307777"/>
          </a:xfrm>
          <a:prstGeom prst="rect">
            <a:avLst/>
          </a:prstGeom>
          <a:noFill/>
        </p:spPr>
        <p:txBody>
          <a:bodyPr wrap="none" rtlCol="0">
            <a:spAutoFit/>
          </a:bodyPr>
          <a:lstStyle/>
          <a:p>
            <a:r>
              <a:rPr lang="en-GB" sz="1400" dirty="0"/>
              <a:t>EN 16931</a:t>
            </a:r>
            <a:endParaRPr lang="is-IS" sz="1400" dirty="0"/>
          </a:p>
        </p:txBody>
      </p:sp>
      <p:sp>
        <p:nvSpPr>
          <p:cNvPr id="9" name="TextBox 8">
            <a:extLst>
              <a:ext uri="{FF2B5EF4-FFF2-40B4-BE49-F238E27FC236}">
                <a16:creationId xmlns:a16="http://schemas.microsoft.com/office/drawing/2014/main" id="{63C6828E-25FE-44E9-A45F-1AD7C6D932AA}"/>
              </a:ext>
            </a:extLst>
          </p:cNvPr>
          <p:cNvSpPr txBox="1"/>
          <p:nvPr/>
        </p:nvSpPr>
        <p:spPr>
          <a:xfrm>
            <a:off x="4337565" y="1949713"/>
            <a:ext cx="893193" cy="523220"/>
          </a:xfrm>
          <a:prstGeom prst="rect">
            <a:avLst/>
          </a:prstGeom>
          <a:noFill/>
        </p:spPr>
        <p:txBody>
          <a:bodyPr wrap="none" rtlCol="0">
            <a:spAutoFit/>
          </a:bodyPr>
          <a:lstStyle/>
          <a:p>
            <a:r>
              <a:rPr lang="en-GB" sz="1400" dirty="0"/>
              <a:t>PEPPOL </a:t>
            </a:r>
            <a:br>
              <a:rPr lang="en-GB" sz="1400" dirty="0"/>
            </a:br>
            <a:r>
              <a:rPr lang="en-GB" sz="1400" dirty="0"/>
              <a:t>BIS Billing</a:t>
            </a:r>
            <a:endParaRPr lang="is-IS" sz="1400" dirty="0"/>
          </a:p>
        </p:txBody>
      </p:sp>
      <p:sp>
        <p:nvSpPr>
          <p:cNvPr id="10" name="TextBox 9">
            <a:extLst>
              <a:ext uri="{FF2B5EF4-FFF2-40B4-BE49-F238E27FC236}">
                <a16:creationId xmlns:a16="http://schemas.microsoft.com/office/drawing/2014/main" id="{785A48D3-E8F9-4D23-A624-2418C1F359E5}"/>
              </a:ext>
            </a:extLst>
          </p:cNvPr>
          <p:cNvSpPr txBox="1"/>
          <p:nvPr/>
        </p:nvSpPr>
        <p:spPr>
          <a:xfrm>
            <a:off x="3928133" y="2889853"/>
            <a:ext cx="818865" cy="646331"/>
          </a:xfrm>
          <a:prstGeom prst="rect">
            <a:avLst/>
          </a:prstGeom>
          <a:noFill/>
        </p:spPr>
        <p:txBody>
          <a:bodyPr wrap="square" rtlCol="0">
            <a:spAutoFit/>
          </a:bodyPr>
          <a:lstStyle/>
          <a:p>
            <a:r>
              <a:rPr lang="en-GB" dirty="0"/>
              <a:t>Legal </a:t>
            </a:r>
            <a:r>
              <a:rPr lang="is-IS" dirty="0"/>
              <a:t>EU</a:t>
            </a:r>
            <a:endParaRPr lang="en-GB" dirty="0"/>
          </a:p>
        </p:txBody>
      </p:sp>
      <p:sp>
        <p:nvSpPr>
          <p:cNvPr id="11" name="TextBox 10">
            <a:extLst>
              <a:ext uri="{FF2B5EF4-FFF2-40B4-BE49-F238E27FC236}">
                <a16:creationId xmlns:a16="http://schemas.microsoft.com/office/drawing/2014/main" id="{88780E18-F99F-44EB-8F15-9F5BEE625AE7}"/>
              </a:ext>
            </a:extLst>
          </p:cNvPr>
          <p:cNvSpPr txBox="1"/>
          <p:nvPr/>
        </p:nvSpPr>
        <p:spPr>
          <a:xfrm>
            <a:off x="5291715" y="3676105"/>
            <a:ext cx="990977" cy="369332"/>
          </a:xfrm>
          <a:prstGeom prst="rect">
            <a:avLst/>
          </a:prstGeom>
          <a:noFill/>
        </p:spPr>
        <p:txBody>
          <a:bodyPr wrap="none" rtlCol="0">
            <a:spAutoFit/>
          </a:bodyPr>
          <a:lstStyle/>
          <a:p>
            <a:r>
              <a:rPr lang="en-GB" dirty="0"/>
              <a:t>Business</a:t>
            </a:r>
            <a:endParaRPr lang="is-IS" dirty="0"/>
          </a:p>
        </p:txBody>
      </p:sp>
      <p:sp>
        <p:nvSpPr>
          <p:cNvPr id="12" name="TextBox 11">
            <a:extLst>
              <a:ext uri="{FF2B5EF4-FFF2-40B4-BE49-F238E27FC236}">
                <a16:creationId xmlns:a16="http://schemas.microsoft.com/office/drawing/2014/main" id="{1C4437E5-A95A-4EB8-BE5D-2D1927CF6CB1}"/>
              </a:ext>
            </a:extLst>
          </p:cNvPr>
          <p:cNvSpPr txBox="1"/>
          <p:nvPr/>
        </p:nvSpPr>
        <p:spPr>
          <a:xfrm>
            <a:off x="6827512" y="3717264"/>
            <a:ext cx="880369" cy="646331"/>
          </a:xfrm>
          <a:prstGeom prst="rect">
            <a:avLst/>
          </a:prstGeom>
          <a:noFill/>
        </p:spPr>
        <p:txBody>
          <a:bodyPr wrap="none" rtlCol="0">
            <a:spAutoFit/>
          </a:bodyPr>
          <a:lstStyle/>
          <a:p>
            <a:r>
              <a:rPr lang="en-GB" dirty="0"/>
              <a:t>Legal</a:t>
            </a:r>
            <a:endParaRPr lang="is-IS" dirty="0"/>
          </a:p>
          <a:p>
            <a:r>
              <a:rPr lang="is-IS" dirty="0" err="1"/>
              <a:t>non</a:t>
            </a:r>
            <a:r>
              <a:rPr lang="is-IS" dirty="0"/>
              <a:t>-EU</a:t>
            </a:r>
            <a:endParaRPr lang="en-GB" dirty="0"/>
          </a:p>
        </p:txBody>
      </p:sp>
      <p:sp>
        <p:nvSpPr>
          <p:cNvPr id="13" name="Oval 12">
            <a:extLst>
              <a:ext uri="{FF2B5EF4-FFF2-40B4-BE49-F238E27FC236}">
                <a16:creationId xmlns:a16="http://schemas.microsoft.com/office/drawing/2014/main" id="{FFE65742-6827-4748-AAD6-CEA2A20257B7}"/>
              </a:ext>
            </a:extLst>
          </p:cNvPr>
          <p:cNvSpPr/>
          <p:nvPr/>
        </p:nvSpPr>
        <p:spPr>
          <a:xfrm>
            <a:off x="1820091" y="1637210"/>
            <a:ext cx="6879772" cy="4333283"/>
          </a:xfrm>
          <a:prstGeom prst="ellipse">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Oval 14">
            <a:extLst>
              <a:ext uri="{FF2B5EF4-FFF2-40B4-BE49-F238E27FC236}">
                <a16:creationId xmlns:a16="http://schemas.microsoft.com/office/drawing/2014/main" id="{453B3135-0B67-4794-BF12-FFAE34FEC938}"/>
              </a:ext>
            </a:extLst>
          </p:cNvPr>
          <p:cNvSpPr/>
          <p:nvPr/>
        </p:nvSpPr>
        <p:spPr>
          <a:xfrm>
            <a:off x="1502229" y="1369046"/>
            <a:ext cx="7555739" cy="48993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7548468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A739-6F11-4D6E-B0CB-450C9F911E5B}"/>
              </a:ext>
            </a:extLst>
          </p:cNvPr>
          <p:cNvSpPr>
            <a:spLocks noGrp="1"/>
          </p:cNvSpPr>
          <p:nvPr>
            <p:ph type="title"/>
          </p:nvPr>
        </p:nvSpPr>
        <p:spPr/>
        <p:txBody>
          <a:bodyPr/>
          <a:lstStyle/>
          <a:p>
            <a:r>
              <a:rPr lang="en-GB" sz="2800" b="1" dirty="0"/>
              <a:t>Distinct content</a:t>
            </a:r>
            <a:endParaRPr lang="is-IS" dirty="0"/>
          </a:p>
        </p:txBody>
      </p:sp>
      <p:sp>
        <p:nvSpPr>
          <p:cNvPr id="3" name="Slide Number Placeholder 2">
            <a:extLst>
              <a:ext uri="{FF2B5EF4-FFF2-40B4-BE49-F238E27FC236}">
                <a16:creationId xmlns:a16="http://schemas.microsoft.com/office/drawing/2014/main" id="{82F33A8A-A01B-4F21-99CB-78AB1C882690}"/>
              </a:ext>
            </a:extLst>
          </p:cNvPr>
          <p:cNvSpPr>
            <a:spLocks noGrp="1"/>
          </p:cNvSpPr>
          <p:nvPr>
            <p:ph type="sldNum" sz="quarter" idx="4"/>
          </p:nvPr>
        </p:nvSpPr>
        <p:spPr>
          <a:xfrm>
            <a:off x="11565393" y="6047026"/>
            <a:ext cx="404130" cy="365125"/>
          </a:xfrm>
        </p:spPr>
        <p:txBody>
          <a:bodyPr/>
          <a:lstStyle/>
          <a:p>
            <a:fld id="{94CA340D-312D-204F-893F-B70EFC62E153}" type="slidenum">
              <a:rPr lang="en-US" smtClean="0"/>
              <a:pPr/>
              <a:t>13</a:t>
            </a:fld>
            <a:endParaRPr lang="en-US" dirty="0"/>
          </a:p>
        </p:txBody>
      </p:sp>
      <p:sp>
        <p:nvSpPr>
          <p:cNvPr id="5" name="Oval 4">
            <a:extLst>
              <a:ext uri="{FF2B5EF4-FFF2-40B4-BE49-F238E27FC236}">
                <a16:creationId xmlns:a16="http://schemas.microsoft.com/office/drawing/2014/main" id="{6766F766-242A-487F-99E5-A506C5B06497}"/>
              </a:ext>
            </a:extLst>
          </p:cNvPr>
          <p:cNvSpPr/>
          <p:nvPr/>
        </p:nvSpPr>
        <p:spPr>
          <a:xfrm>
            <a:off x="972000" y="1778825"/>
            <a:ext cx="3240000" cy="468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6" name="Content Placeholder 3">
            <a:extLst>
              <a:ext uri="{FF2B5EF4-FFF2-40B4-BE49-F238E27FC236}">
                <a16:creationId xmlns:a16="http://schemas.microsoft.com/office/drawing/2014/main" id="{04192659-8E6A-4DF2-AD32-921B771BCEE6}"/>
              </a:ext>
            </a:extLst>
          </p:cNvPr>
          <p:cNvSpPr txBox="1">
            <a:spLocks/>
          </p:cNvSpPr>
          <p:nvPr/>
        </p:nvSpPr>
        <p:spPr>
          <a:xfrm>
            <a:off x="5047800" y="1585200"/>
            <a:ext cx="6172200" cy="4873625"/>
          </a:xfrm>
          <a:prstGeom prst="rect">
            <a:avLst/>
          </a:prstGeom>
        </p:spPr>
        <p:txBody>
          <a:bodyPr/>
          <a:lstStyle>
            <a:lvl1pPr marL="228600" indent="-228600" algn="l" defTabSz="914400" rtl="0" eaLnBrk="1" latinLnBrk="0" hangingPunct="1">
              <a:lnSpc>
                <a:spcPct val="90000"/>
              </a:lnSpc>
              <a:spcBef>
                <a:spcPts val="1000"/>
              </a:spcBef>
              <a:buClr>
                <a:srgbClr val="007AD7"/>
              </a:buClr>
              <a:buFont typeface="Arial" panose="020B0604020202020204" pitchFamily="34" charset="0"/>
              <a:buChar char="•"/>
              <a:defRPr sz="2000" kern="1200">
                <a:solidFill>
                  <a:srgbClr val="00326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
              </a:buBlip>
              <a:defRPr sz="1800" kern="1200">
                <a:solidFill>
                  <a:srgbClr val="00326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3"/>
              </a:buBlip>
              <a:defRPr sz="1600" kern="1200">
                <a:solidFill>
                  <a:srgbClr val="00326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3"/>
              </a:buBlip>
              <a:defRPr sz="1600" kern="1200">
                <a:solidFill>
                  <a:srgbClr val="00326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3"/>
              </a:buBlip>
              <a:defRPr sz="16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Not commonly understood in all domains.</a:t>
            </a:r>
          </a:p>
          <a:p>
            <a:r>
              <a:rPr lang="en-GB" dirty="0"/>
              <a:t>Syntax semantics apply.</a:t>
            </a:r>
          </a:p>
          <a:p>
            <a:r>
              <a:rPr lang="en-GB" dirty="0"/>
              <a:t>Type of content.</a:t>
            </a:r>
          </a:p>
          <a:p>
            <a:pPr lvl="1"/>
            <a:r>
              <a:rPr lang="en-GB" dirty="0"/>
              <a:t>Content that is distinct for different domains.</a:t>
            </a:r>
          </a:p>
          <a:p>
            <a:pPr lvl="2"/>
            <a:r>
              <a:rPr lang="en-GB" dirty="0"/>
              <a:t>country</a:t>
            </a:r>
          </a:p>
          <a:p>
            <a:pPr lvl="2"/>
            <a:r>
              <a:rPr lang="en-GB" dirty="0"/>
              <a:t>sector</a:t>
            </a:r>
            <a:endParaRPr lang="is-IS" dirty="0"/>
          </a:p>
        </p:txBody>
      </p:sp>
    </p:spTree>
    <p:extLst>
      <p:ext uri="{BB962C8B-B14F-4D97-AF65-F5344CB8AC3E}">
        <p14:creationId xmlns:p14="http://schemas.microsoft.com/office/powerpoint/2010/main" val="33597122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919D94-9AAD-4DA3-A053-8CBDE0EF4EBD}"/>
              </a:ext>
            </a:extLst>
          </p:cNvPr>
          <p:cNvSpPr>
            <a:spLocks noGrp="1"/>
          </p:cNvSpPr>
          <p:nvPr>
            <p:ph type="sldNum" sz="quarter" idx="4"/>
          </p:nvPr>
        </p:nvSpPr>
        <p:spPr/>
        <p:txBody>
          <a:bodyPr/>
          <a:lstStyle/>
          <a:p>
            <a:fld id="{94CA340D-312D-204F-893F-B70EFC62E153}" type="slidenum">
              <a:rPr lang="en-US" smtClean="0"/>
              <a:pPr/>
              <a:t>14</a:t>
            </a:fld>
            <a:endParaRPr lang="en-US" dirty="0"/>
          </a:p>
        </p:txBody>
      </p:sp>
      <p:sp>
        <p:nvSpPr>
          <p:cNvPr id="5" name="Oval 4">
            <a:extLst>
              <a:ext uri="{FF2B5EF4-FFF2-40B4-BE49-F238E27FC236}">
                <a16:creationId xmlns:a16="http://schemas.microsoft.com/office/drawing/2014/main" id="{218FA799-2516-4CCB-AEA0-652BD25DA372}"/>
              </a:ext>
            </a:extLst>
          </p:cNvPr>
          <p:cNvSpPr/>
          <p:nvPr/>
        </p:nvSpPr>
        <p:spPr>
          <a:xfrm>
            <a:off x="4600231" y="2472932"/>
            <a:ext cx="3133777" cy="31349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6" name="Oval 5">
            <a:extLst>
              <a:ext uri="{FF2B5EF4-FFF2-40B4-BE49-F238E27FC236}">
                <a16:creationId xmlns:a16="http://schemas.microsoft.com/office/drawing/2014/main" id="{DEAAFF0B-059F-4F97-B29C-CFC537C14097}"/>
              </a:ext>
            </a:extLst>
          </p:cNvPr>
          <p:cNvSpPr/>
          <p:nvPr/>
        </p:nvSpPr>
        <p:spPr>
          <a:xfrm>
            <a:off x="3032684" y="1773757"/>
            <a:ext cx="3773557" cy="38341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7" name="Oval 6">
            <a:extLst>
              <a:ext uri="{FF2B5EF4-FFF2-40B4-BE49-F238E27FC236}">
                <a16:creationId xmlns:a16="http://schemas.microsoft.com/office/drawing/2014/main" id="{A50E12B2-DA91-404F-8F73-2E6787FBE6E8}"/>
              </a:ext>
            </a:extLst>
          </p:cNvPr>
          <p:cNvSpPr/>
          <p:nvPr/>
        </p:nvSpPr>
        <p:spPr>
          <a:xfrm>
            <a:off x="3032683" y="1910766"/>
            <a:ext cx="3565745" cy="353924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s-IS" dirty="0">
              <a:solidFill>
                <a:schemeClr val="tx1"/>
              </a:solidFill>
            </a:endParaRPr>
          </a:p>
        </p:txBody>
      </p:sp>
      <p:sp>
        <p:nvSpPr>
          <p:cNvPr id="13" name="Oval 12">
            <a:extLst>
              <a:ext uri="{FF2B5EF4-FFF2-40B4-BE49-F238E27FC236}">
                <a16:creationId xmlns:a16="http://schemas.microsoft.com/office/drawing/2014/main" id="{FFE65742-6827-4748-AAD6-CEA2A20257B7}"/>
              </a:ext>
            </a:extLst>
          </p:cNvPr>
          <p:cNvSpPr/>
          <p:nvPr/>
        </p:nvSpPr>
        <p:spPr>
          <a:xfrm>
            <a:off x="1820091" y="1637210"/>
            <a:ext cx="6879772" cy="4333283"/>
          </a:xfrm>
          <a:prstGeom prst="ellipse">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Oval 14">
            <a:extLst>
              <a:ext uri="{FF2B5EF4-FFF2-40B4-BE49-F238E27FC236}">
                <a16:creationId xmlns:a16="http://schemas.microsoft.com/office/drawing/2014/main" id="{453B3135-0B67-4794-BF12-FFAE34FEC938}"/>
              </a:ext>
            </a:extLst>
          </p:cNvPr>
          <p:cNvSpPr/>
          <p:nvPr/>
        </p:nvSpPr>
        <p:spPr>
          <a:xfrm>
            <a:off x="1502229" y="1369046"/>
            <a:ext cx="7555739" cy="48993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934572401"/>
      </p:ext>
    </p:extLst>
  </p:cSld>
  <p:clrMapOvr>
    <a:masterClrMapping/>
  </p:clrMapOvr>
  <mc:AlternateContent xmlns:mc="http://schemas.openxmlformats.org/markup-compatibility/2006">
    <mc:Choice xmlns:p159="http://schemas.microsoft.com/office/powerpoint/2015/09/main" Requires="p159">
      <p:transition spd="slow"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fill="hold"/>
                                        <p:tgtEl>
                                          <p:spTgt spid="6"/>
                                        </p:tgtEl>
                                        <p:attrNameLst>
                                          <p:attrName>ppt_x</p:attrName>
                                        </p:attrNameLst>
                                      </p:cBhvr>
                                      <p:tavLst>
                                        <p:tav tm="0">
                                          <p:val>
                                            <p:strVal val="1+#ppt_w/2"/>
                                          </p:val>
                                        </p:tav>
                                        <p:tav tm="100000">
                                          <p:val>
                                            <p:strVal val="#ppt_x"/>
                                          </p:val>
                                        </p:tav>
                                      </p:tavLst>
                                    </p:anim>
                                    <p:anim calcmode="lin" valueType="num">
                                      <p:cBhvr additive="base">
                                        <p:cTn id="13" dur="25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0-#ppt_w/2"/>
                                          </p:val>
                                        </p:tav>
                                        <p:tav tm="100000">
                                          <p:val>
                                            <p:strVal val="#ppt_x"/>
                                          </p:val>
                                        </p:tav>
                                      </p:tavLst>
                                    </p:anim>
                                    <p:anim calcmode="lin" valueType="num">
                                      <p:cBhvr additive="base">
                                        <p:cTn id="18" dur="25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1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50" fill="hold"/>
                                        <p:tgtEl>
                                          <p:spTgt spid="13"/>
                                        </p:tgtEl>
                                        <p:attrNameLst>
                                          <p:attrName>ppt_x</p:attrName>
                                        </p:attrNameLst>
                                      </p:cBhvr>
                                      <p:tavLst>
                                        <p:tav tm="0">
                                          <p:val>
                                            <p:strVal val="0-#ppt_w/2"/>
                                          </p:val>
                                        </p:tav>
                                        <p:tav tm="100000">
                                          <p:val>
                                            <p:strVal val="#ppt_x"/>
                                          </p:val>
                                        </p:tav>
                                      </p:tavLst>
                                    </p:anim>
                                    <p:anim calcmode="lin" valueType="num">
                                      <p:cBhvr additive="base">
                                        <p:cTn id="23"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D2CA-24ED-4A73-87F7-27FA5002566A}"/>
              </a:ext>
            </a:extLst>
          </p:cNvPr>
          <p:cNvSpPr>
            <a:spLocks noGrp="1"/>
          </p:cNvSpPr>
          <p:nvPr>
            <p:ph type="title"/>
          </p:nvPr>
        </p:nvSpPr>
        <p:spPr/>
        <p:txBody>
          <a:bodyPr/>
          <a:lstStyle/>
          <a:p>
            <a:r>
              <a:rPr lang="en-GB" dirty="0"/>
              <a:t>PEPPOL International Invoicing Model</a:t>
            </a:r>
            <a:endParaRPr lang="is-IS" dirty="0"/>
          </a:p>
        </p:txBody>
      </p:sp>
      <p:sp>
        <p:nvSpPr>
          <p:cNvPr id="3" name="Slide Number Placeholder 2">
            <a:extLst>
              <a:ext uri="{FF2B5EF4-FFF2-40B4-BE49-F238E27FC236}">
                <a16:creationId xmlns:a16="http://schemas.microsoft.com/office/drawing/2014/main" id="{82D0A7AF-7B56-4959-944E-ACBF659D2602}"/>
              </a:ext>
            </a:extLst>
          </p:cNvPr>
          <p:cNvSpPr>
            <a:spLocks noGrp="1"/>
          </p:cNvSpPr>
          <p:nvPr>
            <p:ph type="sldNum" sz="quarter" idx="4"/>
          </p:nvPr>
        </p:nvSpPr>
        <p:spPr/>
        <p:txBody>
          <a:bodyPr/>
          <a:lstStyle/>
          <a:p>
            <a:fld id="{94CA340D-312D-204F-893F-B70EFC62E153}" type="slidenum">
              <a:rPr lang="en-US" smtClean="0"/>
              <a:pPr/>
              <a:t>15</a:t>
            </a:fld>
            <a:endParaRPr lang="en-US" dirty="0"/>
          </a:p>
        </p:txBody>
      </p:sp>
      <p:sp>
        <p:nvSpPr>
          <p:cNvPr id="4" name="Oval 3">
            <a:extLst>
              <a:ext uri="{FF2B5EF4-FFF2-40B4-BE49-F238E27FC236}">
                <a16:creationId xmlns:a16="http://schemas.microsoft.com/office/drawing/2014/main" id="{3356FDAC-0F94-40C6-891A-246D96F9EB51}"/>
              </a:ext>
            </a:extLst>
          </p:cNvPr>
          <p:cNvSpPr/>
          <p:nvPr/>
        </p:nvSpPr>
        <p:spPr>
          <a:xfrm>
            <a:off x="4306933" y="2548579"/>
            <a:ext cx="2961307" cy="296130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Shared</a:t>
            </a:r>
            <a:endParaRPr lang="en-GB" sz="700" dirty="0">
              <a:solidFill>
                <a:schemeClr val="tx1"/>
              </a:solidFill>
            </a:endParaRPr>
          </a:p>
        </p:txBody>
      </p:sp>
      <p:sp>
        <p:nvSpPr>
          <p:cNvPr id="5" name="Oval 4">
            <a:extLst>
              <a:ext uri="{FF2B5EF4-FFF2-40B4-BE49-F238E27FC236}">
                <a16:creationId xmlns:a16="http://schemas.microsoft.com/office/drawing/2014/main" id="{456DFBC2-9AFB-4ED5-BB1F-2D081FD102A6}"/>
              </a:ext>
            </a:extLst>
          </p:cNvPr>
          <p:cNvSpPr/>
          <p:nvPr/>
        </p:nvSpPr>
        <p:spPr>
          <a:xfrm>
            <a:off x="3566608" y="1808254"/>
            <a:ext cx="4441961" cy="44419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s-IS" dirty="0">
              <a:solidFill>
                <a:schemeClr val="tx1"/>
              </a:solidFill>
            </a:endParaRPr>
          </a:p>
        </p:txBody>
      </p:sp>
      <p:sp>
        <p:nvSpPr>
          <p:cNvPr id="6" name="Oval 5">
            <a:extLst>
              <a:ext uri="{FF2B5EF4-FFF2-40B4-BE49-F238E27FC236}">
                <a16:creationId xmlns:a16="http://schemas.microsoft.com/office/drawing/2014/main" id="{2F3E99E7-1ED8-4CB3-B07C-036D608E39BD}"/>
              </a:ext>
            </a:extLst>
          </p:cNvPr>
          <p:cNvSpPr/>
          <p:nvPr/>
        </p:nvSpPr>
        <p:spPr>
          <a:xfrm>
            <a:off x="4060158" y="2301804"/>
            <a:ext cx="3454859" cy="3454859"/>
          </a:xfrm>
          <a:prstGeom prst="ellipse">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7" name="TextBox 6">
            <a:extLst>
              <a:ext uri="{FF2B5EF4-FFF2-40B4-BE49-F238E27FC236}">
                <a16:creationId xmlns:a16="http://schemas.microsoft.com/office/drawing/2014/main" id="{5DF94A44-4ECB-4D79-9E07-19204933E9F3}"/>
              </a:ext>
            </a:extLst>
          </p:cNvPr>
          <p:cNvSpPr txBox="1"/>
          <p:nvPr/>
        </p:nvSpPr>
        <p:spPr>
          <a:xfrm>
            <a:off x="5224771" y="1905935"/>
            <a:ext cx="1125629" cy="461665"/>
          </a:xfrm>
          <a:prstGeom prst="rect">
            <a:avLst/>
          </a:prstGeom>
          <a:noFill/>
        </p:spPr>
        <p:txBody>
          <a:bodyPr wrap="none" rtlCol="0">
            <a:spAutoFit/>
          </a:bodyPr>
          <a:lstStyle/>
          <a:p>
            <a:r>
              <a:rPr lang="en-GB" sz="2400" dirty="0"/>
              <a:t>Aligned</a:t>
            </a:r>
            <a:endParaRPr lang="is-IS" sz="2400" dirty="0"/>
          </a:p>
        </p:txBody>
      </p:sp>
      <p:sp>
        <p:nvSpPr>
          <p:cNvPr id="8" name="TextBox 7">
            <a:extLst>
              <a:ext uri="{FF2B5EF4-FFF2-40B4-BE49-F238E27FC236}">
                <a16:creationId xmlns:a16="http://schemas.microsoft.com/office/drawing/2014/main" id="{7A367175-6AE7-4BEE-A4A8-83254B03D60B}"/>
              </a:ext>
            </a:extLst>
          </p:cNvPr>
          <p:cNvSpPr txBox="1"/>
          <p:nvPr/>
        </p:nvSpPr>
        <p:spPr>
          <a:xfrm>
            <a:off x="5340668" y="6246528"/>
            <a:ext cx="893834" cy="369332"/>
          </a:xfrm>
          <a:prstGeom prst="rect">
            <a:avLst/>
          </a:prstGeom>
          <a:noFill/>
        </p:spPr>
        <p:txBody>
          <a:bodyPr wrap="none" rtlCol="0">
            <a:spAutoFit/>
          </a:bodyPr>
          <a:lstStyle/>
          <a:p>
            <a:r>
              <a:rPr lang="en-GB" dirty="0"/>
              <a:t>Distinct</a:t>
            </a:r>
            <a:endParaRPr lang="is-IS" dirty="0"/>
          </a:p>
        </p:txBody>
      </p:sp>
    </p:spTree>
    <p:extLst>
      <p:ext uri="{BB962C8B-B14F-4D97-AF65-F5344CB8AC3E}">
        <p14:creationId xmlns:p14="http://schemas.microsoft.com/office/powerpoint/2010/main" val="14724304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D2CA-24ED-4A73-87F7-27FA5002566A}"/>
              </a:ext>
            </a:extLst>
          </p:cNvPr>
          <p:cNvSpPr>
            <a:spLocks noGrp="1"/>
          </p:cNvSpPr>
          <p:nvPr>
            <p:ph type="title"/>
          </p:nvPr>
        </p:nvSpPr>
        <p:spPr/>
        <p:txBody>
          <a:bodyPr/>
          <a:lstStyle/>
          <a:p>
            <a:r>
              <a:rPr lang="en-GB" dirty="0"/>
              <a:t>Interoperability</a:t>
            </a:r>
            <a:endParaRPr lang="is-IS" dirty="0"/>
          </a:p>
        </p:txBody>
      </p:sp>
      <p:sp>
        <p:nvSpPr>
          <p:cNvPr id="3" name="Slide Number Placeholder 2">
            <a:extLst>
              <a:ext uri="{FF2B5EF4-FFF2-40B4-BE49-F238E27FC236}">
                <a16:creationId xmlns:a16="http://schemas.microsoft.com/office/drawing/2014/main" id="{82D0A7AF-7B56-4959-944E-ACBF659D2602}"/>
              </a:ext>
            </a:extLst>
          </p:cNvPr>
          <p:cNvSpPr>
            <a:spLocks noGrp="1"/>
          </p:cNvSpPr>
          <p:nvPr>
            <p:ph type="sldNum" sz="quarter" idx="4"/>
          </p:nvPr>
        </p:nvSpPr>
        <p:spPr/>
        <p:txBody>
          <a:bodyPr/>
          <a:lstStyle/>
          <a:p>
            <a:fld id="{94CA340D-312D-204F-893F-B70EFC62E153}" type="slidenum">
              <a:rPr lang="en-US" smtClean="0"/>
              <a:pPr/>
              <a:t>16</a:t>
            </a:fld>
            <a:endParaRPr lang="en-US" dirty="0"/>
          </a:p>
        </p:txBody>
      </p:sp>
      <p:sp>
        <p:nvSpPr>
          <p:cNvPr id="4" name="Oval 3">
            <a:extLst>
              <a:ext uri="{FF2B5EF4-FFF2-40B4-BE49-F238E27FC236}">
                <a16:creationId xmlns:a16="http://schemas.microsoft.com/office/drawing/2014/main" id="{77964B1D-C923-4E7F-9648-5FEC668D3BB5}"/>
              </a:ext>
            </a:extLst>
          </p:cNvPr>
          <p:cNvSpPr/>
          <p:nvPr/>
        </p:nvSpPr>
        <p:spPr>
          <a:xfrm>
            <a:off x="1777018" y="4977920"/>
            <a:ext cx="1620000" cy="1620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5" name="Oval 4">
            <a:extLst>
              <a:ext uri="{FF2B5EF4-FFF2-40B4-BE49-F238E27FC236}">
                <a16:creationId xmlns:a16="http://schemas.microsoft.com/office/drawing/2014/main" id="{A4DC2458-35C2-40C8-8E3E-52B35E25E68D}"/>
              </a:ext>
            </a:extLst>
          </p:cNvPr>
          <p:cNvSpPr/>
          <p:nvPr/>
        </p:nvSpPr>
        <p:spPr>
          <a:xfrm>
            <a:off x="7102954" y="1602724"/>
            <a:ext cx="1620000" cy="1620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6" name="Oval 5">
            <a:extLst>
              <a:ext uri="{FF2B5EF4-FFF2-40B4-BE49-F238E27FC236}">
                <a16:creationId xmlns:a16="http://schemas.microsoft.com/office/drawing/2014/main" id="{B3901E8A-3C16-43D0-AACB-4EF29C8BDFC3}"/>
              </a:ext>
            </a:extLst>
          </p:cNvPr>
          <p:cNvSpPr/>
          <p:nvPr/>
        </p:nvSpPr>
        <p:spPr>
          <a:xfrm>
            <a:off x="2040931" y="1896679"/>
            <a:ext cx="1080000" cy="108000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1"/>
              </a:solidFill>
            </a:endParaRPr>
          </a:p>
        </p:txBody>
      </p:sp>
      <p:sp>
        <p:nvSpPr>
          <p:cNvPr id="7" name="Oval 6">
            <a:extLst>
              <a:ext uri="{FF2B5EF4-FFF2-40B4-BE49-F238E27FC236}">
                <a16:creationId xmlns:a16="http://schemas.microsoft.com/office/drawing/2014/main" id="{E31310E2-2B6A-4B19-A73F-61D007ABC10F}"/>
              </a:ext>
            </a:extLst>
          </p:cNvPr>
          <p:cNvSpPr/>
          <p:nvPr/>
        </p:nvSpPr>
        <p:spPr>
          <a:xfrm>
            <a:off x="1770931" y="1615177"/>
            <a:ext cx="1620000" cy="16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s-IS" dirty="0">
              <a:solidFill>
                <a:schemeClr val="tx1"/>
              </a:solidFill>
            </a:endParaRPr>
          </a:p>
        </p:txBody>
      </p:sp>
      <p:sp>
        <p:nvSpPr>
          <p:cNvPr id="8" name="Oval 7">
            <a:extLst>
              <a:ext uri="{FF2B5EF4-FFF2-40B4-BE49-F238E27FC236}">
                <a16:creationId xmlns:a16="http://schemas.microsoft.com/office/drawing/2014/main" id="{1C5E362B-37F9-409D-BC74-F2FFA0E94ADE}"/>
              </a:ext>
            </a:extLst>
          </p:cNvPr>
          <p:cNvSpPr/>
          <p:nvPr/>
        </p:nvSpPr>
        <p:spPr>
          <a:xfrm>
            <a:off x="1950931" y="1799354"/>
            <a:ext cx="1260000" cy="1260000"/>
          </a:xfrm>
          <a:prstGeom prst="ellipse">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9" name="Oval 8">
            <a:extLst>
              <a:ext uri="{FF2B5EF4-FFF2-40B4-BE49-F238E27FC236}">
                <a16:creationId xmlns:a16="http://schemas.microsoft.com/office/drawing/2014/main" id="{3766F165-C995-4D41-B229-13B3A865FF04}"/>
              </a:ext>
            </a:extLst>
          </p:cNvPr>
          <p:cNvSpPr/>
          <p:nvPr/>
        </p:nvSpPr>
        <p:spPr>
          <a:xfrm>
            <a:off x="7112386" y="4972599"/>
            <a:ext cx="1620000" cy="16200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Oval 9">
            <a:extLst>
              <a:ext uri="{FF2B5EF4-FFF2-40B4-BE49-F238E27FC236}">
                <a16:creationId xmlns:a16="http://schemas.microsoft.com/office/drawing/2014/main" id="{D3F256DB-546F-44B8-BE42-5B46FDC419FF}"/>
              </a:ext>
            </a:extLst>
          </p:cNvPr>
          <p:cNvSpPr/>
          <p:nvPr/>
        </p:nvSpPr>
        <p:spPr>
          <a:xfrm>
            <a:off x="2040931" y="1896679"/>
            <a:ext cx="1080000" cy="108000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1"/>
              </a:solidFill>
            </a:endParaRPr>
          </a:p>
        </p:txBody>
      </p:sp>
      <p:sp>
        <p:nvSpPr>
          <p:cNvPr id="11" name="Oval 10">
            <a:extLst>
              <a:ext uri="{FF2B5EF4-FFF2-40B4-BE49-F238E27FC236}">
                <a16:creationId xmlns:a16="http://schemas.microsoft.com/office/drawing/2014/main" id="{EFD457F3-649B-437B-8641-75F201833978}"/>
              </a:ext>
            </a:extLst>
          </p:cNvPr>
          <p:cNvSpPr/>
          <p:nvPr/>
        </p:nvSpPr>
        <p:spPr>
          <a:xfrm>
            <a:off x="2040931" y="1896679"/>
            <a:ext cx="1080000" cy="1080000"/>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1"/>
              </a:solidFill>
            </a:endParaRPr>
          </a:p>
        </p:txBody>
      </p:sp>
      <p:grpSp>
        <p:nvGrpSpPr>
          <p:cNvPr id="12" name="Group 11">
            <a:extLst>
              <a:ext uri="{FF2B5EF4-FFF2-40B4-BE49-F238E27FC236}">
                <a16:creationId xmlns:a16="http://schemas.microsoft.com/office/drawing/2014/main" id="{9A54DD59-3B05-4957-A7F6-1BE501564CD6}"/>
              </a:ext>
            </a:extLst>
          </p:cNvPr>
          <p:cNvGrpSpPr/>
          <p:nvPr/>
        </p:nvGrpSpPr>
        <p:grpSpPr>
          <a:xfrm>
            <a:off x="7696342" y="3240980"/>
            <a:ext cx="465951" cy="1731620"/>
            <a:chOff x="7679430" y="2705943"/>
            <a:chExt cx="465951" cy="1372293"/>
          </a:xfrm>
        </p:grpSpPr>
        <p:sp>
          <p:nvSpPr>
            <p:cNvPr id="13" name="Arrow: Up-Down 12">
              <a:extLst>
                <a:ext uri="{FF2B5EF4-FFF2-40B4-BE49-F238E27FC236}">
                  <a16:creationId xmlns:a16="http://schemas.microsoft.com/office/drawing/2014/main" id="{49ECA911-CED8-48B5-BC7C-B6D62AFFDBAA}"/>
                </a:ext>
              </a:extLst>
            </p:cNvPr>
            <p:cNvSpPr/>
            <p:nvPr/>
          </p:nvSpPr>
          <p:spPr>
            <a:xfrm>
              <a:off x="7679430" y="2705943"/>
              <a:ext cx="465951" cy="137229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4" name="Oval 13">
              <a:extLst>
                <a:ext uri="{FF2B5EF4-FFF2-40B4-BE49-F238E27FC236}">
                  <a16:creationId xmlns:a16="http://schemas.microsoft.com/office/drawing/2014/main" id="{C34F54B4-BACE-4852-BD0E-0DE1892F419F}"/>
                </a:ext>
              </a:extLst>
            </p:cNvPr>
            <p:cNvSpPr/>
            <p:nvPr/>
          </p:nvSpPr>
          <p:spPr>
            <a:xfrm>
              <a:off x="7832558" y="3329104"/>
              <a:ext cx="168442" cy="1564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cxnSp>
        <p:nvCxnSpPr>
          <p:cNvPr id="15" name="Straight Arrow Connector 14">
            <a:extLst>
              <a:ext uri="{FF2B5EF4-FFF2-40B4-BE49-F238E27FC236}">
                <a16:creationId xmlns:a16="http://schemas.microsoft.com/office/drawing/2014/main" id="{0E21502F-BB92-41EA-8DE0-74C9C497782D}"/>
              </a:ext>
            </a:extLst>
          </p:cNvPr>
          <p:cNvCxnSpPr>
            <a:stCxn id="4" idx="6"/>
            <a:endCxn id="9" idx="2"/>
          </p:cNvCxnSpPr>
          <p:nvPr/>
        </p:nvCxnSpPr>
        <p:spPr>
          <a:xfrm flipV="1">
            <a:off x="3397018" y="5782599"/>
            <a:ext cx="3715368" cy="532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F4ECC9C-1495-44BF-B38F-C8E73D02ED8E}"/>
              </a:ext>
            </a:extLst>
          </p:cNvPr>
          <p:cNvCxnSpPr>
            <a:cxnSpLocks/>
            <a:stCxn id="7" idx="4"/>
            <a:endCxn id="4" idx="0"/>
          </p:cNvCxnSpPr>
          <p:nvPr/>
        </p:nvCxnSpPr>
        <p:spPr>
          <a:xfrm>
            <a:off x="2580931" y="3235177"/>
            <a:ext cx="6087" cy="174274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304EF34-1D67-4908-9A0A-152597E680C0}"/>
              </a:ext>
            </a:extLst>
          </p:cNvPr>
          <p:cNvCxnSpPr>
            <a:cxnSpLocks/>
            <a:stCxn id="7" idx="5"/>
            <a:endCxn id="9" idx="1"/>
          </p:cNvCxnSpPr>
          <p:nvPr/>
        </p:nvCxnSpPr>
        <p:spPr>
          <a:xfrm>
            <a:off x="3153687" y="2997933"/>
            <a:ext cx="4195943" cy="221191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617E48-0F95-4F80-A59A-AA8FB4F421D3}"/>
              </a:ext>
            </a:extLst>
          </p:cNvPr>
          <p:cNvCxnSpPr>
            <a:cxnSpLocks/>
            <a:stCxn id="7" idx="6"/>
            <a:endCxn id="5" idx="2"/>
          </p:cNvCxnSpPr>
          <p:nvPr/>
        </p:nvCxnSpPr>
        <p:spPr>
          <a:xfrm flipV="1">
            <a:off x="3390931" y="2412724"/>
            <a:ext cx="3712023" cy="1245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0A00543-9EC4-4220-8B96-AFAE8A9A3A00}"/>
              </a:ext>
            </a:extLst>
          </p:cNvPr>
          <p:cNvSpPr txBox="1"/>
          <p:nvPr/>
        </p:nvSpPr>
        <p:spPr>
          <a:xfrm>
            <a:off x="4770075" y="5409090"/>
            <a:ext cx="619080" cy="369332"/>
          </a:xfrm>
          <a:prstGeom prst="rect">
            <a:avLst/>
          </a:prstGeom>
          <a:noFill/>
        </p:spPr>
        <p:txBody>
          <a:bodyPr wrap="none" rtlCol="0">
            <a:spAutoFit/>
          </a:bodyPr>
          <a:lstStyle/>
          <a:p>
            <a:r>
              <a:rPr lang="en-GB" dirty="0"/>
              <a:t>CIUS</a:t>
            </a:r>
            <a:endParaRPr lang="is-IS" dirty="0"/>
          </a:p>
        </p:txBody>
      </p:sp>
      <p:sp>
        <p:nvSpPr>
          <p:cNvPr id="20" name="TextBox 19">
            <a:extLst>
              <a:ext uri="{FF2B5EF4-FFF2-40B4-BE49-F238E27FC236}">
                <a16:creationId xmlns:a16="http://schemas.microsoft.com/office/drawing/2014/main" id="{67E9AB5D-7D98-43D1-B46D-3242683F50AD}"/>
              </a:ext>
            </a:extLst>
          </p:cNvPr>
          <p:cNvSpPr txBox="1"/>
          <p:nvPr/>
        </p:nvSpPr>
        <p:spPr>
          <a:xfrm rot="16200000">
            <a:off x="1240495" y="4131960"/>
            <a:ext cx="1172116" cy="276999"/>
          </a:xfrm>
          <a:prstGeom prst="rect">
            <a:avLst/>
          </a:prstGeom>
          <a:noFill/>
        </p:spPr>
        <p:txBody>
          <a:bodyPr wrap="none" rtlCol="0">
            <a:spAutoFit/>
          </a:bodyPr>
          <a:lstStyle/>
          <a:p>
            <a:r>
              <a:rPr lang="en-GB" sz="1200" dirty="0"/>
              <a:t>Generalization</a:t>
            </a:r>
            <a:endParaRPr lang="is-IS" sz="1200" dirty="0"/>
          </a:p>
        </p:txBody>
      </p:sp>
      <p:sp>
        <p:nvSpPr>
          <p:cNvPr id="21" name="TextBox 20">
            <a:extLst>
              <a:ext uri="{FF2B5EF4-FFF2-40B4-BE49-F238E27FC236}">
                <a16:creationId xmlns:a16="http://schemas.microsoft.com/office/drawing/2014/main" id="{0A83F8DC-85D8-458E-B92C-6A7E1AE069B6}"/>
              </a:ext>
            </a:extLst>
          </p:cNvPr>
          <p:cNvSpPr txBox="1"/>
          <p:nvPr/>
        </p:nvSpPr>
        <p:spPr>
          <a:xfrm rot="1668148">
            <a:off x="3891110" y="3588736"/>
            <a:ext cx="2392001" cy="338554"/>
          </a:xfrm>
          <a:prstGeom prst="rect">
            <a:avLst/>
          </a:prstGeom>
          <a:noFill/>
        </p:spPr>
        <p:txBody>
          <a:bodyPr wrap="none" rtlCol="0">
            <a:spAutoFit/>
          </a:bodyPr>
          <a:lstStyle/>
          <a:p>
            <a:r>
              <a:rPr lang="en-GB" sz="1600" dirty="0"/>
              <a:t>Compliant specialization</a:t>
            </a:r>
            <a:endParaRPr lang="is-IS" sz="1600" dirty="0"/>
          </a:p>
        </p:txBody>
      </p:sp>
      <p:sp>
        <p:nvSpPr>
          <p:cNvPr id="22" name="TextBox 21">
            <a:extLst>
              <a:ext uri="{FF2B5EF4-FFF2-40B4-BE49-F238E27FC236}">
                <a16:creationId xmlns:a16="http://schemas.microsoft.com/office/drawing/2014/main" id="{98FC4FE8-F01D-4245-BDC8-23F9E07DBB22}"/>
              </a:ext>
            </a:extLst>
          </p:cNvPr>
          <p:cNvSpPr txBox="1"/>
          <p:nvPr/>
        </p:nvSpPr>
        <p:spPr>
          <a:xfrm>
            <a:off x="3971637" y="2064869"/>
            <a:ext cx="2392001" cy="338554"/>
          </a:xfrm>
          <a:prstGeom prst="rect">
            <a:avLst/>
          </a:prstGeom>
          <a:noFill/>
        </p:spPr>
        <p:txBody>
          <a:bodyPr wrap="none" rtlCol="0">
            <a:spAutoFit/>
          </a:bodyPr>
          <a:lstStyle/>
          <a:p>
            <a:r>
              <a:rPr lang="en-GB" sz="1600" dirty="0"/>
              <a:t>Compliant specialization</a:t>
            </a:r>
            <a:endParaRPr lang="is-IS" sz="1600" dirty="0"/>
          </a:p>
        </p:txBody>
      </p:sp>
      <p:sp>
        <p:nvSpPr>
          <p:cNvPr id="23" name="TextBox 22">
            <a:extLst>
              <a:ext uri="{FF2B5EF4-FFF2-40B4-BE49-F238E27FC236}">
                <a16:creationId xmlns:a16="http://schemas.microsoft.com/office/drawing/2014/main" id="{48161717-0CD7-40BC-80B2-5F123A9C0A82}"/>
              </a:ext>
            </a:extLst>
          </p:cNvPr>
          <p:cNvSpPr txBox="1"/>
          <p:nvPr/>
        </p:nvSpPr>
        <p:spPr>
          <a:xfrm>
            <a:off x="8024362" y="3774581"/>
            <a:ext cx="1688026" cy="646331"/>
          </a:xfrm>
          <a:prstGeom prst="rect">
            <a:avLst/>
          </a:prstGeom>
          <a:noFill/>
        </p:spPr>
        <p:txBody>
          <a:bodyPr wrap="none" rtlCol="0">
            <a:spAutoFit/>
          </a:bodyPr>
          <a:lstStyle/>
          <a:p>
            <a:r>
              <a:rPr lang="en-GB" dirty="0"/>
              <a:t>International</a:t>
            </a:r>
          </a:p>
          <a:p>
            <a:r>
              <a:rPr lang="en-GB" dirty="0"/>
              <a:t>interoperability</a:t>
            </a:r>
            <a:endParaRPr lang="is-IS" dirty="0"/>
          </a:p>
        </p:txBody>
      </p:sp>
      <p:sp>
        <p:nvSpPr>
          <p:cNvPr id="24" name="TextBox 23">
            <a:extLst>
              <a:ext uri="{FF2B5EF4-FFF2-40B4-BE49-F238E27FC236}">
                <a16:creationId xmlns:a16="http://schemas.microsoft.com/office/drawing/2014/main" id="{0A6CEE63-07C9-45D7-AC76-D10C6E70FA31}"/>
              </a:ext>
            </a:extLst>
          </p:cNvPr>
          <p:cNvSpPr txBox="1"/>
          <p:nvPr/>
        </p:nvSpPr>
        <p:spPr>
          <a:xfrm>
            <a:off x="2031594" y="5633200"/>
            <a:ext cx="1083951" cy="369332"/>
          </a:xfrm>
          <a:prstGeom prst="rect">
            <a:avLst/>
          </a:prstGeom>
          <a:noFill/>
        </p:spPr>
        <p:txBody>
          <a:bodyPr wrap="none" rtlCol="0">
            <a:spAutoFit/>
          </a:bodyPr>
          <a:lstStyle/>
          <a:p>
            <a:r>
              <a:rPr lang="en-GB" dirty="0"/>
              <a:t>EN 16931</a:t>
            </a:r>
            <a:endParaRPr lang="is-IS" dirty="0"/>
          </a:p>
        </p:txBody>
      </p:sp>
      <p:sp>
        <p:nvSpPr>
          <p:cNvPr id="25" name="TextBox 24">
            <a:extLst>
              <a:ext uri="{FF2B5EF4-FFF2-40B4-BE49-F238E27FC236}">
                <a16:creationId xmlns:a16="http://schemas.microsoft.com/office/drawing/2014/main" id="{6677ED98-8E31-48DA-A5E1-B4356D3D0C6F}"/>
              </a:ext>
            </a:extLst>
          </p:cNvPr>
          <p:cNvSpPr txBox="1"/>
          <p:nvPr/>
        </p:nvSpPr>
        <p:spPr>
          <a:xfrm>
            <a:off x="7373999" y="5412490"/>
            <a:ext cx="1096775" cy="646331"/>
          </a:xfrm>
          <a:prstGeom prst="rect">
            <a:avLst/>
          </a:prstGeom>
          <a:noFill/>
        </p:spPr>
        <p:txBody>
          <a:bodyPr wrap="none" rtlCol="0">
            <a:spAutoFit/>
          </a:bodyPr>
          <a:lstStyle/>
          <a:p>
            <a:pPr algn="ctr"/>
            <a:r>
              <a:rPr lang="en-GB" dirty="0"/>
              <a:t>BIS </a:t>
            </a:r>
            <a:br>
              <a:rPr lang="en-GB" dirty="0"/>
            </a:br>
            <a:r>
              <a:rPr lang="en-GB" dirty="0"/>
              <a:t>Billing 3.0</a:t>
            </a:r>
            <a:endParaRPr lang="is-IS" dirty="0"/>
          </a:p>
        </p:txBody>
      </p:sp>
      <p:sp>
        <p:nvSpPr>
          <p:cNvPr id="26" name="TextBox 25">
            <a:extLst>
              <a:ext uri="{FF2B5EF4-FFF2-40B4-BE49-F238E27FC236}">
                <a16:creationId xmlns:a16="http://schemas.microsoft.com/office/drawing/2014/main" id="{59DF5731-B1DC-4F66-ABD6-92C8B3256E72}"/>
              </a:ext>
            </a:extLst>
          </p:cNvPr>
          <p:cNvSpPr txBox="1"/>
          <p:nvPr/>
        </p:nvSpPr>
        <p:spPr>
          <a:xfrm>
            <a:off x="7337237" y="1845883"/>
            <a:ext cx="1187826" cy="923330"/>
          </a:xfrm>
          <a:prstGeom prst="rect">
            <a:avLst/>
          </a:prstGeom>
          <a:noFill/>
        </p:spPr>
        <p:txBody>
          <a:bodyPr wrap="none" rtlCol="0">
            <a:spAutoFit/>
          </a:bodyPr>
          <a:lstStyle/>
          <a:p>
            <a:pPr algn="ctr"/>
            <a:r>
              <a:rPr lang="en-GB" dirty="0"/>
              <a:t>non EU</a:t>
            </a:r>
            <a:br>
              <a:rPr lang="en-GB" dirty="0"/>
            </a:br>
            <a:r>
              <a:rPr lang="en-GB" dirty="0"/>
              <a:t>AU, NZ, SG</a:t>
            </a:r>
            <a:br>
              <a:rPr lang="en-GB" dirty="0"/>
            </a:br>
            <a:r>
              <a:rPr lang="en-GB" dirty="0"/>
              <a:t>N </a:t>
            </a:r>
            <a:r>
              <a:rPr lang="en-GB" dirty="0" err="1"/>
              <a:t>Ame</a:t>
            </a:r>
            <a:endParaRPr lang="is-IS" dirty="0"/>
          </a:p>
        </p:txBody>
      </p:sp>
      <p:sp>
        <p:nvSpPr>
          <p:cNvPr id="27" name="TextBox 26">
            <a:extLst>
              <a:ext uri="{FF2B5EF4-FFF2-40B4-BE49-F238E27FC236}">
                <a16:creationId xmlns:a16="http://schemas.microsoft.com/office/drawing/2014/main" id="{0D590EA1-FF15-44CC-81B6-248C17C2B940}"/>
              </a:ext>
            </a:extLst>
          </p:cNvPr>
          <p:cNvSpPr txBox="1"/>
          <p:nvPr/>
        </p:nvSpPr>
        <p:spPr>
          <a:xfrm>
            <a:off x="8996872" y="1427029"/>
            <a:ext cx="2212668" cy="923330"/>
          </a:xfrm>
          <a:prstGeom prst="rect">
            <a:avLst/>
          </a:prstGeom>
          <a:noFill/>
        </p:spPr>
        <p:txBody>
          <a:bodyPr wrap="square" rtlCol="0">
            <a:spAutoFit/>
          </a:bodyPr>
          <a:lstStyle/>
          <a:p>
            <a:r>
              <a:rPr lang="en-GB" dirty="0"/>
              <a:t>The fully defined part </a:t>
            </a:r>
            <a:r>
              <a:rPr lang="en-GB" b="1" dirty="0"/>
              <a:t>MUST</a:t>
            </a:r>
            <a:r>
              <a:rPr lang="en-GB" dirty="0"/>
              <a:t> be </a:t>
            </a:r>
            <a:r>
              <a:rPr lang="en-GB" b="1" dirty="0"/>
              <a:t>shared</a:t>
            </a:r>
            <a:r>
              <a:rPr lang="en-GB" dirty="0"/>
              <a:t> by all.</a:t>
            </a:r>
          </a:p>
        </p:txBody>
      </p:sp>
      <p:sp>
        <p:nvSpPr>
          <p:cNvPr id="28" name="Freeform: Shape 27">
            <a:extLst>
              <a:ext uri="{FF2B5EF4-FFF2-40B4-BE49-F238E27FC236}">
                <a16:creationId xmlns:a16="http://schemas.microsoft.com/office/drawing/2014/main" id="{635A31D3-CE4E-47A7-9DA2-449CF97269E5}"/>
              </a:ext>
            </a:extLst>
          </p:cNvPr>
          <p:cNvSpPr/>
          <p:nvPr/>
        </p:nvSpPr>
        <p:spPr>
          <a:xfrm>
            <a:off x="2040931" y="1896679"/>
            <a:ext cx="924799" cy="913774"/>
          </a:xfrm>
          <a:custGeom>
            <a:avLst/>
            <a:gdLst>
              <a:gd name="connsiteX0" fmla="*/ 1566889 w 2206011"/>
              <a:gd name="connsiteY0" fmla="*/ 0 h 3016021"/>
              <a:gd name="connsiteX1" fmla="*/ 1727094 w 2206011"/>
              <a:gd name="connsiteY1" fmla="*/ 8093 h 3016021"/>
              <a:gd name="connsiteX2" fmla="*/ 1789229 w 2206011"/>
              <a:gd name="connsiteY2" fmla="*/ 17580 h 3016021"/>
              <a:gd name="connsiteX3" fmla="*/ 1883779 w 2206011"/>
              <a:gd name="connsiteY3" fmla="*/ 146050 h 3016021"/>
              <a:gd name="connsiteX4" fmla="*/ 2206011 w 2206011"/>
              <a:gd name="connsiteY4" fmla="*/ 1217911 h 3016021"/>
              <a:gd name="connsiteX5" fmla="*/ 1053651 w 2206011"/>
              <a:gd name="connsiteY5" fmla="*/ 2984343 h 3016021"/>
              <a:gd name="connsiteX6" fmla="*/ 968469 w 2206011"/>
              <a:gd name="connsiteY6" fmla="*/ 3016021 h 3016021"/>
              <a:gd name="connsiteX7" fmla="*/ 956985 w 2206011"/>
              <a:gd name="connsiteY7" fmla="*/ 3011816 h 3016021"/>
              <a:gd name="connsiteX8" fmla="*/ 0 w 2206011"/>
              <a:gd name="connsiteY8" fmla="*/ 1567499 h 3016021"/>
              <a:gd name="connsiteX9" fmla="*/ 1566889 w 2206011"/>
              <a:gd name="connsiteY9" fmla="*/ 0 h 301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6011" h="3016021">
                <a:moveTo>
                  <a:pt x="1566889" y="0"/>
                </a:moveTo>
                <a:cubicBezTo>
                  <a:pt x="1620975" y="0"/>
                  <a:pt x="1674420" y="2741"/>
                  <a:pt x="1727094" y="8093"/>
                </a:cubicBezTo>
                <a:lnTo>
                  <a:pt x="1789229" y="17580"/>
                </a:lnTo>
                <a:lnTo>
                  <a:pt x="1883779" y="146050"/>
                </a:lnTo>
                <a:cubicBezTo>
                  <a:pt x="2087220" y="452019"/>
                  <a:pt x="2206011" y="820870"/>
                  <a:pt x="2206011" y="1217911"/>
                </a:cubicBezTo>
                <a:cubicBezTo>
                  <a:pt x="2206011" y="2011994"/>
                  <a:pt x="1730845" y="2693313"/>
                  <a:pt x="1053651" y="2984343"/>
                </a:cubicBezTo>
                <a:lnTo>
                  <a:pt x="968469" y="3016021"/>
                </a:lnTo>
                <a:lnTo>
                  <a:pt x="956985" y="3011816"/>
                </a:lnTo>
                <a:cubicBezTo>
                  <a:pt x="394605" y="2773857"/>
                  <a:pt x="0" y="2216779"/>
                  <a:pt x="0" y="1567499"/>
                </a:cubicBezTo>
                <a:cubicBezTo>
                  <a:pt x="0" y="701793"/>
                  <a:pt x="701520" y="0"/>
                  <a:pt x="1566889" y="0"/>
                </a:cubicBezTo>
                <a:close/>
              </a:path>
            </a:pathLst>
          </a:cu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dirty="0"/>
          </a:p>
        </p:txBody>
      </p:sp>
      <p:sp>
        <p:nvSpPr>
          <p:cNvPr id="29" name="TextBox 28">
            <a:extLst>
              <a:ext uri="{FF2B5EF4-FFF2-40B4-BE49-F238E27FC236}">
                <a16:creationId xmlns:a16="http://schemas.microsoft.com/office/drawing/2014/main" id="{365750D9-1CE5-44FB-BD5B-4BE28F27933B}"/>
              </a:ext>
            </a:extLst>
          </p:cNvPr>
          <p:cNvSpPr txBox="1"/>
          <p:nvPr/>
        </p:nvSpPr>
        <p:spPr>
          <a:xfrm>
            <a:off x="2004062" y="2271445"/>
            <a:ext cx="1206869" cy="369332"/>
          </a:xfrm>
          <a:prstGeom prst="rect">
            <a:avLst/>
          </a:prstGeom>
          <a:noFill/>
        </p:spPr>
        <p:txBody>
          <a:bodyPr wrap="none" rtlCol="0">
            <a:spAutoFit/>
          </a:bodyPr>
          <a:lstStyle/>
          <a:p>
            <a:r>
              <a:rPr lang="en-GB" dirty="0"/>
              <a:t>Int’l model</a:t>
            </a:r>
            <a:endParaRPr lang="is-IS" dirty="0"/>
          </a:p>
        </p:txBody>
      </p:sp>
      <p:sp>
        <p:nvSpPr>
          <p:cNvPr id="30" name="TextBox 29">
            <a:extLst>
              <a:ext uri="{FF2B5EF4-FFF2-40B4-BE49-F238E27FC236}">
                <a16:creationId xmlns:a16="http://schemas.microsoft.com/office/drawing/2014/main" id="{2B34C6F9-3A8F-4C3F-AAF8-9CDB8C359C5B}"/>
              </a:ext>
            </a:extLst>
          </p:cNvPr>
          <p:cNvSpPr txBox="1"/>
          <p:nvPr/>
        </p:nvSpPr>
        <p:spPr>
          <a:xfrm>
            <a:off x="8996872" y="4725507"/>
            <a:ext cx="2783648" cy="1200329"/>
          </a:xfrm>
          <a:prstGeom prst="rect">
            <a:avLst/>
          </a:prstGeom>
          <a:noFill/>
        </p:spPr>
        <p:txBody>
          <a:bodyPr wrap="square" rtlCol="0">
            <a:spAutoFit/>
          </a:bodyPr>
          <a:lstStyle/>
          <a:p>
            <a:r>
              <a:rPr lang="en-GB" dirty="0"/>
              <a:t>Implemented as one common BIS using conditional rules or in separate BIS specifications</a:t>
            </a:r>
          </a:p>
        </p:txBody>
      </p:sp>
      <p:cxnSp>
        <p:nvCxnSpPr>
          <p:cNvPr id="31" name="Straight Arrow Connector 30">
            <a:extLst>
              <a:ext uri="{FF2B5EF4-FFF2-40B4-BE49-F238E27FC236}">
                <a16:creationId xmlns:a16="http://schemas.microsoft.com/office/drawing/2014/main" id="{4B21D0F1-509C-48EA-8BC4-8206233E6C11}"/>
              </a:ext>
            </a:extLst>
          </p:cNvPr>
          <p:cNvCxnSpPr>
            <a:cxnSpLocks/>
            <a:stCxn id="4" idx="1"/>
            <a:endCxn id="7" idx="3"/>
          </p:cNvCxnSpPr>
          <p:nvPr/>
        </p:nvCxnSpPr>
        <p:spPr>
          <a:xfrm flipH="1" flipV="1">
            <a:off x="2008175" y="2997933"/>
            <a:ext cx="6087" cy="221723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5017D56-2DC8-4A7B-9F19-711ED39E332D}"/>
              </a:ext>
            </a:extLst>
          </p:cNvPr>
          <p:cNvSpPr txBox="1"/>
          <p:nvPr/>
        </p:nvSpPr>
        <p:spPr>
          <a:xfrm rot="16200000">
            <a:off x="1852396" y="3975611"/>
            <a:ext cx="1835759" cy="276999"/>
          </a:xfrm>
          <a:prstGeom prst="rect">
            <a:avLst/>
          </a:prstGeom>
          <a:noFill/>
        </p:spPr>
        <p:txBody>
          <a:bodyPr wrap="none" rtlCol="0">
            <a:spAutoFit/>
          </a:bodyPr>
          <a:lstStyle/>
          <a:p>
            <a:r>
              <a:rPr lang="en-GB" sz="1200" dirty="0"/>
              <a:t>Compliant specialization</a:t>
            </a:r>
            <a:endParaRPr lang="is-IS" sz="1200" dirty="0"/>
          </a:p>
        </p:txBody>
      </p:sp>
    </p:spTree>
    <p:extLst>
      <p:ext uri="{BB962C8B-B14F-4D97-AF65-F5344CB8AC3E}">
        <p14:creationId xmlns:p14="http://schemas.microsoft.com/office/powerpoint/2010/main" val="11563117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0" nodeType="clickEffect">
                                  <p:stCondLst>
                                    <p:cond delay="0"/>
                                  </p:stCondLst>
                                  <p:childTnLst>
                                    <p:animMotion origin="layout" path="M 0.00351 0.00625 L 0.43568 -0.00625 " pathEditMode="relative" rAng="0" ptsTypes="AA">
                                      <p:cBhvr>
                                        <p:cTn id="52" dur="2000" fill="hold"/>
                                        <p:tgtEl>
                                          <p:spTgt spid="10"/>
                                        </p:tgtEl>
                                        <p:attrNameLst>
                                          <p:attrName>ppt_x</p:attrName>
                                          <p:attrName>ppt_y</p:attrName>
                                        </p:attrNameLst>
                                      </p:cBhvr>
                                      <p:rCtr x="21602" y="-625"/>
                                    </p:animMotion>
                                  </p:childTnLst>
                                </p:cTn>
                              </p:par>
                              <p:par>
                                <p:cTn id="53" presetID="42" presetClass="path" presetSubtype="0" accel="50000" decel="50000" fill="hold" grpId="0" nodeType="withEffect">
                                  <p:stCondLst>
                                    <p:cond delay="0"/>
                                  </p:stCondLst>
                                  <p:childTnLst>
                                    <p:animMotion origin="layout" path="M 1.25E-6 -3.7037E-6 L 0.43607 0.48403 " pathEditMode="relative" rAng="0" ptsTypes="AA">
                                      <p:cBhvr>
                                        <p:cTn id="54" dur="2000" fill="hold"/>
                                        <p:tgtEl>
                                          <p:spTgt spid="11"/>
                                        </p:tgtEl>
                                        <p:attrNameLst>
                                          <p:attrName>ppt_x</p:attrName>
                                          <p:attrName>ppt_y</p:attrName>
                                        </p:attrNameLst>
                                      </p:cBhvr>
                                      <p:rCtr x="21797" y="24282"/>
                                    </p:animMotion>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32"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ox(out)">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p:bldP spid="20" grpId="0"/>
      <p:bldP spid="21" grpId="0"/>
      <p:bldP spid="22" grpId="0"/>
      <p:bldP spid="23" grpId="0"/>
      <p:bldP spid="27" grpId="0"/>
      <p:bldP spid="28" grpId="0" animBg="1"/>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147B0-3C1B-4662-92A5-440B75502D60}"/>
              </a:ext>
            </a:extLst>
          </p:cNvPr>
          <p:cNvSpPr>
            <a:spLocks noGrp="1"/>
          </p:cNvSpPr>
          <p:nvPr>
            <p:ph type="body" sz="quarter" idx="10"/>
          </p:nvPr>
        </p:nvSpPr>
        <p:spPr/>
        <p:txBody>
          <a:bodyPr/>
          <a:lstStyle/>
          <a:p>
            <a:r>
              <a:rPr lang="en-GB" dirty="0"/>
              <a:t>Mandatory invoice</a:t>
            </a:r>
            <a:endParaRPr lang="is-IS" dirty="0"/>
          </a:p>
        </p:txBody>
      </p:sp>
      <p:sp>
        <p:nvSpPr>
          <p:cNvPr id="3" name="Text Placeholder 2">
            <a:extLst>
              <a:ext uri="{FF2B5EF4-FFF2-40B4-BE49-F238E27FC236}">
                <a16:creationId xmlns:a16="http://schemas.microsoft.com/office/drawing/2014/main" id="{3F92778D-3CB0-4E84-B956-7E6338BF18F0}"/>
              </a:ext>
            </a:extLst>
          </p:cNvPr>
          <p:cNvSpPr>
            <a:spLocks noGrp="1"/>
          </p:cNvSpPr>
          <p:nvPr>
            <p:ph type="body" sz="quarter" idx="11"/>
          </p:nvPr>
        </p:nvSpPr>
        <p:spPr/>
        <p:txBody>
          <a:bodyPr>
            <a:normAutofit lnSpcReduction="10000"/>
          </a:bodyPr>
          <a:lstStyle/>
          <a:p>
            <a:r>
              <a:rPr lang="en-GB" dirty="0"/>
              <a:t>Registration of receiving capabilities</a:t>
            </a:r>
            <a:endParaRPr lang="is-IS" dirty="0"/>
          </a:p>
        </p:txBody>
      </p:sp>
    </p:spTree>
    <p:extLst>
      <p:ext uri="{BB962C8B-B14F-4D97-AF65-F5344CB8AC3E}">
        <p14:creationId xmlns:p14="http://schemas.microsoft.com/office/powerpoint/2010/main" val="89945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5CC9-DD2A-46E2-B9AC-8A392B8E7621}"/>
              </a:ext>
            </a:extLst>
          </p:cNvPr>
          <p:cNvSpPr>
            <a:spLocks noGrp="1"/>
          </p:cNvSpPr>
          <p:nvPr>
            <p:ph type="title"/>
          </p:nvPr>
        </p:nvSpPr>
        <p:spPr/>
        <p:txBody>
          <a:bodyPr/>
          <a:lstStyle/>
          <a:p>
            <a:r>
              <a:rPr lang="en-GB" dirty="0"/>
              <a:t>One or many mandatory BIS?</a:t>
            </a:r>
            <a:endParaRPr lang="is-IS" dirty="0"/>
          </a:p>
        </p:txBody>
      </p:sp>
      <p:sp>
        <p:nvSpPr>
          <p:cNvPr id="3" name="Slide Number Placeholder 2">
            <a:extLst>
              <a:ext uri="{FF2B5EF4-FFF2-40B4-BE49-F238E27FC236}">
                <a16:creationId xmlns:a16="http://schemas.microsoft.com/office/drawing/2014/main" id="{E38D7CAB-D8F5-4F41-B500-E940AB0C639C}"/>
              </a:ext>
            </a:extLst>
          </p:cNvPr>
          <p:cNvSpPr>
            <a:spLocks noGrp="1"/>
          </p:cNvSpPr>
          <p:nvPr>
            <p:ph type="sldNum" sz="quarter" idx="4"/>
          </p:nvPr>
        </p:nvSpPr>
        <p:spPr/>
        <p:txBody>
          <a:bodyPr/>
          <a:lstStyle/>
          <a:p>
            <a:fld id="{94CA340D-312D-204F-893F-B70EFC62E153}" type="slidenum">
              <a:rPr lang="en-US" smtClean="0"/>
              <a:pPr/>
              <a:t>18</a:t>
            </a:fld>
            <a:endParaRPr lang="en-US" dirty="0"/>
          </a:p>
        </p:txBody>
      </p:sp>
      <p:sp>
        <p:nvSpPr>
          <p:cNvPr id="4" name="Text Placeholder 3">
            <a:extLst>
              <a:ext uri="{FF2B5EF4-FFF2-40B4-BE49-F238E27FC236}">
                <a16:creationId xmlns:a16="http://schemas.microsoft.com/office/drawing/2014/main" id="{16386CB2-76D1-4811-A9F3-D5CAD37CD549}"/>
              </a:ext>
            </a:extLst>
          </p:cNvPr>
          <p:cNvSpPr>
            <a:spLocks noGrp="1"/>
          </p:cNvSpPr>
          <p:nvPr>
            <p:ph type="body" sz="quarter" idx="12"/>
          </p:nvPr>
        </p:nvSpPr>
        <p:spPr/>
        <p:txBody>
          <a:bodyPr/>
          <a:lstStyle/>
          <a:p>
            <a:pPr marL="0" indent="0">
              <a:buNone/>
            </a:pPr>
            <a:r>
              <a:rPr lang="en-GB" dirty="0"/>
              <a:t>Depends on factors like</a:t>
            </a:r>
          </a:p>
          <a:p>
            <a:r>
              <a:rPr lang="en-GB" dirty="0"/>
              <a:t>How the PEPPOL mandatory principle is applied.</a:t>
            </a:r>
          </a:p>
          <a:p>
            <a:pPr lvl="1"/>
            <a:r>
              <a:rPr lang="en-GB" dirty="0"/>
              <a:t>All receivers must be able to receive the same mandatory BIS.</a:t>
            </a:r>
          </a:p>
          <a:p>
            <a:pPr lvl="2"/>
            <a:r>
              <a:rPr lang="en-GB" dirty="0"/>
              <a:t>PEPPOL BIS Billing 3.0 can’t be mandated for all due to different legislation.</a:t>
            </a:r>
          </a:p>
          <a:p>
            <a:pPr lvl="2"/>
            <a:r>
              <a:rPr lang="en-GB" dirty="0"/>
              <a:t>Should the International model be a BIS and made mandatory to all.</a:t>
            </a:r>
          </a:p>
          <a:p>
            <a:pPr lvl="1"/>
            <a:r>
              <a:rPr lang="en-GB" dirty="0"/>
              <a:t>Each receive must receive a BIS that complies with the international model.</a:t>
            </a:r>
          </a:p>
          <a:p>
            <a:pPr lvl="2"/>
            <a:r>
              <a:rPr lang="en-GB" dirty="0"/>
              <a:t>Then how does the sender know it is compliant and what </a:t>
            </a:r>
          </a:p>
          <a:p>
            <a:r>
              <a:rPr lang="en-GB" dirty="0"/>
              <a:t>How receiving capabilities are registered and then looked up.</a:t>
            </a:r>
          </a:p>
          <a:p>
            <a:pPr lvl="1"/>
            <a:r>
              <a:rPr lang="en-GB" dirty="0"/>
              <a:t>Before sending (to know what can be received)</a:t>
            </a:r>
          </a:p>
          <a:p>
            <a:pPr lvl="1"/>
            <a:r>
              <a:rPr lang="en-GB" dirty="0"/>
              <a:t>When sending.</a:t>
            </a:r>
          </a:p>
          <a:p>
            <a:pPr lvl="2"/>
            <a:r>
              <a:rPr lang="en-GB" dirty="0"/>
              <a:t>Allowing it through network.</a:t>
            </a:r>
          </a:p>
          <a:p>
            <a:pPr lvl="2"/>
            <a:r>
              <a:rPr lang="en-GB" dirty="0"/>
              <a:t>Validating then content.</a:t>
            </a:r>
          </a:p>
          <a:p>
            <a:pPr marL="0" indent="0">
              <a:buNone/>
            </a:pPr>
            <a:r>
              <a:rPr lang="en-GB" dirty="0"/>
              <a:t>Should the objectives of the Mandatory Principle be achieved through a single BIS or through the shared component within BIS.</a:t>
            </a:r>
            <a:endParaRPr lang="is-IS" dirty="0"/>
          </a:p>
        </p:txBody>
      </p:sp>
    </p:spTree>
    <p:extLst>
      <p:ext uri="{BB962C8B-B14F-4D97-AF65-F5344CB8AC3E}">
        <p14:creationId xmlns:p14="http://schemas.microsoft.com/office/powerpoint/2010/main" val="3131668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A429-6061-4A33-9458-CA4E758733F1}"/>
              </a:ext>
            </a:extLst>
          </p:cNvPr>
          <p:cNvSpPr>
            <a:spLocks noGrp="1"/>
          </p:cNvSpPr>
          <p:nvPr>
            <p:ph type="title"/>
          </p:nvPr>
        </p:nvSpPr>
        <p:spPr/>
        <p:txBody>
          <a:bodyPr/>
          <a:lstStyle/>
          <a:p>
            <a:r>
              <a:rPr lang="is-IS" dirty="0"/>
              <a:t>One </a:t>
            </a:r>
            <a:r>
              <a:rPr lang="is-IS" dirty="0" err="1"/>
              <a:t>vs</a:t>
            </a:r>
            <a:r>
              <a:rPr lang="is-IS" dirty="0"/>
              <a:t> </a:t>
            </a:r>
            <a:r>
              <a:rPr lang="is-IS" dirty="0" err="1"/>
              <a:t>many</a:t>
            </a:r>
            <a:endParaRPr lang="is-IS" dirty="0"/>
          </a:p>
        </p:txBody>
      </p:sp>
      <p:sp>
        <p:nvSpPr>
          <p:cNvPr id="3" name="Slide Number Placeholder 2">
            <a:extLst>
              <a:ext uri="{FF2B5EF4-FFF2-40B4-BE49-F238E27FC236}">
                <a16:creationId xmlns:a16="http://schemas.microsoft.com/office/drawing/2014/main" id="{23BD39D0-6049-456D-AF2B-6D110D99270E}"/>
              </a:ext>
            </a:extLst>
          </p:cNvPr>
          <p:cNvSpPr>
            <a:spLocks noGrp="1"/>
          </p:cNvSpPr>
          <p:nvPr>
            <p:ph type="sldNum" sz="quarter" idx="4"/>
          </p:nvPr>
        </p:nvSpPr>
        <p:spPr/>
        <p:txBody>
          <a:bodyPr/>
          <a:lstStyle/>
          <a:p>
            <a:fld id="{94CA340D-312D-204F-893F-B70EFC62E153}" type="slidenum">
              <a:rPr lang="en-US" smtClean="0"/>
              <a:pPr/>
              <a:t>19</a:t>
            </a:fld>
            <a:endParaRPr lang="en-US" dirty="0"/>
          </a:p>
        </p:txBody>
      </p:sp>
      <p:sp>
        <p:nvSpPr>
          <p:cNvPr id="4" name="Text Placeholder 3">
            <a:extLst>
              <a:ext uri="{FF2B5EF4-FFF2-40B4-BE49-F238E27FC236}">
                <a16:creationId xmlns:a16="http://schemas.microsoft.com/office/drawing/2014/main" id="{D8B77D21-48EF-4ACF-A58F-26CEA8A7228E}"/>
              </a:ext>
            </a:extLst>
          </p:cNvPr>
          <p:cNvSpPr>
            <a:spLocks noGrp="1"/>
          </p:cNvSpPr>
          <p:nvPr>
            <p:ph type="body" sz="quarter" idx="12"/>
          </p:nvPr>
        </p:nvSpPr>
        <p:spPr/>
        <p:txBody>
          <a:bodyPr/>
          <a:lstStyle/>
          <a:p>
            <a:r>
              <a:rPr lang="en-GB" dirty="0"/>
              <a:t>One</a:t>
            </a:r>
          </a:p>
          <a:p>
            <a:pPr lvl="1"/>
            <a:r>
              <a:rPr lang="en-GB" dirty="0"/>
              <a:t>Can the rules be implemented as conditional without interfering with each other? Specially if a domain uses distinct content.</a:t>
            </a:r>
          </a:p>
          <a:p>
            <a:pPr lvl="1"/>
            <a:r>
              <a:rPr lang="en-GB" dirty="0"/>
              <a:t>How to enforce rules for different regions in the same country, there is a challenge to finding a correct trigger for the rules.</a:t>
            </a:r>
          </a:p>
          <a:p>
            <a:pPr lvl="1"/>
            <a:r>
              <a:rPr lang="en-GB" dirty="0"/>
              <a:t>IF one domain  needs to update their rules then everyone is affected. At least they need to roll out a new rules set and verify if it interferes with their needs.</a:t>
            </a:r>
          </a:p>
          <a:p>
            <a:r>
              <a:rPr lang="en-GB" dirty="0"/>
              <a:t>Many</a:t>
            </a:r>
          </a:p>
          <a:p>
            <a:pPr lvl="1"/>
            <a:r>
              <a:rPr lang="en-GB" dirty="0"/>
              <a:t>Requires modification to the methods for registering receiving capabilities, discovering them and matching them.</a:t>
            </a:r>
            <a:endParaRPr lang="is-IS" dirty="0"/>
          </a:p>
        </p:txBody>
      </p:sp>
    </p:spTree>
    <p:extLst>
      <p:ext uri="{BB962C8B-B14F-4D97-AF65-F5344CB8AC3E}">
        <p14:creationId xmlns:p14="http://schemas.microsoft.com/office/powerpoint/2010/main" val="198300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200DE9-9AE3-4D53-9F92-E2DD0D494384}"/>
              </a:ext>
            </a:extLst>
          </p:cNvPr>
          <p:cNvSpPr>
            <a:spLocks noGrp="1"/>
          </p:cNvSpPr>
          <p:nvPr>
            <p:ph type="body" sz="quarter" idx="10"/>
          </p:nvPr>
        </p:nvSpPr>
        <p:spPr/>
        <p:txBody>
          <a:bodyPr/>
          <a:lstStyle/>
          <a:p>
            <a:r>
              <a:rPr lang="en-GB" dirty="0"/>
              <a:t>Georg Birgisson</a:t>
            </a:r>
            <a:endParaRPr lang="is-IS" dirty="0"/>
          </a:p>
        </p:txBody>
      </p:sp>
      <p:sp>
        <p:nvSpPr>
          <p:cNvPr id="3" name="Text Placeholder 2">
            <a:extLst>
              <a:ext uri="{FF2B5EF4-FFF2-40B4-BE49-F238E27FC236}">
                <a16:creationId xmlns:a16="http://schemas.microsoft.com/office/drawing/2014/main" id="{D6EE06AD-E2E1-4CC6-B92A-BB956EB23DB3}"/>
              </a:ext>
            </a:extLst>
          </p:cNvPr>
          <p:cNvSpPr>
            <a:spLocks noGrp="1"/>
          </p:cNvSpPr>
          <p:nvPr>
            <p:ph type="body" sz="quarter" idx="11"/>
          </p:nvPr>
        </p:nvSpPr>
        <p:spPr/>
        <p:txBody>
          <a:bodyPr>
            <a:normAutofit lnSpcReduction="10000"/>
          </a:bodyPr>
          <a:lstStyle/>
          <a:p>
            <a:r>
              <a:rPr lang="en-GB" dirty="0"/>
              <a:t>Project editor</a:t>
            </a:r>
            <a:endParaRPr lang="is-IS" dirty="0"/>
          </a:p>
        </p:txBody>
      </p:sp>
    </p:spTree>
    <p:extLst>
      <p:ext uri="{BB962C8B-B14F-4D97-AF65-F5344CB8AC3E}">
        <p14:creationId xmlns:p14="http://schemas.microsoft.com/office/powerpoint/2010/main" val="3795580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FB202-DB10-4779-873C-AD084BAB044A}"/>
              </a:ext>
            </a:extLst>
          </p:cNvPr>
          <p:cNvSpPr>
            <a:spLocks noGrp="1"/>
          </p:cNvSpPr>
          <p:nvPr>
            <p:ph type="title"/>
          </p:nvPr>
        </p:nvSpPr>
        <p:spPr/>
        <p:txBody>
          <a:bodyPr/>
          <a:lstStyle/>
          <a:p>
            <a:r>
              <a:rPr lang="is-IS" dirty="0" err="1"/>
              <a:t>Hierarchical</a:t>
            </a:r>
            <a:r>
              <a:rPr lang="is-IS" dirty="0"/>
              <a:t> </a:t>
            </a:r>
            <a:r>
              <a:rPr lang="is-IS" dirty="0" err="1"/>
              <a:t>layering</a:t>
            </a:r>
            <a:endParaRPr lang="is-IS" dirty="0"/>
          </a:p>
        </p:txBody>
      </p:sp>
      <p:sp>
        <p:nvSpPr>
          <p:cNvPr id="3" name="Slide Number Placeholder 2">
            <a:extLst>
              <a:ext uri="{FF2B5EF4-FFF2-40B4-BE49-F238E27FC236}">
                <a16:creationId xmlns:a16="http://schemas.microsoft.com/office/drawing/2014/main" id="{53710914-D248-4A4A-905D-A3A40AA0ABE9}"/>
              </a:ext>
            </a:extLst>
          </p:cNvPr>
          <p:cNvSpPr>
            <a:spLocks noGrp="1"/>
          </p:cNvSpPr>
          <p:nvPr>
            <p:ph type="sldNum" sz="quarter" idx="4"/>
          </p:nvPr>
        </p:nvSpPr>
        <p:spPr/>
        <p:txBody>
          <a:bodyPr/>
          <a:lstStyle/>
          <a:p>
            <a:fld id="{94CA340D-312D-204F-893F-B70EFC62E153}" type="slidenum">
              <a:rPr lang="en-US" smtClean="0"/>
              <a:pPr/>
              <a:t>20</a:t>
            </a:fld>
            <a:endParaRPr lang="en-US" dirty="0"/>
          </a:p>
        </p:txBody>
      </p:sp>
      <p:graphicFrame>
        <p:nvGraphicFramePr>
          <p:cNvPr id="7" name="Content Placeholder 5">
            <a:extLst>
              <a:ext uri="{FF2B5EF4-FFF2-40B4-BE49-F238E27FC236}">
                <a16:creationId xmlns:a16="http://schemas.microsoft.com/office/drawing/2014/main" id="{3329670B-42D8-4F7D-8DCD-FB67B8170D70}"/>
              </a:ext>
            </a:extLst>
          </p:cNvPr>
          <p:cNvGraphicFramePr>
            <a:graphicFrameLocks/>
          </p:cNvGraphicFramePr>
          <p:nvPr>
            <p:extLst>
              <p:ext uri="{D42A27DB-BD31-4B8C-83A1-F6EECF244321}">
                <p14:modId xmlns:p14="http://schemas.microsoft.com/office/powerpoint/2010/main" val="17737069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a:extLst>
              <a:ext uri="{FF2B5EF4-FFF2-40B4-BE49-F238E27FC236}">
                <a16:creationId xmlns:a16="http://schemas.microsoft.com/office/drawing/2014/main" id="{ED5F564D-BB19-4D04-AD86-7E4FBCD7C7DF}"/>
              </a:ext>
            </a:extLst>
          </p:cNvPr>
          <p:cNvCxnSpPr>
            <a:cxnSpLocks/>
          </p:cNvCxnSpPr>
          <p:nvPr/>
        </p:nvCxnSpPr>
        <p:spPr>
          <a:xfrm>
            <a:off x="8867764" y="1580120"/>
            <a:ext cx="1070791" cy="0"/>
          </a:xfrm>
          <a:prstGeom prst="line">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8EF39E-035F-41F7-8BBD-5B8F32DFCAA5}"/>
              </a:ext>
            </a:extLst>
          </p:cNvPr>
          <p:cNvSpPr txBox="1"/>
          <p:nvPr/>
        </p:nvSpPr>
        <p:spPr>
          <a:xfrm>
            <a:off x="6569093" y="1395454"/>
            <a:ext cx="2223686" cy="369332"/>
          </a:xfrm>
          <a:prstGeom prst="rect">
            <a:avLst/>
          </a:prstGeom>
          <a:noFill/>
        </p:spPr>
        <p:txBody>
          <a:bodyPr wrap="none" rtlCol="0">
            <a:spAutoFit/>
          </a:bodyPr>
          <a:lstStyle/>
          <a:p>
            <a:r>
              <a:rPr lang="en-GB" dirty="0"/>
              <a:t>Compliance relation</a:t>
            </a:r>
            <a:endParaRPr lang="is-IS" dirty="0"/>
          </a:p>
        </p:txBody>
      </p:sp>
    </p:spTree>
    <p:extLst>
      <p:ext uri="{BB962C8B-B14F-4D97-AF65-F5344CB8AC3E}">
        <p14:creationId xmlns:p14="http://schemas.microsoft.com/office/powerpoint/2010/main" val="3245049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D0FA84-08A9-4D2D-BB46-9DABAD036000}"/>
              </a:ext>
            </a:extLst>
          </p:cNvPr>
          <p:cNvSpPr>
            <a:spLocks noGrp="1"/>
          </p:cNvSpPr>
          <p:nvPr>
            <p:ph type="title"/>
          </p:nvPr>
        </p:nvSpPr>
        <p:spPr/>
        <p:txBody>
          <a:bodyPr/>
          <a:lstStyle/>
          <a:p>
            <a:r>
              <a:rPr lang="en-GB" dirty="0"/>
              <a:t>Receiving restricted versions</a:t>
            </a:r>
          </a:p>
        </p:txBody>
      </p:sp>
      <p:sp>
        <p:nvSpPr>
          <p:cNvPr id="3" name="Slide Number Placeholder 2">
            <a:extLst>
              <a:ext uri="{FF2B5EF4-FFF2-40B4-BE49-F238E27FC236}">
                <a16:creationId xmlns:a16="http://schemas.microsoft.com/office/drawing/2014/main" id="{AD71D95B-B978-47BC-A894-AC5FDEF26D2F}"/>
              </a:ext>
            </a:extLst>
          </p:cNvPr>
          <p:cNvSpPr>
            <a:spLocks noGrp="1"/>
          </p:cNvSpPr>
          <p:nvPr>
            <p:ph type="sldNum" sz="quarter" idx="4"/>
          </p:nvPr>
        </p:nvSpPr>
        <p:spPr/>
        <p:txBody>
          <a:bodyPr/>
          <a:lstStyle/>
          <a:p>
            <a:fld id="{94CA340D-312D-204F-893F-B70EFC62E153}" type="slidenum">
              <a:rPr lang="en-US" smtClean="0"/>
              <a:pPr/>
              <a:t>21</a:t>
            </a:fld>
            <a:endParaRPr lang="en-US" dirty="0"/>
          </a:p>
        </p:txBody>
      </p:sp>
      <p:sp>
        <p:nvSpPr>
          <p:cNvPr id="5" name="Text Placeholder 4">
            <a:extLst>
              <a:ext uri="{FF2B5EF4-FFF2-40B4-BE49-F238E27FC236}">
                <a16:creationId xmlns:a16="http://schemas.microsoft.com/office/drawing/2014/main" id="{2841202A-A749-4759-9ED1-27F45B93EAB7}"/>
              </a:ext>
            </a:extLst>
          </p:cNvPr>
          <p:cNvSpPr>
            <a:spLocks noGrp="1"/>
          </p:cNvSpPr>
          <p:nvPr>
            <p:ph type="body" sz="quarter" idx="12"/>
          </p:nvPr>
        </p:nvSpPr>
        <p:spPr/>
        <p:txBody>
          <a:bodyPr/>
          <a:lstStyle/>
          <a:p>
            <a:r>
              <a:rPr lang="en-GB" dirty="0"/>
              <a:t>It can be assumed that a receiver of a specification will accept and process any document that is a based on a restricted version of that specification.</a:t>
            </a:r>
          </a:p>
          <a:p>
            <a:pPr lvl="1"/>
            <a:r>
              <a:rPr lang="en-GB" dirty="0"/>
              <a:t>this is in fact the underlying principle behind EN 16931 accepting CIUS as compliant implementation. </a:t>
            </a:r>
          </a:p>
          <a:p>
            <a:pPr lvl="1"/>
            <a:r>
              <a:rPr lang="en-GB" dirty="0"/>
              <a:t>Using wildcard for registering receiving capacities.</a:t>
            </a:r>
          </a:p>
          <a:p>
            <a:r>
              <a:rPr lang="en-GB" dirty="0"/>
              <a:t>urn:cen.eu:en16931</a:t>
            </a:r>
            <a:r>
              <a:rPr lang="en-GB" dirty="0">
                <a:solidFill>
                  <a:srgbClr val="00B050"/>
                </a:solidFill>
              </a:rPr>
              <a:t>#compliant#urn:fdc:peppol.eu:2017:poacc:billing:3.0</a:t>
            </a:r>
            <a:r>
              <a:rPr lang="en-GB" dirty="0"/>
              <a:t>#compliant:</a:t>
            </a:r>
            <a:r>
              <a:rPr lang="en-GB" sz="3600" dirty="0">
                <a:solidFill>
                  <a:srgbClr val="FF0000"/>
                </a:solidFill>
              </a:rPr>
              <a:t>*</a:t>
            </a:r>
            <a:endParaRPr lang="en-GB" dirty="0">
              <a:solidFill>
                <a:srgbClr val="FF0000"/>
              </a:solidFill>
            </a:endParaRPr>
          </a:p>
          <a:p>
            <a:endParaRPr lang="is-IS" dirty="0"/>
          </a:p>
        </p:txBody>
      </p:sp>
    </p:spTree>
    <p:extLst>
      <p:ext uri="{BB962C8B-B14F-4D97-AF65-F5344CB8AC3E}">
        <p14:creationId xmlns:p14="http://schemas.microsoft.com/office/powerpoint/2010/main" val="282866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565462-029B-4C61-B330-AEDE87AD79BC}"/>
              </a:ext>
            </a:extLst>
          </p:cNvPr>
          <p:cNvSpPr>
            <a:spLocks noGrp="1"/>
          </p:cNvSpPr>
          <p:nvPr>
            <p:ph type="sldNum" sz="quarter" idx="4"/>
          </p:nvPr>
        </p:nvSpPr>
        <p:spPr/>
        <p:txBody>
          <a:bodyPr/>
          <a:lstStyle/>
          <a:p>
            <a:fld id="{94CA340D-312D-204F-893F-B70EFC62E153}" type="slidenum">
              <a:rPr lang="en-US" smtClean="0"/>
              <a:pPr/>
              <a:t>22</a:t>
            </a:fld>
            <a:endParaRPr lang="en-US" dirty="0"/>
          </a:p>
        </p:txBody>
      </p:sp>
      <p:pic>
        <p:nvPicPr>
          <p:cNvPr id="3" name="Picture 2">
            <a:extLst>
              <a:ext uri="{FF2B5EF4-FFF2-40B4-BE49-F238E27FC236}">
                <a16:creationId xmlns:a16="http://schemas.microsoft.com/office/drawing/2014/main" id="{5D514E2D-ABAE-4069-8661-54B3ADAD939D}"/>
              </a:ext>
            </a:extLst>
          </p:cNvPr>
          <p:cNvPicPr/>
          <p:nvPr/>
        </p:nvPicPr>
        <p:blipFill>
          <a:blip r:embed="rId2"/>
          <a:stretch>
            <a:fillRect/>
          </a:stretch>
        </p:blipFill>
        <p:spPr>
          <a:xfrm>
            <a:off x="482599" y="749299"/>
            <a:ext cx="10777993" cy="5785683"/>
          </a:xfrm>
          <a:prstGeom prst="rect">
            <a:avLst/>
          </a:prstGeom>
        </p:spPr>
      </p:pic>
    </p:spTree>
    <p:extLst>
      <p:ext uri="{BB962C8B-B14F-4D97-AF65-F5344CB8AC3E}">
        <p14:creationId xmlns:p14="http://schemas.microsoft.com/office/powerpoint/2010/main" val="1484207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15FF-18D6-4EA9-9746-8A4A0E1BDD81}"/>
              </a:ext>
            </a:extLst>
          </p:cNvPr>
          <p:cNvSpPr>
            <a:spLocks noGrp="1"/>
          </p:cNvSpPr>
          <p:nvPr>
            <p:ph type="title"/>
          </p:nvPr>
        </p:nvSpPr>
        <p:spPr/>
        <p:txBody>
          <a:bodyPr/>
          <a:lstStyle/>
          <a:p>
            <a:r>
              <a:rPr lang="en-GB" dirty="0"/>
              <a:t>Not all BIS are equal</a:t>
            </a:r>
            <a:endParaRPr lang="is-IS" dirty="0"/>
          </a:p>
        </p:txBody>
      </p:sp>
      <p:sp>
        <p:nvSpPr>
          <p:cNvPr id="3" name="Slide Number Placeholder 2">
            <a:extLst>
              <a:ext uri="{FF2B5EF4-FFF2-40B4-BE49-F238E27FC236}">
                <a16:creationId xmlns:a16="http://schemas.microsoft.com/office/drawing/2014/main" id="{2B7F40D4-5CD3-4E5C-80A3-C8E07A1275CD}"/>
              </a:ext>
            </a:extLst>
          </p:cNvPr>
          <p:cNvSpPr>
            <a:spLocks noGrp="1"/>
          </p:cNvSpPr>
          <p:nvPr>
            <p:ph type="sldNum" sz="quarter" idx="4"/>
          </p:nvPr>
        </p:nvSpPr>
        <p:spPr/>
        <p:txBody>
          <a:bodyPr/>
          <a:lstStyle/>
          <a:p>
            <a:fld id="{94CA340D-312D-204F-893F-B70EFC62E153}" type="slidenum">
              <a:rPr lang="en-US" smtClean="0"/>
              <a:pPr/>
              <a:t>23</a:t>
            </a:fld>
            <a:endParaRPr lang="en-US" dirty="0"/>
          </a:p>
        </p:txBody>
      </p:sp>
      <p:sp>
        <p:nvSpPr>
          <p:cNvPr id="4" name="Text Placeholder 3">
            <a:extLst>
              <a:ext uri="{FF2B5EF4-FFF2-40B4-BE49-F238E27FC236}">
                <a16:creationId xmlns:a16="http://schemas.microsoft.com/office/drawing/2014/main" id="{3FBE496E-F05C-4CD3-B9E7-7B592A491803}"/>
              </a:ext>
            </a:extLst>
          </p:cNvPr>
          <p:cNvSpPr>
            <a:spLocks noGrp="1"/>
          </p:cNvSpPr>
          <p:nvPr>
            <p:ph type="body" sz="quarter" idx="12"/>
          </p:nvPr>
        </p:nvSpPr>
        <p:spPr/>
        <p:txBody>
          <a:bodyPr/>
          <a:lstStyle/>
          <a:p>
            <a:pPr marL="0" indent="0">
              <a:buNone/>
            </a:pPr>
            <a:r>
              <a:rPr lang="en-GB" dirty="0"/>
              <a:t>Depending on conditions different receivers may prefer or require different restricted specifications.</a:t>
            </a:r>
          </a:p>
          <a:p>
            <a:pPr lvl="1"/>
            <a:r>
              <a:rPr lang="en-GB" dirty="0"/>
              <a:t>European receivers prefer EN16931 compliant invoices.</a:t>
            </a:r>
          </a:p>
          <a:p>
            <a:pPr lvl="1"/>
            <a:r>
              <a:rPr lang="en-GB" dirty="0"/>
              <a:t>European receivers only accept non EN16931 from non-EU senders.</a:t>
            </a:r>
          </a:p>
          <a:p>
            <a:pPr lvl="1"/>
            <a:r>
              <a:rPr lang="en-GB" dirty="0"/>
              <a:t>Same country trading parties prefer their country restricted invoices.</a:t>
            </a:r>
          </a:p>
          <a:p>
            <a:pPr lvl="1"/>
            <a:r>
              <a:rPr lang="en-GB" dirty="0"/>
              <a:t>A receiver may accept common BIS but prefer a particular restriction.</a:t>
            </a:r>
          </a:p>
          <a:p>
            <a:pPr lvl="1"/>
            <a:r>
              <a:rPr lang="en-GB" dirty="0"/>
              <a:t>Should the network provide for added information and control of what is exchanged?</a:t>
            </a:r>
          </a:p>
          <a:p>
            <a:pPr lvl="1"/>
            <a:r>
              <a:rPr lang="en-GB" dirty="0"/>
              <a:t>Party legal domain?</a:t>
            </a:r>
          </a:p>
          <a:p>
            <a:pPr lvl="1"/>
            <a:r>
              <a:rPr lang="en-GB" dirty="0"/>
              <a:t>Preferred BIS.</a:t>
            </a:r>
          </a:p>
        </p:txBody>
      </p:sp>
    </p:spTree>
    <p:extLst>
      <p:ext uri="{BB962C8B-B14F-4D97-AF65-F5344CB8AC3E}">
        <p14:creationId xmlns:p14="http://schemas.microsoft.com/office/powerpoint/2010/main" val="384929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9E6E49-6320-4C5E-B3EE-45A369E34480}"/>
              </a:ext>
            </a:extLst>
          </p:cNvPr>
          <p:cNvSpPr>
            <a:spLocks noGrp="1"/>
          </p:cNvSpPr>
          <p:nvPr>
            <p:ph type="body" sz="quarter" idx="10"/>
          </p:nvPr>
        </p:nvSpPr>
        <p:spPr/>
        <p:txBody>
          <a:bodyPr/>
          <a:lstStyle/>
          <a:p>
            <a:r>
              <a:rPr lang="en-GB" dirty="0"/>
              <a:t>Project planning</a:t>
            </a:r>
            <a:endParaRPr lang="is-IS" dirty="0"/>
          </a:p>
        </p:txBody>
      </p:sp>
      <p:sp>
        <p:nvSpPr>
          <p:cNvPr id="3" name="Text Placeholder 2">
            <a:extLst>
              <a:ext uri="{FF2B5EF4-FFF2-40B4-BE49-F238E27FC236}">
                <a16:creationId xmlns:a16="http://schemas.microsoft.com/office/drawing/2014/main" id="{F89FD9B4-CF8B-46DE-9FDF-D0DA98BEBE34}"/>
              </a:ext>
            </a:extLst>
          </p:cNvPr>
          <p:cNvSpPr>
            <a:spLocks noGrp="1"/>
          </p:cNvSpPr>
          <p:nvPr>
            <p:ph type="body" sz="quarter" idx="11"/>
          </p:nvPr>
        </p:nvSpPr>
        <p:spPr/>
        <p:txBody>
          <a:bodyPr>
            <a:normAutofit lnSpcReduction="10000"/>
          </a:bodyPr>
          <a:lstStyle/>
          <a:p>
            <a:endParaRPr lang="is-IS" dirty="0"/>
          </a:p>
        </p:txBody>
      </p:sp>
    </p:spTree>
    <p:extLst>
      <p:ext uri="{BB962C8B-B14F-4D97-AF65-F5344CB8AC3E}">
        <p14:creationId xmlns:p14="http://schemas.microsoft.com/office/powerpoint/2010/main" val="724525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3CFE65-F4E7-4029-8E49-C76347FF5E90}"/>
              </a:ext>
            </a:extLst>
          </p:cNvPr>
          <p:cNvSpPr>
            <a:spLocks noGrp="1"/>
          </p:cNvSpPr>
          <p:nvPr>
            <p:ph type="title"/>
          </p:nvPr>
        </p:nvSpPr>
        <p:spPr/>
        <p:txBody>
          <a:bodyPr/>
          <a:lstStyle/>
          <a:p>
            <a:r>
              <a:rPr lang="en-GB" dirty="0"/>
              <a:t>Participation</a:t>
            </a:r>
            <a:endParaRPr lang="is-IS" dirty="0"/>
          </a:p>
        </p:txBody>
      </p:sp>
      <p:sp>
        <p:nvSpPr>
          <p:cNvPr id="5" name="Text Placeholder 4">
            <a:extLst>
              <a:ext uri="{FF2B5EF4-FFF2-40B4-BE49-F238E27FC236}">
                <a16:creationId xmlns:a16="http://schemas.microsoft.com/office/drawing/2014/main" id="{A6D10460-D1CB-428A-B2C0-249CA45D8C10}"/>
              </a:ext>
            </a:extLst>
          </p:cNvPr>
          <p:cNvSpPr>
            <a:spLocks noGrp="1"/>
          </p:cNvSpPr>
          <p:nvPr>
            <p:ph type="body" sz="quarter" idx="12"/>
          </p:nvPr>
        </p:nvSpPr>
        <p:spPr/>
        <p:txBody>
          <a:bodyPr/>
          <a:lstStyle/>
          <a:p>
            <a:r>
              <a:rPr lang="en-GB" dirty="0"/>
              <a:t>Open to all PEPPOL members</a:t>
            </a:r>
          </a:p>
          <a:p>
            <a:pPr lvl="1"/>
            <a:r>
              <a:rPr lang="en-GB" dirty="0"/>
              <a:t>Contributing</a:t>
            </a:r>
          </a:p>
          <a:p>
            <a:pPr lvl="1"/>
            <a:r>
              <a:rPr lang="en-GB" dirty="0"/>
              <a:t>Observing</a:t>
            </a:r>
          </a:p>
          <a:p>
            <a:r>
              <a:rPr lang="en-GB" dirty="0"/>
              <a:t>Open to non-PEPPOL parties</a:t>
            </a:r>
          </a:p>
          <a:p>
            <a:pPr lvl="1"/>
            <a:r>
              <a:rPr lang="en-GB" dirty="0"/>
              <a:t>Contribution that expands the international value of the project.</a:t>
            </a:r>
            <a:endParaRPr lang="is-IS" dirty="0"/>
          </a:p>
        </p:txBody>
      </p:sp>
    </p:spTree>
    <p:extLst>
      <p:ext uri="{BB962C8B-B14F-4D97-AF65-F5344CB8AC3E}">
        <p14:creationId xmlns:p14="http://schemas.microsoft.com/office/powerpoint/2010/main" val="2096357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D9DF-BBA9-9D45-94C5-25B8A523B5D3}"/>
              </a:ext>
            </a:extLst>
          </p:cNvPr>
          <p:cNvSpPr>
            <a:spLocks noGrp="1"/>
          </p:cNvSpPr>
          <p:nvPr>
            <p:ph type="title"/>
          </p:nvPr>
        </p:nvSpPr>
        <p:spPr/>
        <p:txBody>
          <a:bodyPr/>
          <a:lstStyle/>
          <a:p>
            <a:r>
              <a:rPr lang="en-US" dirty="0"/>
              <a:t>Project timeline</a:t>
            </a:r>
          </a:p>
        </p:txBody>
      </p:sp>
      <p:sp>
        <p:nvSpPr>
          <p:cNvPr id="3" name="Slide Number Placeholder 2">
            <a:extLst>
              <a:ext uri="{FF2B5EF4-FFF2-40B4-BE49-F238E27FC236}">
                <a16:creationId xmlns:a16="http://schemas.microsoft.com/office/drawing/2014/main" id="{E2547360-F8E2-2F4D-83A4-44F1B5B4272F}"/>
              </a:ext>
            </a:extLst>
          </p:cNvPr>
          <p:cNvSpPr>
            <a:spLocks noGrp="1"/>
          </p:cNvSpPr>
          <p:nvPr>
            <p:ph type="sldNum" sz="quarter" idx="4"/>
          </p:nvPr>
        </p:nvSpPr>
        <p:spPr/>
        <p:txBody>
          <a:bodyPr/>
          <a:lstStyle/>
          <a:p>
            <a:fld id="{94CA340D-312D-204F-893F-B70EFC62E153}" type="slidenum">
              <a:rPr lang="en-US" smtClean="0"/>
              <a:pPr/>
              <a:t>26</a:t>
            </a:fld>
            <a:endParaRPr lang="en-US" dirty="0"/>
          </a:p>
        </p:txBody>
      </p:sp>
      <p:grpSp>
        <p:nvGrpSpPr>
          <p:cNvPr id="4" name="Group 3">
            <a:extLst>
              <a:ext uri="{FF2B5EF4-FFF2-40B4-BE49-F238E27FC236}">
                <a16:creationId xmlns:a16="http://schemas.microsoft.com/office/drawing/2014/main" id="{2CDA70EF-7F64-4704-ABFE-63D3BFCF302F}"/>
              </a:ext>
            </a:extLst>
          </p:cNvPr>
          <p:cNvGrpSpPr/>
          <p:nvPr/>
        </p:nvGrpSpPr>
        <p:grpSpPr>
          <a:xfrm>
            <a:off x="910467" y="3232795"/>
            <a:ext cx="8807413" cy="1062790"/>
            <a:chOff x="910467" y="3232795"/>
            <a:chExt cx="8807413" cy="1062790"/>
          </a:xfrm>
        </p:grpSpPr>
        <p:sp>
          <p:nvSpPr>
            <p:cNvPr id="6" name="Text Placeholder 4">
              <a:extLst>
                <a:ext uri="{FF2B5EF4-FFF2-40B4-BE49-F238E27FC236}">
                  <a16:creationId xmlns:a16="http://schemas.microsoft.com/office/drawing/2014/main" id="{AE09D8E9-7F60-474C-9ABF-9177F0B27784}"/>
                </a:ext>
              </a:extLst>
            </p:cNvPr>
            <p:cNvSpPr txBox="1">
              <a:spLocks/>
            </p:cNvSpPr>
            <p:nvPr/>
          </p:nvSpPr>
          <p:spPr>
            <a:xfrm>
              <a:off x="910467" y="3735309"/>
              <a:ext cx="2002505" cy="5602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00"/>
                </a:lnSpc>
              </a:pPr>
              <a:r>
                <a:rPr lang="en-US" sz="1400" b="1" dirty="0"/>
                <a:t>Call for participation</a:t>
              </a:r>
            </a:p>
            <a:p>
              <a:pPr>
                <a:lnSpc>
                  <a:spcPts val="1200"/>
                </a:lnSpc>
              </a:pPr>
              <a:r>
                <a:rPr lang="en-US" sz="1400" dirty="0"/>
                <a:t>2019-10-09</a:t>
              </a:r>
            </a:p>
          </p:txBody>
        </p:sp>
        <p:sp>
          <p:nvSpPr>
            <p:cNvPr id="7" name="Rectangle 6">
              <a:extLst>
                <a:ext uri="{FF2B5EF4-FFF2-40B4-BE49-F238E27FC236}">
                  <a16:creationId xmlns:a16="http://schemas.microsoft.com/office/drawing/2014/main" id="{00CE62F8-57B8-8F4F-8D83-5C2817585290}"/>
                </a:ext>
              </a:extLst>
            </p:cNvPr>
            <p:cNvSpPr/>
            <p:nvPr/>
          </p:nvSpPr>
          <p:spPr>
            <a:xfrm flipV="1">
              <a:off x="1059656" y="3385361"/>
              <a:ext cx="8626277"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Oval 7">
              <a:extLst>
                <a:ext uri="{FF2B5EF4-FFF2-40B4-BE49-F238E27FC236}">
                  <a16:creationId xmlns:a16="http://schemas.microsoft.com/office/drawing/2014/main" id="{5F653386-B76E-6B44-919C-3B23BC765B72}"/>
                </a:ext>
              </a:extLst>
            </p:cNvPr>
            <p:cNvSpPr/>
            <p:nvPr/>
          </p:nvSpPr>
          <p:spPr>
            <a:xfrm>
              <a:off x="910467" y="3232795"/>
              <a:ext cx="336884" cy="336884"/>
            </a:xfrm>
            <a:prstGeom prst="ellipse">
              <a:avLst/>
            </a:prstGeom>
            <a:solidFill>
              <a:srgbClr val="00326D"/>
            </a:solidFill>
            <a:ln w="38100">
              <a:solidFill>
                <a:srgbClr val="F7F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4F20A43-F86E-D34E-ACFE-068D45459CA3}"/>
                </a:ext>
              </a:extLst>
            </p:cNvPr>
            <p:cNvSpPr/>
            <p:nvPr/>
          </p:nvSpPr>
          <p:spPr>
            <a:xfrm>
              <a:off x="3038674" y="3239145"/>
              <a:ext cx="336884" cy="336884"/>
            </a:xfrm>
            <a:prstGeom prst="ellipse">
              <a:avLst/>
            </a:prstGeom>
            <a:solidFill>
              <a:srgbClr val="007AD7"/>
            </a:solidFill>
            <a:ln w="38100">
              <a:solidFill>
                <a:srgbClr val="F7F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D7AC6DF8-4A2E-C14E-9559-958F0F921A4C}"/>
                </a:ext>
              </a:extLst>
            </p:cNvPr>
            <p:cNvSpPr txBox="1">
              <a:spLocks/>
            </p:cNvSpPr>
            <p:nvPr/>
          </p:nvSpPr>
          <p:spPr>
            <a:xfrm>
              <a:off x="2993518" y="3735309"/>
              <a:ext cx="2002505" cy="5602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00"/>
                </a:lnSpc>
              </a:pPr>
              <a:r>
                <a:rPr lang="en-US" sz="1400" b="1" dirty="0">
                  <a:solidFill>
                    <a:srgbClr val="007AD7"/>
                  </a:solidFill>
                </a:rPr>
                <a:t>Kick-off meeting</a:t>
              </a:r>
            </a:p>
            <a:p>
              <a:pPr>
                <a:lnSpc>
                  <a:spcPts val="1200"/>
                </a:lnSpc>
              </a:pPr>
              <a:r>
                <a:rPr lang="en-US" sz="1400" dirty="0"/>
                <a:t>2019-10-22</a:t>
              </a:r>
            </a:p>
          </p:txBody>
        </p:sp>
        <p:sp>
          <p:nvSpPr>
            <p:cNvPr id="11" name="Oval 10">
              <a:extLst>
                <a:ext uri="{FF2B5EF4-FFF2-40B4-BE49-F238E27FC236}">
                  <a16:creationId xmlns:a16="http://schemas.microsoft.com/office/drawing/2014/main" id="{2A1F6205-9BEA-C048-A18A-6DC46E58883A}"/>
                </a:ext>
              </a:extLst>
            </p:cNvPr>
            <p:cNvSpPr/>
            <p:nvPr/>
          </p:nvSpPr>
          <p:spPr>
            <a:xfrm>
              <a:off x="5203612" y="3242320"/>
              <a:ext cx="336884" cy="336884"/>
            </a:xfrm>
            <a:prstGeom prst="ellipse">
              <a:avLst/>
            </a:prstGeom>
            <a:solidFill>
              <a:srgbClr val="00BAFF"/>
            </a:solidFill>
            <a:ln w="38100">
              <a:solidFill>
                <a:srgbClr val="F7F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a:extLst>
                <a:ext uri="{FF2B5EF4-FFF2-40B4-BE49-F238E27FC236}">
                  <a16:creationId xmlns:a16="http://schemas.microsoft.com/office/drawing/2014/main" id="{E12E18E9-F1FB-5846-8E4A-1A36452FDAE9}"/>
                </a:ext>
              </a:extLst>
            </p:cNvPr>
            <p:cNvSpPr txBox="1">
              <a:spLocks/>
            </p:cNvSpPr>
            <p:nvPr/>
          </p:nvSpPr>
          <p:spPr>
            <a:xfrm>
              <a:off x="5158456" y="3735309"/>
              <a:ext cx="2002505" cy="5602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00"/>
                </a:lnSpc>
              </a:pPr>
              <a:r>
                <a:rPr lang="en-US" sz="1400" b="1" dirty="0">
                  <a:solidFill>
                    <a:srgbClr val="00BAFF"/>
                  </a:solidFill>
                </a:rPr>
                <a:t>Draft model</a:t>
              </a:r>
            </a:p>
            <a:p>
              <a:pPr>
                <a:lnSpc>
                  <a:spcPts val="1200"/>
                </a:lnSpc>
              </a:pPr>
              <a:r>
                <a:rPr lang="en-US" sz="1400" dirty="0"/>
                <a:t>2019-12-31</a:t>
              </a:r>
            </a:p>
          </p:txBody>
        </p:sp>
        <p:sp>
          <p:nvSpPr>
            <p:cNvPr id="13" name="Oval 12">
              <a:extLst>
                <a:ext uri="{FF2B5EF4-FFF2-40B4-BE49-F238E27FC236}">
                  <a16:creationId xmlns:a16="http://schemas.microsoft.com/office/drawing/2014/main" id="{85EE068C-2F49-F444-816D-B7C43DD61913}"/>
                </a:ext>
              </a:extLst>
            </p:cNvPr>
            <p:cNvSpPr/>
            <p:nvPr/>
          </p:nvSpPr>
          <p:spPr>
            <a:xfrm>
              <a:off x="7265399" y="3235970"/>
              <a:ext cx="336884" cy="336884"/>
            </a:xfrm>
            <a:prstGeom prst="ellipse">
              <a:avLst/>
            </a:prstGeom>
            <a:solidFill>
              <a:srgbClr val="92D050"/>
            </a:solidFill>
            <a:ln w="38100">
              <a:solidFill>
                <a:srgbClr val="F7F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a:extLst>
                <a:ext uri="{FF2B5EF4-FFF2-40B4-BE49-F238E27FC236}">
                  <a16:creationId xmlns:a16="http://schemas.microsoft.com/office/drawing/2014/main" id="{C95549CA-975D-CB41-93E3-4EF318198329}"/>
                </a:ext>
              </a:extLst>
            </p:cNvPr>
            <p:cNvSpPr txBox="1">
              <a:spLocks/>
            </p:cNvSpPr>
            <p:nvPr/>
          </p:nvSpPr>
          <p:spPr>
            <a:xfrm>
              <a:off x="7220243" y="3735309"/>
              <a:ext cx="2002505" cy="5602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00"/>
                </a:lnSpc>
              </a:pPr>
              <a:r>
                <a:rPr lang="en-US" sz="1400" b="1" dirty="0">
                  <a:solidFill>
                    <a:srgbClr val="92D050"/>
                  </a:solidFill>
                </a:rPr>
                <a:t>Beta version</a:t>
              </a:r>
            </a:p>
            <a:p>
              <a:pPr>
                <a:lnSpc>
                  <a:spcPts val="1200"/>
                </a:lnSpc>
              </a:pPr>
              <a:r>
                <a:rPr lang="en-US" sz="1400" dirty="0"/>
                <a:t>2020-04-30</a:t>
              </a:r>
            </a:p>
          </p:txBody>
        </p:sp>
        <p:sp>
          <p:nvSpPr>
            <p:cNvPr id="15" name="Oval 14">
              <a:extLst>
                <a:ext uri="{FF2B5EF4-FFF2-40B4-BE49-F238E27FC236}">
                  <a16:creationId xmlns:a16="http://schemas.microsoft.com/office/drawing/2014/main" id="{8EF784AF-B20C-424F-A6FA-7F5AA438E61D}"/>
                </a:ext>
              </a:extLst>
            </p:cNvPr>
            <p:cNvSpPr/>
            <p:nvPr/>
          </p:nvSpPr>
          <p:spPr>
            <a:xfrm>
              <a:off x="9380996" y="3241089"/>
              <a:ext cx="336884" cy="336884"/>
            </a:xfrm>
            <a:prstGeom prst="ellipse">
              <a:avLst/>
            </a:prstGeom>
            <a:solidFill>
              <a:srgbClr val="00B050"/>
            </a:solidFill>
            <a:ln w="38100">
              <a:solidFill>
                <a:srgbClr val="F7F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4">
            <a:extLst>
              <a:ext uri="{FF2B5EF4-FFF2-40B4-BE49-F238E27FC236}">
                <a16:creationId xmlns:a16="http://schemas.microsoft.com/office/drawing/2014/main" id="{C66D2698-FB8F-438F-9C66-C469A5CB5EE9}"/>
              </a:ext>
            </a:extLst>
          </p:cNvPr>
          <p:cNvSpPr txBox="1">
            <a:spLocks/>
          </p:cNvSpPr>
          <p:nvPr/>
        </p:nvSpPr>
        <p:spPr>
          <a:xfrm>
            <a:off x="9335840" y="3718201"/>
            <a:ext cx="2002505" cy="5602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00"/>
              </a:lnSpc>
            </a:pPr>
            <a:r>
              <a:rPr lang="en-US" sz="1400" b="1" dirty="0" err="1">
                <a:solidFill>
                  <a:srgbClr val="00B050"/>
                </a:solidFill>
              </a:rPr>
              <a:t>Puplication</a:t>
            </a:r>
            <a:endParaRPr lang="en-US" sz="1400" b="1" dirty="0">
              <a:solidFill>
                <a:srgbClr val="00B050"/>
              </a:solidFill>
            </a:endParaRPr>
          </a:p>
          <a:p>
            <a:pPr>
              <a:lnSpc>
                <a:spcPts val="1200"/>
              </a:lnSpc>
            </a:pPr>
            <a:r>
              <a:rPr lang="en-US" sz="1400" dirty="0"/>
              <a:t>2020-09-30</a:t>
            </a:r>
          </a:p>
        </p:txBody>
      </p:sp>
    </p:spTree>
    <p:extLst>
      <p:ext uri="{BB962C8B-B14F-4D97-AF65-F5344CB8AC3E}">
        <p14:creationId xmlns:p14="http://schemas.microsoft.com/office/powerpoint/2010/main" val="356764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95F1-7AB6-4518-908B-29DC5A8B09C8}"/>
              </a:ext>
            </a:extLst>
          </p:cNvPr>
          <p:cNvSpPr>
            <a:spLocks noGrp="1"/>
          </p:cNvSpPr>
          <p:nvPr>
            <p:ph type="title"/>
          </p:nvPr>
        </p:nvSpPr>
        <p:spPr/>
        <p:txBody>
          <a:bodyPr/>
          <a:lstStyle/>
          <a:p>
            <a:r>
              <a:rPr lang="en-GB" dirty="0"/>
              <a:t>Development phases</a:t>
            </a:r>
            <a:endParaRPr lang="is-IS" dirty="0"/>
          </a:p>
        </p:txBody>
      </p:sp>
      <p:sp>
        <p:nvSpPr>
          <p:cNvPr id="3" name="Slide Number Placeholder 2">
            <a:extLst>
              <a:ext uri="{FF2B5EF4-FFF2-40B4-BE49-F238E27FC236}">
                <a16:creationId xmlns:a16="http://schemas.microsoft.com/office/drawing/2014/main" id="{CB4EED5C-227D-4774-AB04-1CDA20D9550E}"/>
              </a:ext>
            </a:extLst>
          </p:cNvPr>
          <p:cNvSpPr>
            <a:spLocks noGrp="1"/>
          </p:cNvSpPr>
          <p:nvPr>
            <p:ph type="sldNum" sz="quarter" idx="4"/>
          </p:nvPr>
        </p:nvSpPr>
        <p:spPr/>
        <p:txBody>
          <a:bodyPr/>
          <a:lstStyle/>
          <a:p>
            <a:fld id="{94CA340D-312D-204F-893F-B70EFC62E153}" type="slidenum">
              <a:rPr lang="en-US" smtClean="0"/>
              <a:pPr/>
              <a:t>27</a:t>
            </a:fld>
            <a:endParaRPr lang="en-US" dirty="0"/>
          </a:p>
        </p:txBody>
      </p:sp>
      <p:graphicFrame>
        <p:nvGraphicFramePr>
          <p:cNvPr id="4" name="Diagram 3">
            <a:extLst>
              <a:ext uri="{FF2B5EF4-FFF2-40B4-BE49-F238E27FC236}">
                <a16:creationId xmlns:a16="http://schemas.microsoft.com/office/drawing/2014/main" id="{7BB5DF6C-BA9F-43B3-9EB7-EBBDC2809ABB}"/>
              </a:ext>
            </a:extLst>
          </p:cNvPr>
          <p:cNvGraphicFramePr/>
          <p:nvPr>
            <p:extLst>
              <p:ext uri="{D42A27DB-BD31-4B8C-83A1-F6EECF244321}">
                <p14:modId xmlns:p14="http://schemas.microsoft.com/office/powerpoint/2010/main" val="965788733"/>
              </p:ext>
            </p:extLst>
          </p:nvPr>
        </p:nvGraphicFramePr>
        <p:xfrm>
          <a:off x="782781" y="1658682"/>
          <a:ext cx="9377219" cy="370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717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16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F69F-8CEF-4B2F-B1A2-BD6FBAA3DABB}"/>
              </a:ext>
            </a:extLst>
          </p:cNvPr>
          <p:cNvSpPr>
            <a:spLocks noGrp="1"/>
          </p:cNvSpPr>
          <p:nvPr>
            <p:ph type="title"/>
          </p:nvPr>
        </p:nvSpPr>
        <p:spPr/>
        <p:txBody>
          <a:bodyPr/>
          <a:lstStyle/>
          <a:p>
            <a:r>
              <a:rPr lang="en-GB" dirty="0"/>
              <a:t>Project mandate</a:t>
            </a:r>
            <a:endParaRPr lang="is-IS" dirty="0"/>
          </a:p>
        </p:txBody>
      </p:sp>
      <p:sp>
        <p:nvSpPr>
          <p:cNvPr id="3" name="Slide Number Placeholder 2">
            <a:extLst>
              <a:ext uri="{FF2B5EF4-FFF2-40B4-BE49-F238E27FC236}">
                <a16:creationId xmlns:a16="http://schemas.microsoft.com/office/drawing/2014/main" id="{BF341B07-C899-4053-B432-3B7CD390CE3F}"/>
              </a:ext>
            </a:extLst>
          </p:cNvPr>
          <p:cNvSpPr>
            <a:spLocks noGrp="1"/>
          </p:cNvSpPr>
          <p:nvPr>
            <p:ph type="sldNum" sz="quarter" idx="4"/>
          </p:nvPr>
        </p:nvSpPr>
        <p:spPr/>
        <p:txBody>
          <a:bodyPr/>
          <a:lstStyle/>
          <a:p>
            <a:fld id="{94CA340D-312D-204F-893F-B70EFC62E153}" type="slidenum">
              <a:rPr lang="en-US" smtClean="0"/>
              <a:pPr/>
              <a:t>3</a:t>
            </a:fld>
            <a:endParaRPr lang="en-US" dirty="0"/>
          </a:p>
        </p:txBody>
      </p:sp>
      <p:sp>
        <p:nvSpPr>
          <p:cNvPr id="4" name="Text Placeholder 3">
            <a:extLst>
              <a:ext uri="{FF2B5EF4-FFF2-40B4-BE49-F238E27FC236}">
                <a16:creationId xmlns:a16="http://schemas.microsoft.com/office/drawing/2014/main" id="{5E4E58F5-CCD6-473A-A022-18D9FB041021}"/>
              </a:ext>
            </a:extLst>
          </p:cNvPr>
          <p:cNvSpPr>
            <a:spLocks noGrp="1"/>
          </p:cNvSpPr>
          <p:nvPr>
            <p:ph type="body" sz="quarter" idx="12"/>
          </p:nvPr>
        </p:nvSpPr>
        <p:spPr/>
        <p:txBody>
          <a:bodyPr/>
          <a:lstStyle/>
          <a:p>
            <a:pPr marL="0" indent="0">
              <a:buNone/>
            </a:pPr>
            <a:r>
              <a:rPr lang="en-GB" dirty="0"/>
              <a:t>Outcome</a:t>
            </a:r>
          </a:p>
          <a:p>
            <a:r>
              <a:rPr lang="en-GB" dirty="0"/>
              <a:t>An international invoicing model which design follows the proposals set forth in the PEPPOL International Invoicing Pre study report. </a:t>
            </a:r>
          </a:p>
          <a:p>
            <a:r>
              <a:rPr lang="en-GB" dirty="0"/>
              <a:t>The OpenPEPPOL International Invoicing Model will enable PA’s in different parts of the world to implement eInvoicing through the PEPPOL network with support to their national requirements while maintaining the possibility to exchange invoices internationally.</a:t>
            </a:r>
          </a:p>
          <a:p>
            <a:r>
              <a:rPr lang="en-GB" dirty="0"/>
              <a:t>Project leader, Paul Simmons, PEPPOL POAC lead.</a:t>
            </a:r>
          </a:p>
          <a:p>
            <a:r>
              <a:rPr lang="en-GB" dirty="0"/>
              <a:t>Project editor, Georg Birgisson, PEPPOL OO.</a:t>
            </a:r>
            <a:endParaRPr lang="is-IS" dirty="0"/>
          </a:p>
        </p:txBody>
      </p:sp>
    </p:spTree>
    <p:extLst>
      <p:ext uri="{BB962C8B-B14F-4D97-AF65-F5344CB8AC3E}">
        <p14:creationId xmlns:p14="http://schemas.microsoft.com/office/powerpoint/2010/main" val="66567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2B72-9F22-4D92-B5FA-E6348140E76A}"/>
              </a:ext>
            </a:extLst>
          </p:cNvPr>
          <p:cNvSpPr>
            <a:spLocks noGrp="1"/>
          </p:cNvSpPr>
          <p:nvPr>
            <p:ph type="title"/>
          </p:nvPr>
        </p:nvSpPr>
        <p:spPr/>
        <p:txBody>
          <a:bodyPr/>
          <a:lstStyle/>
          <a:p>
            <a:r>
              <a:rPr lang="en-GB" dirty="0"/>
              <a:t>Current Post Award situation for Invoice</a:t>
            </a:r>
            <a:endParaRPr lang="is-IS" dirty="0"/>
          </a:p>
        </p:txBody>
      </p:sp>
      <p:sp>
        <p:nvSpPr>
          <p:cNvPr id="3" name="Slide Number Placeholder 2">
            <a:extLst>
              <a:ext uri="{FF2B5EF4-FFF2-40B4-BE49-F238E27FC236}">
                <a16:creationId xmlns:a16="http://schemas.microsoft.com/office/drawing/2014/main" id="{A0AE69F1-C624-4334-86DE-65319BF12DB7}"/>
              </a:ext>
            </a:extLst>
          </p:cNvPr>
          <p:cNvSpPr>
            <a:spLocks noGrp="1"/>
          </p:cNvSpPr>
          <p:nvPr>
            <p:ph type="sldNum" sz="quarter" idx="4"/>
          </p:nvPr>
        </p:nvSpPr>
        <p:spPr/>
        <p:txBody>
          <a:bodyPr/>
          <a:lstStyle/>
          <a:p>
            <a:fld id="{94CA340D-312D-204F-893F-B70EFC62E153}" type="slidenum">
              <a:rPr lang="en-US" smtClean="0"/>
              <a:pPr/>
              <a:t>4</a:t>
            </a:fld>
            <a:endParaRPr lang="en-US" dirty="0"/>
          </a:p>
        </p:txBody>
      </p:sp>
      <p:sp>
        <p:nvSpPr>
          <p:cNvPr id="4" name="Text Placeholder 3">
            <a:extLst>
              <a:ext uri="{FF2B5EF4-FFF2-40B4-BE49-F238E27FC236}">
                <a16:creationId xmlns:a16="http://schemas.microsoft.com/office/drawing/2014/main" id="{6EEA7771-F83C-4362-A0A5-FD536D91B33D}"/>
              </a:ext>
            </a:extLst>
          </p:cNvPr>
          <p:cNvSpPr>
            <a:spLocks noGrp="1"/>
          </p:cNvSpPr>
          <p:nvPr>
            <p:ph type="body" sz="quarter" idx="12"/>
          </p:nvPr>
        </p:nvSpPr>
        <p:spPr/>
        <p:txBody>
          <a:bodyPr/>
          <a:lstStyle/>
          <a:p>
            <a:r>
              <a:rPr lang="en-GB" dirty="0"/>
              <a:t>PEPPOL BIS Billing 3.0, mandatory since 2019-04-18.</a:t>
            </a:r>
          </a:p>
          <a:p>
            <a:pPr lvl="1"/>
            <a:r>
              <a:rPr lang="en-GB" dirty="0"/>
              <a:t>Compliant CIUS (restriction) of the EN 16931.</a:t>
            </a:r>
          </a:p>
          <a:p>
            <a:pPr lvl="1"/>
            <a:r>
              <a:rPr lang="en-GB" dirty="0"/>
              <a:t>Implementation provides compliance eInvoicing directive 2014/55.</a:t>
            </a:r>
          </a:p>
          <a:p>
            <a:r>
              <a:rPr lang="en-GB" dirty="0"/>
              <a:t>BIS includes seller country rules (must be relevant for all sellers in a country).</a:t>
            </a:r>
          </a:p>
          <a:p>
            <a:pPr lvl="1"/>
            <a:r>
              <a:rPr lang="en-GB" dirty="0"/>
              <a:t>Used by NO, SE, DK, IT.</a:t>
            </a:r>
          </a:p>
          <a:p>
            <a:r>
              <a:rPr lang="en-GB" dirty="0"/>
              <a:t>EN 16931 is designed to support EU directives, mainly VAT directive 2006/112</a:t>
            </a:r>
          </a:p>
          <a:p>
            <a:r>
              <a:rPr lang="en-GB" dirty="0"/>
              <a:t>PEPPOL BIS Billing 3.0 can not be mandated to non-EU/EEA members states</a:t>
            </a:r>
          </a:p>
          <a:p>
            <a:pPr lvl="1"/>
            <a:r>
              <a:rPr lang="en-GB" dirty="0"/>
              <a:t>Singapore, Australia and New Zealand extensions.</a:t>
            </a:r>
          </a:p>
          <a:p>
            <a:pPr lvl="1"/>
            <a:r>
              <a:rPr lang="en-GB" dirty="0"/>
              <a:t>Suppress some tax rules of EN 16931.</a:t>
            </a:r>
          </a:p>
          <a:p>
            <a:pPr lvl="1"/>
            <a:r>
              <a:rPr lang="en-GB" dirty="0"/>
              <a:t>Apply some of Tax calculation rules redefined as GST.</a:t>
            </a:r>
          </a:p>
          <a:p>
            <a:pPr lvl="1"/>
            <a:r>
              <a:rPr lang="en-GB" dirty="0"/>
              <a:t>Additional legal requirements.</a:t>
            </a:r>
          </a:p>
          <a:p>
            <a:pPr lvl="1"/>
            <a:r>
              <a:rPr lang="en-GB" dirty="0"/>
              <a:t>Mandatory principle temporarily on hold.</a:t>
            </a:r>
            <a:endParaRPr lang="is-IS" dirty="0"/>
          </a:p>
        </p:txBody>
      </p:sp>
    </p:spTree>
    <p:extLst>
      <p:ext uri="{BB962C8B-B14F-4D97-AF65-F5344CB8AC3E}">
        <p14:creationId xmlns:p14="http://schemas.microsoft.com/office/powerpoint/2010/main" val="323236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E545-8801-4EA9-903C-E5D91B526A80}"/>
              </a:ext>
            </a:extLst>
          </p:cNvPr>
          <p:cNvSpPr>
            <a:spLocks noGrp="1"/>
          </p:cNvSpPr>
          <p:nvPr>
            <p:ph type="title"/>
          </p:nvPr>
        </p:nvSpPr>
        <p:spPr/>
        <p:txBody>
          <a:bodyPr/>
          <a:lstStyle/>
          <a:p>
            <a:r>
              <a:rPr lang="is-IS" dirty="0"/>
              <a:t>PEPPOL International </a:t>
            </a:r>
            <a:r>
              <a:rPr lang="is-IS" dirty="0" err="1"/>
              <a:t>Invoicing</a:t>
            </a:r>
            <a:r>
              <a:rPr lang="is-IS" dirty="0"/>
              <a:t> </a:t>
            </a:r>
            <a:r>
              <a:rPr lang="is-IS" dirty="0" err="1"/>
              <a:t>Pre-Study</a:t>
            </a:r>
            <a:endParaRPr lang="is-IS" dirty="0"/>
          </a:p>
        </p:txBody>
      </p:sp>
      <p:sp>
        <p:nvSpPr>
          <p:cNvPr id="3" name="Slide Number Placeholder 2">
            <a:extLst>
              <a:ext uri="{FF2B5EF4-FFF2-40B4-BE49-F238E27FC236}">
                <a16:creationId xmlns:a16="http://schemas.microsoft.com/office/drawing/2014/main" id="{40399F41-50D9-4986-BD51-B9DFACC4E1FB}"/>
              </a:ext>
            </a:extLst>
          </p:cNvPr>
          <p:cNvSpPr>
            <a:spLocks noGrp="1"/>
          </p:cNvSpPr>
          <p:nvPr>
            <p:ph type="sldNum" sz="quarter" idx="4"/>
          </p:nvPr>
        </p:nvSpPr>
        <p:spPr/>
        <p:txBody>
          <a:bodyPr/>
          <a:lstStyle/>
          <a:p>
            <a:fld id="{94CA340D-312D-204F-893F-B70EFC62E153}" type="slidenum">
              <a:rPr lang="en-US" smtClean="0"/>
              <a:pPr/>
              <a:t>5</a:t>
            </a:fld>
            <a:endParaRPr lang="en-US" dirty="0"/>
          </a:p>
        </p:txBody>
      </p:sp>
      <p:sp>
        <p:nvSpPr>
          <p:cNvPr id="4" name="Text Placeholder 3">
            <a:extLst>
              <a:ext uri="{FF2B5EF4-FFF2-40B4-BE49-F238E27FC236}">
                <a16:creationId xmlns:a16="http://schemas.microsoft.com/office/drawing/2014/main" id="{68EA20F6-75DD-4947-B4AF-17B323AA197C}"/>
              </a:ext>
            </a:extLst>
          </p:cNvPr>
          <p:cNvSpPr>
            <a:spLocks noGrp="1"/>
          </p:cNvSpPr>
          <p:nvPr>
            <p:ph type="body" sz="quarter" idx="12"/>
          </p:nvPr>
        </p:nvSpPr>
        <p:spPr/>
        <p:txBody>
          <a:bodyPr/>
          <a:lstStyle/>
          <a:p>
            <a:r>
              <a:rPr lang="en-GB" dirty="0"/>
              <a:t>Recognizing challenges to the current mandatory BIS and the application of the mandatory principle.</a:t>
            </a:r>
          </a:p>
          <a:p>
            <a:r>
              <a:rPr lang="en-GB" dirty="0"/>
              <a:t>Mandatory principle</a:t>
            </a:r>
          </a:p>
          <a:p>
            <a:pPr lvl="1"/>
            <a:r>
              <a:rPr lang="en-GB" dirty="0"/>
              <a:t>PEPPOL Communities define PEPPOL BIS to promote global interoperability. ... Receivers with a registered receive capability for a business function for which a PEPPOL BIS is available shall have receive capabilities for the PEPPOL BIS registered in an SMP, as a minimum.</a:t>
            </a:r>
          </a:p>
          <a:p>
            <a:pPr lvl="1"/>
            <a:r>
              <a:rPr lang="en-GB" dirty="0"/>
              <a:t>Applied through a single mandatory BIS specification, PEPPOL BIS Billing 3.0</a:t>
            </a:r>
          </a:p>
          <a:p>
            <a:r>
              <a:rPr lang="en-GB" dirty="0"/>
              <a:t>Main work</a:t>
            </a:r>
          </a:p>
          <a:p>
            <a:pPr lvl="1"/>
            <a:r>
              <a:rPr lang="en-GB" dirty="0"/>
              <a:t>Identify gaps in requirements</a:t>
            </a:r>
          </a:p>
          <a:p>
            <a:pPr lvl="1"/>
            <a:r>
              <a:rPr lang="en-GB" dirty="0"/>
              <a:t>Assess feasibility of international invoicing and propose solutions.</a:t>
            </a:r>
            <a:endParaRPr lang="is-IS" dirty="0"/>
          </a:p>
        </p:txBody>
      </p:sp>
    </p:spTree>
    <p:extLst>
      <p:ext uri="{BB962C8B-B14F-4D97-AF65-F5344CB8AC3E}">
        <p14:creationId xmlns:p14="http://schemas.microsoft.com/office/powerpoint/2010/main" val="427429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8D48-DED3-4E9F-A400-17E02FE785B1}"/>
              </a:ext>
            </a:extLst>
          </p:cNvPr>
          <p:cNvSpPr>
            <a:spLocks noGrp="1"/>
          </p:cNvSpPr>
          <p:nvPr>
            <p:ph type="title"/>
          </p:nvPr>
        </p:nvSpPr>
        <p:spPr/>
        <p:txBody>
          <a:bodyPr/>
          <a:lstStyle/>
          <a:p>
            <a:r>
              <a:rPr lang="en-GB" dirty="0"/>
              <a:t>The European Invoice Standard EN 16931</a:t>
            </a:r>
            <a:endParaRPr lang="is-IS" dirty="0"/>
          </a:p>
        </p:txBody>
      </p:sp>
      <p:sp>
        <p:nvSpPr>
          <p:cNvPr id="3" name="Slide Number Placeholder 2">
            <a:extLst>
              <a:ext uri="{FF2B5EF4-FFF2-40B4-BE49-F238E27FC236}">
                <a16:creationId xmlns:a16="http://schemas.microsoft.com/office/drawing/2014/main" id="{2B91009C-C4C7-443F-899D-D84B70FF1806}"/>
              </a:ext>
            </a:extLst>
          </p:cNvPr>
          <p:cNvSpPr>
            <a:spLocks noGrp="1"/>
          </p:cNvSpPr>
          <p:nvPr>
            <p:ph type="sldNum" sz="quarter" idx="4"/>
          </p:nvPr>
        </p:nvSpPr>
        <p:spPr/>
        <p:txBody>
          <a:bodyPr/>
          <a:lstStyle/>
          <a:p>
            <a:fld id="{94CA340D-312D-204F-893F-B70EFC62E153}" type="slidenum">
              <a:rPr lang="en-US" smtClean="0"/>
              <a:pPr/>
              <a:t>6</a:t>
            </a:fld>
            <a:endParaRPr lang="en-US" dirty="0"/>
          </a:p>
        </p:txBody>
      </p:sp>
      <p:sp>
        <p:nvSpPr>
          <p:cNvPr id="4" name="Text Placeholder 3">
            <a:extLst>
              <a:ext uri="{FF2B5EF4-FFF2-40B4-BE49-F238E27FC236}">
                <a16:creationId xmlns:a16="http://schemas.microsoft.com/office/drawing/2014/main" id="{760D4F00-F90E-4E9D-AF1F-06F5BB9A9A99}"/>
              </a:ext>
            </a:extLst>
          </p:cNvPr>
          <p:cNvSpPr>
            <a:spLocks noGrp="1"/>
          </p:cNvSpPr>
          <p:nvPr>
            <p:ph type="body" sz="quarter" idx="12"/>
          </p:nvPr>
        </p:nvSpPr>
        <p:spPr/>
        <p:txBody>
          <a:bodyPr/>
          <a:lstStyle/>
          <a:p>
            <a:r>
              <a:rPr lang="en-GB" dirty="0"/>
              <a:t>EN16931 standardization request</a:t>
            </a:r>
          </a:p>
          <a:p>
            <a:pPr lvl="1"/>
            <a:r>
              <a:rPr lang="en-GB" dirty="0"/>
              <a:t>Implements eInvoicing directive 2014/55.</a:t>
            </a:r>
          </a:p>
          <a:p>
            <a:pPr lvl="1"/>
            <a:r>
              <a:rPr lang="en-GB" dirty="0"/>
              <a:t>Scope is public procurement.</a:t>
            </a:r>
          </a:p>
          <a:p>
            <a:pPr lvl="1"/>
            <a:r>
              <a:rPr lang="en-GB" dirty="0"/>
              <a:t>Supports B2B</a:t>
            </a:r>
          </a:p>
          <a:p>
            <a:pPr lvl="2"/>
            <a:r>
              <a:rPr lang="en-GB" dirty="0"/>
              <a:t>Leveraging investment.</a:t>
            </a:r>
          </a:p>
          <a:p>
            <a:r>
              <a:rPr lang="en-GB" dirty="0"/>
              <a:t>Legal requirements</a:t>
            </a:r>
          </a:p>
          <a:p>
            <a:pPr lvl="1"/>
            <a:r>
              <a:rPr lang="en-GB" dirty="0"/>
              <a:t>Supports EU directives.</a:t>
            </a:r>
          </a:p>
          <a:p>
            <a:pPr lvl="2"/>
            <a:r>
              <a:rPr lang="en-GB" dirty="0"/>
              <a:t>Mainly VAT directive 2006/112</a:t>
            </a:r>
          </a:p>
          <a:p>
            <a:pPr lvl="1"/>
            <a:r>
              <a:rPr lang="en-GB" dirty="0"/>
              <a:t>Provides for EU national requirements</a:t>
            </a:r>
          </a:p>
          <a:p>
            <a:r>
              <a:rPr lang="en-GB" dirty="0"/>
              <a:t>Business requirements</a:t>
            </a:r>
          </a:p>
          <a:p>
            <a:pPr lvl="1"/>
            <a:r>
              <a:rPr lang="en-GB" dirty="0"/>
              <a:t>Core supporting “common” requirements.</a:t>
            </a:r>
            <a:endParaRPr lang="is-IS" dirty="0"/>
          </a:p>
        </p:txBody>
      </p:sp>
    </p:spTree>
    <p:extLst>
      <p:ext uri="{BB962C8B-B14F-4D97-AF65-F5344CB8AC3E}">
        <p14:creationId xmlns:p14="http://schemas.microsoft.com/office/powerpoint/2010/main" val="142076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9F62-EC4B-4F0C-BE0A-4C6C0588D063}"/>
              </a:ext>
            </a:extLst>
          </p:cNvPr>
          <p:cNvSpPr>
            <a:spLocks noGrp="1"/>
          </p:cNvSpPr>
          <p:nvPr>
            <p:ph type="title"/>
          </p:nvPr>
        </p:nvSpPr>
        <p:spPr/>
        <p:txBody>
          <a:bodyPr/>
          <a:lstStyle/>
          <a:p>
            <a:r>
              <a:rPr lang="en-GB" dirty="0"/>
              <a:t>Invoice content drivers</a:t>
            </a:r>
            <a:endParaRPr lang="is-IS" dirty="0"/>
          </a:p>
        </p:txBody>
      </p:sp>
      <p:sp>
        <p:nvSpPr>
          <p:cNvPr id="3" name="Slide Number Placeholder 2">
            <a:extLst>
              <a:ext uri="{FF2B5EF4-FFF2-40B4-BE49-F238E27FC236}">
                <a16:creationId xmlns:a16="http://schemas.microsoft.com/office/drawing/2014/main" id="{F73119C3-9FBF-413A-AC18-1677E72D3C3C}"/>
              </a:ext>
            </a:extLst>
          </p:cNvPr>
          <p:cNvSpPr>
            <a:spLocks noGrp="1"/>
          </p:cNvSpPr>
          <p:nvPr>
            <p:ph type="sldNum" sz="quarter" idx="4"/>
          </p:nvPr>
        </p:nvSpPr>
        <p:spPr/>
        <p:txBody>
          <a:bodyPr/>
          <a:lstStyle/>
          <a:p>
            <a:fld id="{94CA340D-312D-204F-893F-B70EFC62E153}" type="slidenum">
              <a:rPr lang="en-US" smtClean="0"/>
              <a:pPr/>
              <a:t>7</a:t>
            </a:fld>
            <a:endParaRPr lang="en-US" dirty="0"/>
          </a:p>
        </p:txBody>
      </p:sp>
      <p:sp>
        <p:nvSpPr>
          <p:cNvPr id="4" name="Oval 3">
            <a:extLst>
              <a:ext uri="{FF2B5EF4-FFF2-40B4-BE49-F238E27FC236}">
                <a16:creationId xmlns:a16="http://schemas.microsoft.com/office/drawing/2014/main" id="{64CF306F-0AA5-4DBF-9391-BC3D2D9B0C41}"/>
              </a:ext>
            </a:extLst>
          </p:cNvPr>
          <p:cNvSpPr/>
          <p:nvPr/>
        </p:nvSpPr>
        <p:spPr>
          <a:xfrm>
            <a:off x="1944000" y="2471722"/>
            <a:ext cx="3096000" cy="3096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5" name="Oval 4">
            <a:extLst>
              <a:ext uri="{FF2B5EF4-FFF2-40B4-BE49-F238E27FC236}">
                <a16:creationId xmlns:a16="http://schemas.microsoft.com/office/drawing/2014/main" id="{EF0DBED1-8DC8-4B47-A519-0A1874F069A9}"/>
              </a:ext>
            </a:extLst>
          </p:cNvPr>
          <p:cNvSpPr/>
          <p:nvPr/>
        </p:nvSpPr>
        <p:spPr>
          <a:xfrm>
            <a:off x="6481483" y="2471722"/>
            <a:ext cx="3096000" cy="30960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6" name="Oval 5">
            <a:extLst>
              <a:ext uri="{FF2B5EF4-FFF2-40B4-BE49-F238E27FC236}">
                <a16:creationId xmlns:a16="http://schemas.microsoft.com/office/drawing/2014/main" id="{CA73CB97-617F-446E-B17A-A1DD057E3AE0}"/>
              </a:ext>
            </a:extLst>
          </p:cNvPr>
          <p:cNvSpPr/>
          <p:nvPr/>
        </p:nvSpPr>
        <p:spPr>
          <a:xfrm>
            <a:off x="7745506" y="2723722"/>
            <a:ext cx="654423" cy="61856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S2</a:t>
            </a:r>
            <a:endParaRPr lang="is-IS" dirty="0"/>
          </a:p>
        </p:txBody>
      </p:sp>
      <p:sp>
        <p:nvSpPr>
          <p:cNvPr id="7" name="Oval 6">
            <a:extLst>
              <a:ext uri="{FF2B5EF4-FFF2-40B4-BE49-F238E27FC236}">
                <a16:creationId xmlns:a16="http://schemas.microsoft.com/office/drawing/2014/main" id="{A5A7D98F-541D-463D-8A01-B8889D1BFA6F}"/>
              </a:ext>
            </a:extLst>
          </p:cNvPr>
          <p:cNvSpPr/>
          <p:nvPr/>
        </p:nvSpPr>
        <p:spPr>
          <a:xfrm>
            <a:off x="7745506" y="4559722"/>
            <a:ext cx="654423" cy="61856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B2</a:t>
            </a:r>
            <a:endParaRPr lang="is-IS" dirty="0"/>
          </a:p>
        </p:txBody>
      </p:sp>
      <p:sp>
        <p:nvSpPr>
          <p:cNvPr id="8" name="Arrow: Down 7">
            <a:extLst>
              <a:ext uri="{FF2B5EF4-FFF2-40B4-BE49-F238E27FC236}">
                <a16:creationId xmlns:a16="http://schemas.microsoft.com/office/drawing/2014/main" id="{19224D50-448B-4FDF-80E2-974C848F3EA7}"/>
              </a:ext>
            </a:extLst>
          </p:cNvPr>
          <p:cNvSpPr/>
          <p:nvPr/>
        </p:nvSpPr>
        <p:spPr>
          <a:xfrm>
            <a:off x="8018482" y="3342288"/>
            <a:ext cx="96369" cy="121406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9" name="TextBox 8">
            <a:extLst>
              <a:ext uri="{FF2B5EF4-FFF2-40B4-BE49-F238E27FC236}">
                <a16:creationId xmlns:a16="http://schemas.microsoft.com/office/drawing/2014/main" id="{E9F7CF15-302D-48E7-BECF-667810A8FE40}"/>
              </a:ext>
            </a:extLst>
          </p:cNvPr>
          <p:cNvSpPr txBox="1"/>
          <p:nvPr/>
        </p:nvSpPr>
        <p:spPr>
          <a:xfrm>
            <a:off x="8065591" y="3739400"/>
            <a:ext cx="1484702" cy="430887"/>
          </a:xfrm>
          <a:prstGeom prst="rect">
            <a:avLst/>
          </a:prstGeom>
          <a:noFill/>
        </p:spPr>
        <p:txBody>
          <a:bodyPr wrap="none" rtlCol="0">
            <a:spAutoFit/>
          </a:bodyPr>
          <a:lstStyle/>
          <a:p>
            <a:r>
              <a:rPr lang="en-GB" sz="1100" dirty="0"/>
              <a:t>Business requirements</a:t>
            </a:r>
          </a:p>
          <a:p>
            <a:r>
              <a:rPr lang="en-GB" sz="1100" dirty="0"/>
              <a:t>Legal requirements</a:t>
            </a:r>
            <a:endParaRPr lang="is-IS" sz="1100" dirty="0"/>
          </a:p>
        </p:txBody>
      </p:sp>
      <p:sp>
        <p:nvSpPr>
          <p:cNvPr id="10" name="Oval 9">
            <a:extLst>
              <a:ext uri="{FF2B5EF4-FFF2-40B4-BE49-F238E27FC236}">
                <a16:creationId xmlns:a16="http://schemas.microsoft.com/office/drawing/2014/main" id="{094D607D-C1E3-483C-8DE9-D562F49E5058}"/>
              </a:ext>
            </a:extLst>
          </p:cNvPr>
          <p:cNvSpPr/>
          <p:nvPr/>
        </p:nvSpPr>
        <p:spPr>
          <a:xfrm>
            <a:off x="3168000" y="4559722"/>
            <a:ext cx="654423" cy="61856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S1</a:t>
            </a:r>
            <a:endParaRPr lang="is-IS" dirty="0"/>
          </a:p>
        </p:txBody>
      </p:sp>
      <p:sp>
        <p:nvSpPr>
          <p:cNvPr id="11" name="Arrow: Down 10">
            <a:extLst>
              <a:ext uri="{FF2B5EF4-FFF2-40B4-BE49-F238E27FC236}">
                <a16:creationId xmlns:a16="http://schemas.microsoft.com/office/drawing/2014/main" id="{7980526D-110F-4111-9206-76BB2A9EC1DE}"/>
              </a:ext>
            </a:extLst>
          </p:cNvPr>
          <p:cNvSpPr/>
          <p:nvPr/>
        </p:nvSpPr>
        <p:spPr>
          <a:xfrm rot="16200000">
            <a:off x="5716087" y="2921672"/>
            <a:ext cx="137350" cy="3935424"/>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2" name="TextBox 11">
            <a:extLst>
              <a:ext uri="{FF2B5EF4-FFF2-40B4-BE49-F238E27FC236}">
                <a16:creationId xmlns:a16="http://schemas.microsoft.com/office/drawing/2014/main" id="{0AA2079A-A8C4-40C5-B0FA-599AE5DD8CF3}"/>
              </a:ext>
            </a:extLst>
          </p:cNvPr>
          <p:cNvSpPr txBox="1"/>
          <p:nvPr/>
        </p:nvSpPr>
        <p:spPr>
          <a:xfrm>
            <a:off x="7208739" y="1734108"/>
            <a:ext cx="1757212" cy="646331"/>
          </a:xfrm>
          <a:prstGeom prst="rect">
            <a:avLst/>
          </a:prstGeom>
          <a:noFill/>
        </p:spPr>
        <p:txBody>
          <a:bodyPr wrap="none" rtlCol="0">
            <a:spAutoFit/>
          </a:bodyPr>
          <a:lstStyle/>
          <a:p>
            <a:r>
              <a:rPr lang="en-GB" dirty="0"/>
              <a:t>Business domain</a:t>
            </a:r>
            <a:br>
              <a:rPr lang="en-GB" dirty="0"/>
            </a:br>
            <a:r>
              <a:rPr lang="en-GB" dirty="0"/>
              <a:t>e.g. country B</a:t>
            </a:r>
            <a:endParaRPr lang="is-IS" dirty="0"/>
          </a:p>
        </p:txBody>
      </p:sp>
      <p:sp>
        <p:nvSpPr>
          <p:cNvPr id="13" name="TextBox 12">
            <a:extLst>
              <a:ext uri="{FF2B5EF4-FFF2-40B4-BE49-F238E27FC236}">
                <a16:creationId xmlns:a16="http://schemas.microsoft.com/office/drawing/2014/main" id="{A9044E9B-0474-4319-B1AE-D3C245786F78}"/>
              </a:ext>
            </a:extLst>
          </p:cNvPr>
          <p:cNvSpPr txBox="1"/>
          <p:nvPr/>
        </p:nvSpPr>
        <p:spPr>
          <a:xfrm>
            <a:off x="4927600" y="4581155"/>
            <a:ext cx="1727200" cy="261610"/>
          </a:xfrm>
          <a:prstGeom prst="rect">
            <a:avLst/>
          </a:prstGeom>
          <a:noFill/>
        </p:spPr>
        <p:txBody>
          <a:bodyPr wrap="square" rtlCol="0">
            <a:spAutoFit/>
          </a:bodyPr>
          <a:lstStyle/>
          <a:p>
            <a:r>
              <a:rPr lang="en-GB" sz="1100" dirty="0"/>
              <a:t>Business requirements</a:t>
            </a:r>
          </a:p>
        </p:txBody>
      </p:sp>
      <p:sp>
        <p:nvSpPr>
          <p:cNvPr id="14" name="Oval 13">
            <a:extLst>
              <a:ext uri="{FF2B5EF4-FFF2-40B4-BE49-F238E27FC236}">
                <a16:creationId xmlns:a16="http://schemas.microsoft.com/office/drawing/2014/main" id="{D4100A42-54DC-48E8-87F7-5D21D7DF2428}"/>
              </a:ext>
            </a:extLst>
          </p:cNvPr>
          <p:cNvSpPr/>
          <p:nvPr/>
        </p:nvSpPr>
        <p:spPr>
          <a:xfrm>
            <a:off x="3168000" y="2651722"/>
            <a:ext cx="654423" cy="61856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B1</a:t>
            </a:r>
            <a:endParaRPr lang="is-IS" dirty="0"/>
          </a:p>
        </p:txBody>
      </p:sp>
      <p:sp>
        <p:nvSpPr>
          <p:cNvPr id="15" name="Arrow: Down 14">
            <a:extLst>
              <a:ext uri="{FF2B5EF4-FFF2-40B4-BE49-F238E27FC236}">
                <a16:creationId xmlns:a16="http://schemas.microsoft.com/office/drawing/2014/main" id="{11C6DE15-15A5-4952-88BB-FC291D39D925}"/>
              </a:ext>
            </a:extLst>
          </p:cNvPr>
          <p:cNvSpPr/>
          <p:nvPr/>
        </p:nvSpPr>
        <p:spPr>
          <a:xfrm rot="10800000">
            <a:off x="3441652" y="3278516"/>
            <a:ext cx="96369" cy="127783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6" name="TextBox 15">
            <a:extLst>
              <a:ext uri="{FF2B5EF4-FFF2-40B4-BE49-F238E27FC236}">
                <a16:creationId xmlns:a16="http://schemas.microsoft.com/office/drawing/2014/main" id="{E4F3639F-2924-42A9-BAD7-FF7CA4E9570A}"/>
              </a:ext>
            </a:extLst>
          </p:cNvPr>
          <p:cNvSpPr txBox="1"/>
          <p:nvPr/>
        </p:nvSpPr>
        <p:spPr>
          <a:xfrm>
            <a:off x="3471343" y="3728888"/>
            <a:ext cx="1604196" cy="430887"/>
          </a:xfrm>
          <a:prstGeom prst="rect">
            <a:avLst/>
          </a:prstGeom>
          <a:noFill/>
        </p:spPr>
        <p:txBody>
          <a:bodyPr wrap="square" rtlCol="0">
            <a:spAutoFit/>
          </a:bodyPr>
          <a:lstStyle/>
          <a:p>
            <a:r>
              <a:rPr lang="en-GB" sz="1100" dirty="0"/>
              <a:t>Business requirements</a:t>
            </a:r>
          </a:p>
          <a:p>
            <a:r>
              <a:rPr lang="en-GB" sz="1100" dirty="0"/>
              <a:t>Legal requirements</a:t>
            </a:r>
            <a:endParaRPr lang="is-IS" sz="1100" dirty="0"/>
          </a:p>
        </p:txBody>
      </p:sp>
      <p:sp>
        <p:nvSpPr>
          <p:cNvPr id="17" name="TextBox 16">
            <a:extLst>
              <a:ext uri="{FF2B5EF4-FFF2-40B4-BE49-F238E27FC236}">
                <a16:creationId xmlns:a16="http://schemas.microsoft.com/office/drawing/2014/main" id="{FF6E2203-77B9-45ED-82FA-DC0DEBB77B50}"/>
              </a:ext>
            </a:extLst>
          </p:cNvPr>
          <p:cNvSpPr txBox="1"/>
          <p:nvPr/>
        </p:nvSpPr>
        <p:spPr>
          <a:xfrm>
            <a:off x="2630841" y="1734108"/>
            <a:ext cx="1757212" cy="646331"/>
          </a:xfrm>
          <a:prstGeom prst="rect">
            <a:avLst/>
          </a:prstGeom>
          <a:noFill/>
        </p:spPr>
        <p:txBody>
          <a:bodyPr wrap="none" rtlCol="0">
            <a:spAutoFit/>
          </a:bodyPr>
          <a:lstStyle/>
          <a:p>
            <a:r>
              <a:rPr lang="en-GB" dirty="0"/>
              <a:t>Business domain</a:t>
            </a:r>
            <a:br>
              <a:rPr lang="en-GB" dirty="0"/>
            </a:br>
            <a:r>
              <a:rPr lang="en-GB" dirty="0"/>
              <a:t>e.g. country A</a:t>
            </a:r>
            <a:endParaRPr lang="is-IS" dirty="0"/>
          </a:p>
        </p:txBody>
      </p:sp>
      <p:sp>
        <p:nvSpPr>
          <p:cNvPr id="18" name="TextBox 17">
            <a:extLst>
              <a:ext uri="{FF2B5EF4-FFF2-40B4-BE49-F238E27FC236}">
                <a16:creationId xmlns:a16="http://schemas.microsoft.com/office/drawing/2014/main" id="{433BE277-FB59-45D8-8AC9-96099B3C241A}"/>
              </a:ext>
            </a:extLst>
          </p:cNvPr>
          <p:cNvSpPr txBox="1"/>
          <p:nvPr/>
        </p:nvSpPr>
        <p:spPr>
          <a:xfrm>
            <a:off x="5075240" y="4937368"/>
            <a:ext cx="1406243" cy="261610"/>
          </a:xfrm>
          <a:prstGeom prst="rect">
            <a:avLst/>
          </a:prstGeom>
          <a:noFill/>
        </p:spPr>
        <p:txBody>
          <a:bodyPr wrap="square" rtlCol="0">
            <a:spAutoFit/>
          </a:bodyPr>
          <a:lstStyle/>
          <a:p>
            <a:r>
              <a:rPr lang="en-GB" sz="1100" dirty="0"/>
              <a:t>Legal requirements</a:t>
            </a:r>
          </a:p>
        </p:txBody>
      </p:sp>
      <p:sp>
        <p:nvSpPr>
          <p:cNvPr id="19" name="Rectangle 18">
            <a:extLst>
              <a:ext uri="{FF2B5EF4-FFF2-40B4-BE49-F238E27FC236}">
                <a16:creationId xmlns:a16="http://schemas.microsoft.com/office/drawing/2014/main" id="{1864844A-A58A-4C62-A7FB-0C4FE482D31A}"/>
              </a:ext>
            </a:extLst>
          </p:cNvPr>
          <p:cNvSpPr/>
          <p:nvPr/>
        </p:nvSpPr>
        <p:spPr>
          <a:xfrm>
            <a:off x="5136502" y="4936002"/>
            <a:ext cx="1309741" cy="26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Tree>
    <p:extLst>
      <p:ext uri="{BB962C8B-B14F-4D97-AF65-F5344CB8AC3E}">
        <p14:creationId xmlns:p14="http://schemas.microsoft.com/office/powerpoint/2010/main" val="346031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1500"/>
                            </p:stCondLst>
                            <p:childTnLst>
                              <p:par>
                                <p:cTn id="37" presetID="1"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10" presetClass="exit" presetSubtype="0" fill="hold" grpId="0"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0" nodeType="clickEffect">
                                  <p:stCondLst>
                                    <p:cond delay="0"/>
                                  </p:stCondLst>
                                  <p:iterate type="lt">
                                    <p:tmPct val="10000"/>
                                  </p:iterate>
                                  <p:childTnLst>
                                    <p:animMotion origin="layout" path="M -6.25E-7 3.7037E-6 L -0.17943 0.03819 " pathEditMode="relative" rAng="0" ptsTypes="AA">
                                      <p:cBhvr>
                                        <p:cTn id="53" dur="1000" fill="hold"/>
                                        <p:tgtEl>
                                          <p:spTgt spid="18"/>
                                        </p:tgtEl>
                                        <p:attrNameLst>
                                          <p:attrName>ppt_x</p:attrName>
                                          <p:attrName>ppt_y</p:attrName>
                                        </p:attrNameLst>
                                      </p:cBhvr>
                                      <p:rCtr x="-8971" y="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animBg="1"/>
      <p:bldP spid="11" grpId="0" animBg="1"/>
      <p:bldP spid="12" grpId="0"/>
      <p:bldP spid="13" grpId="0"/>
      <p:bldP spid="14" grpId="0" animBg="1"/>
      <p:bldP spid="15" grpId="0" animBg="1"/>
      <p:bldP spid="16" grpId="0"/>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51D1-4724-4817-BC5B-C22C99F4C292}"/>
              </a:ext>
            </a:extLst>
          </p:cNvPr>
          <p:cNvSpPr>
            <a:spLocks noGrp="1"/>
          </p:cNvSpPr>
          <p:nvPr>
            <p:ph type="title"/>
          </p:nvPr>
        </p:nvSpPr>
        <p:spPr/>
        <p:txBody>
          <a:bodyPr/>
          <a:lstStyle/>
          <a:p>
            <a:r>
              <a:rPr lang="en-GB" dirty="0"/>
              <a:t>EN 16931 and the World</a:t>
            </a:r>
            <a:endParaRPr lang="is-IS" dirty="0"/>
          </a:p>
        </p:txBody>
      </p:sp>
      <p:sp>
        <p:nvSpPr>
          <p:cNvPr id="3" name="Slide Number Placeholder 2">
            <a:extLst>
              <a:ext uri="{FF2B5EF4-FFF2-40B4-BE49-F238E27FC236}">
                <a16:creationId xmlns:a16="http://schemas.microsoft.com/office/drawing/2014/main" id="{42919D94-9AAD-4DA3-A053-8CBDE0EF4EBD}"/>
              </a:ext>
            </a:extLst>
          </p:cNvPr>
          <p:cNvSpPr>
            <a:spLocks noGrp="1"/>
          </p:cNvSpPr>
          <p:nvPr>
            <p:ph type="sldNum" sz="quarter" idx="4"/>
          </p:nvPr>
        </p:nvSpPr>
        <p:spPr/>
        <p:txBody>
          <a:bodyPr/>
          <a:lstStyle/>
          <a:p>
            <a:fld id="{94CA340D-312D-204F-893F-B70EFC62E153}" type="slidenum">
              <a:rPr lang="en-US" smtClean="0"/>
              <a:pPr/>
              <a:t>8</a:t>
            </a:fld>
            <a:endParaRPr lang="en-US" dirty="0"/>
          </a:p>
        </p:txBody>
      </p:sp>
      <p:sp>
        <p:nvSpPr>
          <p:cNvPr id="4" name="Freeform: Shape 3">
            <a:extLst>
              <a:ext uri="{FF2B5EF4-FFF2-40B4-BE49-F238E27FC236}">
                <a16:creationId xmlns:a16="http://schemas.microsoft.com/office/drawing/2014/main" id="{05ABABB4-EC4E-443E-B509-067EBA44D75F}"/>
              </a:ext>
            </a:extLst>
          </p:cNvPr>
          <p:cNvSpPr/>
          <p:nvPr/>
        </p:nvSpPr>
        <p:spPr>
          <a:xfrm>
            <a:off x="2987331" y="2472933"/>
            <a:ext cx="2206011" cy="3016021"/>
          </a:xfrm>
          <a:custGeom>
            <a:avLst/>
            <a:gdLst>
              <a:gd name="connsiteX0" fmla="*/ 1566889 w 2206011"/>
              <a:gd name="connsiteY0" fmla="*/ 0 h 3016021"/>
              <a:gd name="connsiteX1" fmla="*/ 1727094 w 2206011"/>
              <a:gd name="connsiteY1" fmla="*/ 8093 h 3016021"/>
              <a:gd name="connsiteX2" fmla="*/ 1789229 w 2206011"/>
              <a:gd name="connsiteY2" fmla="*/ 17580 h 3016021"/>
              <a:gd name="connsiteX3" fmla="*/ 1883779 w 2206011"/>
              <a:gd name="connsiteY3" fmla="*/ 146050 h 3016021"/>
              <a:gd name="connsiteX4" fmla="*/ 2206011 w 2206011"/>
              <a:gd name="connsiteY4" fmla="*/ 1217911 h 3016021"/>
              <a:gd name="connsiteX5" fmla="*/ 1053651 w 2206011"/>
              <a:gd name="connsiteY5" fmla="*/ 2984343 h 3016021"/>
              <a:gd name="connsiteX6" fmla="*/ 968469 w 2206011"/>
              <a:gd name="connsiteY6" fmla="*/ 3016021 h 3016021"/>
              <a:gd name="connsiteX7" fmla="*/ 956985 w 2206011"/>
              <a:gd name="connsiteY7" fmla="*/ 3011816 h 3016021"/>
              <a:gd name="connsiteX8" fmla="*/ 0 w 2206011"/>
              <a:gd name="connsiteY8" fmla="*/ 1567499 h 3016021"/>
              <a:gd name="connsiteX9" fmla="*/ 1566889 w 2206011"/>
              <a:gd name="connsiteY9" fmla="*/ 0 h 301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6011" h="3016021">
                <a:moveTo>
                  <a:pt x="1566889" y="0"/>
                </a:moveTo>
                <a:cubicBezTo>
                  <a:pt x="1620975" y="0"/>
                  <a:pt x="1674420" y="2741"/>
                  <a:pt x="1727094" y="8093"/>
                </a:cubicBezTo>
                <a:lnTo>
                  <a:pt x="1789229" y="17580"/>
                </a:lnTo>
                <a:lnTo>
                  <a:pt x="1883779" y="146050"/>
                </a:lnTo>
                <a:cubicBezTo>
                  <a:pt x="2087220" y="452019"/>
                  <a:pt x="2206011" y="820870"/>
                  <a:pt x="2206011" y="1217911"/>
                </a:cubicBezTo>
                <a:cubicBezTo>
                  <a:pt x="2206011" y="2011994"/>
                  <a:pt x="1730845" y="2693313"/>
                  <a:pt x="1053651" y="2984343"/>
                </a:cubicBezTo>
                <a:lnTo>
                  <a:pt x="968469" y="3016021"/>
                </a:lnTo>
                <a:lnTo>
                  <a:pt x="956985" y="3011816"/>
                </a:lnTo>
                <a:cubicBezTo>
                  <a:pt x="394605" y="2773857"/>
                  <a:pt x="0" y="2216779"/>
                  <a:pt x="0" y="1567499"/>
                </a:cubicBezTo>
                <a:cubicBezTo>
                  <a:pt x="0" y="701793"/>
                  <a:pt x="701520" y="0"/>
                  <a:pt x="1566889" y="0"/>
                </a:cubicBezTo>
                <a:close/>
              </a:path>
            </a:pathLst>
          </a:cu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dirty="0"/>
          </a:p>
        </p:txBody>
      </p:sp>
      <p:sp>
        <p:nvSpPr>
          <p:cNvPr id="5" name="Oval 4">
            <a:extLst>
              <a:ext uri="{FF2B5EF4-FFF2-40B4-BE49-F238E27FC236}">
                <a16:creationId xmlns:a16="http://schemas.microsoft.com/office/drawing/2014/main" id="{218FA799-2516-4CCB-AEA0-652BD25DA372}"/>
              </a:ext>
            </a:extLst>
          </p:cNvPr>
          <p:cNvSpPr/>
          <p:nvPr/>
        </p:nvSpPr>
        <p:spPr>
          <a:xfrm>
            <a:off x="2987331" y="2472932"/>
            <a:ext cx="3133777" cy="313499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6" name="Oval 5">
            <a:extLst>
              <a:ext uri="{FF2B5EF4-FFF2-40B4-BE49-F238E27FC236}">
                <a16:creationId xmlns:a16="http://schemas.microsoft.com/office/drawing/2014/main" id="{DEAAFF0B-059F-4F97-B29C-CFC537C14097}"/>
              </a:ext>
            </a:extLst>
          </p:cNvPr>
          <p:cNvSpPr/>
          <p:nvPr/>
        </p:nvSpPr>
        <p:spPr>
          <a:xfrm>
            <a:off x="1419784" y="1773757"/>
            <a:ext cx="3773557" cy="383417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7" name="Oval 6">
            <a:extLst>
              <a:ext uri="{FF2B5EF4-FFF2-40B4-BE49-F238E27FC236}">
                <a16:creationId xmlns:a16="http://schemas.microsoft.com/office/drawing/2014/main" id="{A50E12B2-DA91-404F-8F73-2E6787FBE6E8}"/>
              </a:ext>
            </a:extLst>
          </p:cNvPr>
          <p:cNvSpPr/>
          <p:nvPr/>
        </p:nvSpPr>
        <p:spPr>
          <a:xfrm>
            <a:off x="1419783" y="1910766"/>
            <a:ext cx="3565745" cy="353924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s-IS" dirty="0">
              <a:solidFill>
                <a:schemeClr val="tx1"/>
              </a:solidFill>
            </a:endParaRPr>
          </a:p>
        </p:txBody>
      </p:sp>
      <p:sp>
        <p:nvSpPr>
          <p:cNvPr id="8" name="TextBox 7">
            <a:extLst>
              <a:ext uri="{FF2B5EF4-FFF2-40B4-BE49-F238E27FC236}">
                <a16:creationId xmlns:a16="http://schemas.microsoft.com/office/drawing/2014/main" id="{6EBC005F-F7BA-4894-B743-45B2E7A6D4A8}"/>
              </a:ext>
            </a:extLst>
          </p:cNvPr>
          <p:cNvSpPr txBox="1"/>
          <p:nvPr/>
        </p:nvSpPr>
        <p:spPr>
          <a:xfrm>
            <a:off x="2863972" y="1408738"/>
            <a:ext cx="981359" cy="307777"/>
          </a:xfrm>
          <a:prstGeom prst="rect">
            <a:avLst/>
          </a:prstGeom>
          <a:noFill/>
        </p:spPr>
        <p:txBody>
          <a:bodyPr wrap="none" rtlCol="0">
            <a:spAutoFit/>
          </a:bodyPr>
          <a:lstStyle/>
          <a:p>
            <a:r>
              <a:rPr lang="en-GB" sz="1400" b="1" dirty="0"/>
              <a:t>EN 16931</a:t>
            </a:r>
            <a:endParaRPr lang="is-IS" sz="1400" b="1" dirty="0"/>
          </a:p>
        </p:txBody>
      </p:sp>
      <p:sp>
        <p:nvSpPr>
          <p:cNvPr id="9" name="TextBox 8">
            <a:extLst>
              <a:ext uri="{FF2B5EF4-FFF2-40B4-BE49-F238E27FC236}">
                <a16:creationId xmlns:a16="http://schemas.microsoft.com/office/drawing/2014/main" id="{63C6828E-25FE-44E9-A45F-1AD7C6D932AA}"/>
              </a:ext>
            </a:extLst>
          </p:cNvPr>
          <p:cNvSpPr txBox="1"/>
          <p:nvPr/>
        </p:nvSpPr>
        <p:spPr>
          <a:xfrm>
            <a:off x="2724665" y="1949713"/>
            <a:ext cx="893193" cy="523220"/>
          </a:xfrm>
          <a:prstGeom prst="rect">
            <a:avLst/>
          </a:prstGeom>
          <a:noFill/>
        </p:spPr>
        <p:txBody>
          <a:bodyPr wrap="none" rtlCol="0">
            <a:spAutoFit/>
          </a:bodyPr>
          <a:lstStyle/>
          <a:p>
            <a:r>
              <a:rPr lang="en-GB" sz="1400" dirty="0"/>
              <a:t>PEPPOL </a:t>
            </a:r>
            <a:br>
              <a:rPr lang="en-GB" sz="1400" dirty="0"/>
            </a:br>
            <a:r>
              <a:rPr lang="en-GB" sz="1400" dirty="0"/>
              <a:t>BIS Billing</a:t>
            </a:r>
            <a:endParaRPr lang="is-IS" sz="1400" dirty="0"/>
          </a:p>
        </p:txBody>
      </p:sp>
      <p:sp>
        <p:nvSpPr>
          <p:cNvPr id="10" name="TextBox 9">
            <a:extLst>
              <a:ext uri="{FF2B5EF4-FFF2-40B4-BE49-F238E27FC236}">
                <a16:creationId xmlns:a16="http://schemas.microsoft.com/office/drawing/2014/main" id="{785A48D3-E8F9-4D23-A624-2418C1F359E5}"/>
              </a:ext>
            </a:extLst>
          </p:cNvPr>
          <p:cNvSpPr txBox="1"/>
          <p:nvPr/>
        </p:nvSpPr>
        <p:spPr>
          <a:xfrm>
            <a:off x="2315233" y="2889853"/>
            <a:ext cx="818865" cy="646331"/>
          </a:xfrm>
          <a:prstGeom prst="rect">
            <a:avLst/>
          </a:prstGeom>
          <a:noFill/>
        </p:spPr>
        <p:txBody>
          <a:bodyPr wrap="square" rtlCol="0">
            <a:spAutoFit/>
          </a:bodyPr>
          <a:lstStyle/>
          <a:p>
            <a:r>
              <a:rPr lang="en-GB" dirty="0"/>
              <a:t>Legal </a:t>
            </a:r>
            <a:r>
              <a:rPr lang="is-IS" dirty="0"/>
              <a:t>EU</a:t>
            </a:r>
            <a:endParaRPr lang="en-GB" dirty="0"/>
          </a:p>
        </p:txBody>
      </p:sp>
      <p:sp>
        <p:nvSpPr>
          <p:cNvPr id="11" name="TextBox 10">
            <a:extLst>
              <a:ext uri="{FF2B5EF4-FFF2-40B4-BE49-F238E27FC236}">
                <a16:creationId xmlns:a16="http://schemas.microsoft.com/office/drawing/2014/main" id="{88780E18-F99F-44EB-8F15-9F5BEE625AE7}"/>
              </a:ext>
            </a:extLst>
          </p:cNvPr>
          <p:cNvSpPr txBox="1"/>
          <p:nvPr/>
        </p:nvSpPr>
        <p:spPr>
          <a:xfrm>
            <a:off x="3678815" y="3676105"/>
            <a:ext cx="990977" cy="369332"/>
          </a:xfrm>
          <a:prstGeom prst="rect">
            <a:avLst/>
          </a:prstGeom>
          <a:noFill/>
        </p:spPr>
        <p:txBody>
          <a:bodyPr wrap="none" rtlCol="0">
            <a:spAutoFit/>
          </a:bodyPr>
          <a:lstStyle/>
          <a:p>
            <a:r>
              <a:rPr lang="en-GB" dirty="0"/>
              <a:t>Business</a:t>
            </a:r>
            <a:endParaRPr lang="is-IS" dirty="0"/>
          </a:p>
        </p:txBody>
      </p:sp>
      <p:sp>
        <p:nvSpPr>
          <p:cNvPr id="12" name="TextBox 11">
            <a:extLst>
              <a:ext uri="{FF2B5EF4-FFF2-40B4-BE49-F238E27FC236}">
                <a16:creationId xmlns:a16="http://schemas.microsoft.com/office/drawing/2014/main" id="{1C4437E5-A95A-4EB8-BE5D-2D1927CF6CB1}"/>
              </a:ext>
            </a:extLst>
          </p:cNvPr>
          <p:cNvSpPr txBox="1"/>
          <p:nvPr/>
        </p:nvSpPr>
        <p:spPr>
          <a:xfrm>
            <a:off x="5214612" y="3717264"/>
            <a:ext cx="880369" cy="646331"/>
          </a:xfrm>
          <a:prstGeom prst="rect">
            <a:avLst/>
          </a:prstGeom>
          <a:noFill/>
        </p:spPr>
        <p:txBody>
          <a:bodyPr wrap="none" rtlCol="0">
            <a:spAutoFit/>
          </a:bodyPr>
          <a:lstStyle/>
          <a:p>
            <a:r>
              <a:rPr lang="en-GB" dirty="0"/>
              <a:t>Legal</a:t>
            </a:r>
            <a:endParaRPr lang="is-IS" dirty="0"/>
          </a:p>
          <a:p>
            <a:r>
              <a:rPr lang="is-IS" dirty="0" err="1"/>
              <a:t>non</a:t>
            </a:r>
            <a:r>
              <a:rPr lang="is-IS" dirty="0"/>
              <a:t>-EU</a:t>
            </a:r>
            <a:endParaRPr lang="en-GB" dirty="0"/>
          </a:p>
        </p:txBody>
      </p:sp>
      <p:sp>
        <p:nvSpPr>
          <p:cNvPr id="17" name="Text Placeholder 14">
            <a:extLst>
              <a:ext uri="{FF2B5EF4-FFF2-40B4-BE49-F238E27FC236}">
                <a16:creationId xmlns:a16="http://schemas.microsoft.com/office/drawing/2014/main" id="{A315CF53-7118-4738-B927-7E86BB679D73}"/>
              </a:ext>
            </a:extLst>
          </p:cNvPr>
          <p:cNvSpPr>
            <a:spLocks noGrp="1"/>
          </p:cNvSpPr>
          <p:nvPr>
            <p:ph type="body" sz="quarter" idx="12"/>
          </p:nvPr>
        </p:nvSpPr>
        <p:spPr>
          <a:xfrm>
            <a:off x="6498222" y="1773716"/>
            <a:ext cx="5067171" cy="4207984"/>
          </a:xfrm>
        </p:spPr>
        <p:txBody>
          <a:bodyPr/>
          <a:lstStyle/>
          <a:p>
            <a:r>
              <a:rPr lang="en-GB" dirty="0"/>
              <a:t>Legal requirements</a:t>
            </a:r>
          </a:p>
          <a:p>
            <a:pPr lvl="1"/>
            <a:r>
              <a:rPr lang="en-GB" dirty="0"/>
              <a:t>EU directives do not apply outside of EU.</a:t>
            </a:r>
          </a:p>
          <a:p>
            <a:r>
              <a:rPr lang="en-GB" dirty="0"/>
              <a:t>Business requirements</a:t>
            </a:r>
          </a:p>
          <a:p>
            <a:pPr lvl="1"/>
            <a:r>
              <a:rPr lang="en-GB" dirty="0"/>
              <a:t>SG has adopted as-is.</a:t>
            </a:r>
          </a:p>
          <a:p>
            <a:pPr lvl="1"/>
            <a:r>
              <a:rPr lang="en-GB" dirty="0"/>
              <a:t>AUNZ adopts mostly as-is.</a:t>
            </a:r>
          </a:p>
          <a:p>
            <a:pPr lvl="1"/>
            <a:r>
              <a:rPr lang="en-GB" dirty="0"/>
              <a:t>N-America BPC estimates about 90% applies.</a:t>
            </a:r>
          </a:p>
        </p:txBody>
      </p:sp>
      <p:sp>
        <p:nvSpPr>
          <p:cNvPr id="18" name="TextBox 17">
            <a:extLst>
              <a:ext uri="{FF2B5EF4-FFF2-40B4-BE49-F238E27FC236}">
                <a16:creationId xmlns:a16="http://schemas.microsoft.com/office/drawing/2014/main" id="{69C4E5E0-8689-4E7C-868A-255E65E7ACA3}"/>
              </a:ext>
            </a:extLst>
          </p:cNvPr>
          <p:cNvSpPr txBox="1"/>
          <p:nvPr/>
        </p:nvSpPr>
        <p:spPr>
          <a:xfrm>
            <a:off x="4900580" y="2211323"/>
            <a:ext cx="841897" cy="307777"/>
          </a:xfrm>
          <a:prstGeom prst="rect">
            <a:avLst/>
          </a:prstGeom>
          <a:noFill/>
        </p:spPr>
        <p:txBody>
          <a:bodyPr wrap="none" rtlCol="0">
            <a:spAutoFit/>
          </a:bodyPr>
          <a:lstStyle/>
          <a:p>
            <a:r>
              <a:rPr lang="en-GB" sz="1400" b="1" dirty="0"/>
              <a:t>Non-EU</a:t>
            </a:r>
            <a:endParaRPr lang="is-IS" sz="1400" b="1" dirty="0"/>
          </a:p>
        </p:txBody>
      </p:sp>
    </p:spTree>
    <p:extLst>
      <p:ext uri="{BB962C8B-B14F-4D97-AF65-F5344CB8AC3E}">
        <p14:creationId xmlns:p14="http://schemas.microsoft.com/office/powerpoint/2010/main" val="33374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xEl>
                                              <p:pRg st="5" end="5"/>
                                            </p:txEl>
                                          </p:spTgt>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9" grpId="0"/>
      <p:bldP spid="12" grpId="0"/>
      <p:bldP spid="17" grpId="0" uiExpand="1" build="p"/>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2B0B-061F-492E-8F86-BCFD97463EB3}"/>
              </a:ext>
            </a:extLst>
          </p:cNvPr>
          <p:cNvSpPr>
            <a:spLocks noGrp="1"/>
          </p:cNvSpPr>
          <p:nvPr>
            <p:ph type="title"/>
          </p:nvPr>
        </p:nvSpPr>
        <p:spPr/>
        <p:txBody>
          <a:bodyPr/>
          <a:lstStyle/>
          <a:p>
            <a:r>
              <a:rPr lang="en-GB" sz="2800" b="1" dirty="0"/>
              <a:t>Shared: Fully defined</a:t>
            </a:r>
            <a:endParaRPr lang="is-IS" dirty="0"/>
          </a:p>
        </p:txBody>
      </p:sp>
      <p:sp>
        <p:nvSpPr>
          <p:cNvPr id="3" name="Slide Number Placeholder 2">
            <a:extLst>
              <a:ext uri="{FF2B5EF4-FFF2-40B4-BE49-F238E27FC236}">
                <a16:creationId xmlns:a16="http://schemas.microsoft.com/office/drawing/2014/main" id="{601FF822-37A6-4756-A1D8-493DB297B56E}"/>
              </a:ext>
            </a:extLst>
          </p:cNvPr>
          <p:cNvSpPr>
            <a:spLocks noGrp="1"/>
          </p:cNvSpPr>
          <p:nvPr>
            <p:ph type="sldNum" sz="quarter" idx="4"/>
          </p:nvPr>
        </p:nvSpPr>
        <p:spPr/>
        <p:txBody>
          <a:bodyPr/>
          <a:lstStyle/>
          <a:p>
            <a:fld id="{94CA340D-312D-204F-893F-B70EFC62E153}" type="slidenum">
              <a:rPr lang="en-US" smtClean="0"/>
              <a:pPr/>
              <a:t>9</a:t>
            </a:fld>
            <a:endParaRPr lang="en-US" dirty="0"/>
          </a:p>
        </p:txBody>
      </p:sp>
      <p:sp>
        <p:nvSpPr>
          <p:cNvPr id="4" name="Content Placeholder 3">
            <a:extLst>
              <a:ext uri="{FF2B5EF4-FFF2-40B4-BE49-F238E27FC236}">
                <a16:creationId xmlns:a16="http://schemas.microsoft.com/office/drawing/2014/main" id="{B81B56F1-D4B8-4A39-A102-C3BC53788CDC}"/>
              </a:ext>
            </a:extLst>
          </p:cNvPr>
          <p:cNvSpPr txBox="1">
            <a:spLocks/>
          </p:cNvSpPr>
          <p:nvPr/>
        </p:nvSpPr>
        <p:spPr>
          <a:xfrm>
            <a:off x="5183188" y="1644471"/>
            <a:ext cx="6172200" cy="4591050"/>
          </a:xfrm>
          <a:prstGeom prst="rect">
            <a:avLst/>
          </a:prstGeom>
        </p:spPr>
        <p:txBody>
          <a:bodyPr>
            <a:normAutofit/>
          </a:bodyPr>
          <a:lstStyle>
            <a:lvl1pPr marL="228600" indent="-228600" algn="l" defTabSz="914400" rtl="0" eaLnBrk="1" latinLnBrk="0" hangingPunct="1">
              <a:lnSpc>
                <a:spcPct val="90000"/>
              </a:lnSpc>
              <a:spcBef>
                <a:spcPts val="1000"/>
              </a:spcBef>
              <a:buClr>
                <a:srgbClr val="007AD7"/>
              </a:buClr>
              <a:buFont typeface="Arial" panose="020B0604020202020204" pitchFamily="34" charset="0"/>
              <a:buChar char="•"/>
              <a:defRPr sz="2000" kern="1200">
                <a:solidFill>
                  <a:srgbClr val="00326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
              </a:buBlip>
              <a:defRPr sz="1800" kern="1200">
                <a:solidFill>
                  <a:srgbClr val="00326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3"/>
              </a:buBlip>
              <a:defRPr sz="1600" kern="1200">
                <a:solidFill>
                  <a:srgbClr val="00326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3"/>
              </a:buBlip>
              <a:defRPr sz="1600" kern="1200">
                <a:solidFill>
                  <a:srgbClr val="00326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3"/>
              </a:buBlip>
              <a:defRPr sz="16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Common for all domains.</a:t>
            </a:r>
          </a:p>
          <a:p>
            <a:r>
              <a:rPr lang="en-GB" dirty="0"/>
              <a:t>Minimum rules</a:t>
            </a:r>
          </a:p>
          <a:p>
            <a:r>
              <a:rPr lang="en-GB" dirty="0"/>
              <a:t>Sufficient for basic automations</a:t>
            </a:r>
          </a:p>
          <a:p>
            <a:pPr lvl="1"/>
            <a:r>
              <a:rPr lang="en-GB" dirty="0"/>
              <a:t>Reading into ERP system</a:t>
            </a:r>
          </a:p>
          <a:p>
            <a:pPr lvl="1"/>
            <a:r>
              <a:rPr lang="en-GB" dirty="0"/>
              <a:t>Booking into accounts</a:t>
            </a:r>
          </a:p>
          <a:p>
            <a:pPr lvl="1"/>
            <a:r>
              <a:rPr lang="en-GB" dirty="0"/>
              <a:t>Order to invoice matching</a:t>
            </a:r>
          </a:p>
          <a:p>
            <a:r>
              <a:rPr lang="en-GB" dirty="0"/>
              <a:t>Key content</a:t>
            </a:r>
          </a:p>
          <a:p>
            <a:pPr lvl="1"/>
            <a:r>
              <a:rPr lang="en-GB" dirty="0"/>
              <a:t>Trading parties</a:t>
            </a:r>
          </a:p>
          <a:p>
            <a:pPr lvl="1"/>
            <a:r>
              <a:rPr lang="en-GB" dirty="0"/>
              <a:t>Total amounts.</a:t>
            </a:r>
          </a:p>
          <a:p>
            <a:pPr lvl="1"/>
            <a:r>
              <a:rPr lang="en-GB" dirty="0"/>
              <a:t>Items and prices.</a:t>
            </a:r>
          </a:p>
          <a:p>
            <a:pPr lvl="1"/>
            <a:r>
              <a:rPr lang="en-GB" dirty="0"/>
              <a:t>References</a:t>
            </a:r>
          </a:p>
          <a:p>
            <a:endParaRPr lang="is-IS" dirty="0"/>
          </a:p>
        </p:txBody>
      </p:sp>
      <p:sp>
        <p:nvSpPr>
          <p:cNvPr id="5" name="Freeform: Shape 4">
            <a:extLst>
              <a:ext uri="{FF2B5EF4-FFF2-40B4-BE49-F238E27FC236}">
                <a16:creationId xmlns:a16="http://schemas.microsoft.com/office/drawing/2014/main" id="{1BE146B2-AEA3-4244-939E-673377D86358}"/>
              </a:ext>
            </a:extLst>
          </p:cNvPr>
          <p:cNvSpPr/>
          <p:nvPr/>
        </p:nvSpPr>
        <p:spPr>
          <a:xfrm rot="20651690">
            <a:off x="1095327" y="1721302"/>
            <a:ext cx="3258093" cy="4454410"/>
          </a:xfrm>
          <a:custGeom>
            <a:avLst/>
            <a:gdLst>
              <a:gd name="connsiteX0" fmla="*/ 1566889 w 2206011"/>
              <a:gd name="connsiteY0" fmla="*/ 0 h 3016021"/>
              <a:gd name="connsiteX1" fmla="*/ 1727094 w 2206011"/>
              <a:gd name="connsiteY1" fmla="*/ 8093 h 3016021"/>
              <a:gd name="connsiteX2" fmla="*/ 1789229 w 2206011"/>
              <a:gd name="connsiteY2" fmla="*/ 17580 h 3016021"/>
              <a:gd name="connsiteX3" fmla="*/ 1883779 w 2206011"/>
              <a:gd name="connsiteY3" fmla="*/ 146050 h 3016021"/>
              <a:gd name="connsiteX4" fmla="*/ 2206011 w 2206011"/>
              <a:gd name="connsiteY4" fmla="*/ 1217911 h 3016021"/>
              <a:gd name="connsiteX5" fmla="*/ 1053651 w 2206011"/>
              <a:gd name="connsiteY5" fmla="*/ 2984343 h 3016021"/>
              <a:gd name="connsiteX6" fmla="*/ 968469 w 2206011"/>
              <a:gd name="connsiteY6" fmla="*/ 3016021 h 3016021"/>
              <a:gd name="connsiteX7" fmla="*/ 956985 w 2206011"/>
              <a:gd name="connsiteY7" fmla="*/ 3011816 h 3016021"/>
              <a:gd name="connsiteX8" fmla="*/ 0 w 2206011"/>
              <a:gd name="connsiteY8" fmla="*/ 1567499 h 3016021"/>
              <a:gd name="connsiteX9" fmla="*/ 1566889 w 2206011"/>
              <a:gd name="connsiteY9" fmla="*/ 0 h 301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6011" h="3016021">
                <a:moveTo>
                  <a:pt x="1566889" y="0"/>
                </a:moveTo>
                <a:cubicBezTo>
                  <a:pt x="1620975" y="0"/>
                  <a:pt x="1674420" y="2741"/>
                  <a:pt x="1727094" y="8093"/>
                </a:cubicBezTo>
                <a:lnTo>
                  <a:pt x="1789229" y="17580"/>
                </a:lnTo>
                <a:lnTo>
                  <a:pt x="1883779" y="146050"/>
                </a:lnTo>
                <a:cubicBezTo>
                  <a:pt x="2087220" y="452019"/>
                  <a:pt x="2206011" y="820870"/>
                  <a:pt x="2206011" y="1217911"/>
                </a:cubicBezTo>
                <a:cubicBezTo>
                  <a:pt x="2206011" y="2011994"/>
                  <a:pt x="1730845" y="2693313"/>
                  <a:pt x="1053651" y="2984343"/>
                </a:cubicBezTo>
                <a:lnTo>
                  <a:pt x="968469" y="3016021"/>
                </a:lnTo>
                <a:lnTo>
                  <a:pt x="956985" y="3011816"/>
                </a:lnTo>
                <a:cubicBezTo>
                  <a:pt x="394605" y="2773857"/>
                  <a:pt x="0" y="2216779"/>
                  <a:pt x="0" y="1567499"/>
                </a:cubicBezTo>
                <a:cubicBezTo>
                  <a:pt x="0" y="701793"/>
                  <a:pt x="701520" y="0"/>
                  <a:pt x="1566889" y="0"/>
                </a:cubicBezTo>
                <a:close/>
              </a:path>
            </a:pathLst>
          </a:custGeom>
          <a:solidFill>
            <a:srgbClr val="FF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s-IS" dirty="0"/>
          </a:p>
        </p:txBody>
      </p:sp>
    </p:spTree>
    <p:extLst>
      <p:ext uri="{BB962C8B-B14F-4D97-AF65-F5344CB8AC3E}">
        <p14:creationId xmlns:p14="http://schemas.microsoft.com/office/powerpoint/2010/main" val="21751843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Peppol">
      <a:dk1>
        <a:srgbClr val="000000"/>
      </a:dk1>
      <a:lt1>
        <a:srgbClr val="FFFFFF"/>
      </a:lt1>
      <a:dk2>
        <a:srgbClr val="0D316D"/>
      </a:dk2>
      <a:lt2>
        <a:srgbClr val="F7F9FC"/>
      </a:lt2>
      <a:accent1>
        <a:srgbClr val="2279D6"/>
      </a:accent1>
      <a:accent2>
        <a:srgbClr val="00BAFF"/>
      </a:accent2>
      <a:accent3>
        <a:srgbClr val="0D316D"/>
      </a:accent3>
      <a:accent4>
        <a:srgbClr val="2279D6"/>
      </a:accent4>
      <a:accent5>
        <a:srgbClr val="1CBAF8"/>
      </a:accent5>
      <a:accent6>
        <a:srgbClr val="0D316D"/>
      </a:accent6>
      <a:hlink>
        <a:srgbClr val="2279D6"/>
      </a:hlink>
      <a:folHlink>
        <a:srgbClr val="1CBAF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pol PowerPoint v2+GB.potx" id="{55D964DD-AA36-47E3-8ACE-AE87B39A96F6}" vid="{2052B93E-A412-4C19-9CD5-2FEFBBF781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Peppol PowerPoint v2+GB</Template>
  <TotalTime>180</TotalTime>
  <Words>1163</Words>
  <Application>Microsoft Office PowerPoint</Application>
  <PresentationFormat>Widescreen</PresentationFormat>
  <Paragraphs>237</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Project mandate</vt:lpstr>
      <vt:lpstr>Current Post Award situation for Invoice</vt:lpstr>
      <vt:lpstr>PEPPOL International Invoicing Pre-Study</vt:lpstr>
      <vt:lpstr>The European Invoice Standard EN 16931</vt:lpstr>
      <vt:lpstr>Invoice content drivers</vt:lpstr>
      <vt:lpstr>EN 16931 and the World</vt:lpstr>
      <vt:lpstr>Shared: Fully defined</vt:lpstr>
      <vt:lpstr>Generalize</vt:lpstr>
      <vt:lpstr>Aligned: Generalized → Specialized</vt:lpstr>
      <vt:lpstr>Other requirements</vt:lpstr>
      <vt:lpstr>Distinct content</vt:lpstr>
      <vt:lpstr>PowerPoint Presentation</vt:lpstr>
      <vt:lpstr>PEPPOL International Invoicing Model</vt:lpstr>
      <vt:lpstr>Interoperability</vt:lpstr>
      <vt:lpstr>PowerPoint Presentation</vt:lpstr>
      <vt:lpstr>One or many mandatory BIS?</vt:lpstr>
      <vt:lpstr>One vs many</vt:lpstr>
      <vt:lpstr>Hierarchical layering</vt:lpstr>
      <vt:lpstr>Receiving restricted versions</vt:lpstr>
      <vt:lpstr>PowerPoint Presentation</vt:lpstr>
      <vt:lpstr>Not all BIS are equal</vt:lpstr>
      <vt:lpstr>PowerPoint Presentation</vt:lpstr>
      <vt:lpstr>Participation</vt:lpstr>
      <vt:lpstr>Project timeline</vt:lpstr>
      <vt:lpstr>Development phases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Post Award situation for Invoice</dc:title>
  <dc:creator>Georg Birgisson</dc:creator>
  <cp:lastModifiedBy>Georg Birgisson</cp:lastModifiedBy>
  <cp:revision>21</cp:revision>
  <dcterms:created xsi:type="dcterms:W3CDTF">2019-10-14T15:27:03Z</dcterms:created>
  <dcterms:modified xsi:type="dcterms:W3CDTF">2019-10-14T18:27:59Z</dcterms:modified>
</cp:coreProperties>
</file>