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322" r:id="rId3"/>
    <p:sldId id="323" r:id="rId4"/>
    <p:sldId id="324" r:id="rId5"/>
    <p:sldId id="325" r:id="rId6"/>
    <p:sldId id="326" r:id="rId7"/>
    <p:sldId id="32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6D"/>
    <a:srgbClr val="007AD7"/>
    <a:srgbClr val="00BAFF"/>
    <a:srgbClr val="F7F9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39" autoAdjust="0"/>
    <p:restoredTop sz="94607" autoAdjust="0"/>
  </p:normalViewPr>
  <p:slideViewPr>
    <p:cSldViewPr snapToGrid="0" snapToObjects="1">
      <p:cViewPr>
        <p:scale>
          <a:sx n="100" d="100"/>
          <a:sy n="100" d="100"/>
        </p:scale>
        <p:origin x="65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468E7B-91B5-8243-8144-A5FE216C8634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E9371-2DDF-2841-B52C-AF59E9988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668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E9371-2DDF-2841-B52C-AF59E9988FE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457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C7232CE-164E-1747-91B0-7DC3B34D2D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FB4DA1-A181-7C44-9957-E6D8276A450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765012" y="2796377"/>
            <a:ext cx="3918389" cy="126524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09BF46-DF89-DB44-9C1D-F6830AE36D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75834" y="2939143"/>
            <a:ext cx="4910137" cy="489857"/>
          </a:xfrm>
        </p:spPr>
        <p:txBody>
          <a:bodyPr>
            <a:noAutofit/>
          </a:bodyPr>
          <a:lstStyle>
            <a:lvl1pPr marL="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593112-813A-034D-8B26-84A5BA947F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75834" y="3587297"/>
            <a:ext cx="4910137" cy="35877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Presentation Subtitle</a:t>
            </a:r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4DD5BA8-322E-6248-9A23-99B741B3EB5A}"/>
              </a:ext>
            </a:extLst>
          </p:cNvPr>
          <p:cNvSpPr txBox="1">
            <a:spLocks/>
          </p:cNvSpPr>
          <p:nvPr userDrawn="1"/>
        </p:nvSpPr>
        <p:spPr>
          <a:xfrm>
            <a:off x="5185288" y="5739826"/>
            <a:ext cx="2149677" cy="332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1200" u="none" dirty="0" err="1">
                <a:solidFill>
                  <a:schemeClr val="bg1"/>
                </a:solidFill>
              </a:rPr>
              <a:t>www.peppol.eu</a:t>
            </a:r>
            <a:endParaRPr lang="en-GB" sz="1200" u="none" dirty="0">
              <a:solidFill>
                <a:schemeClr val="bg1"/>
              </a:solidFill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A2BD5A9-F3D8-384A-8158-C86A25949298}"/>
              </a:ext>
            </a:extLst>
          </p:cNvPr>
          <p:cNvSpPr txBox="1">
            <a:spLocks/>
          </p:cNvSpPr>
          <p:nvPr userDrawn="1"/>
        </p:nvSpPr>
        <p:spPr>
          <a:xfrm>
            <a:off x="5233707" y="6068782"/>
            <a:ext cx="2052839" cy="1881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600" u="none" dirty="0">
                <a:solidFill>
                  <a:schemeClr val="bg1">
                    <a:alpha val="40000"/>
                  </a:schemeClr>
                </a:solidFill>
              </a:rPr>
              <a:t>PEPPOL is owned by </a:t>
            </a:r>
            <a:r>
              <a:rPr lang="en-GB" sz="600" u="none" dirty="0" err="1">
                <a:solidFill>
                  <a:schemeClr val="bg1">
                    <a:alpha val="40000"/>
                  </a:schemeClr>
                </a:solidFill>
              </a:rPr>
              <a:t>OpenPEPPOL</a:t>
            </a:r>
            <a:r>
              <a:rPr lang="en-GB" sz="600" u="none" dirty="0">
                <a:solidFill>
                  <a:schemeClr val="bg1">
                    <a:alpha val="40000"/>
                  </a:schemeClr>
                </a:solidFill>
              </a:rPr>
              <a:t> AISBL</a:t>
            </a:r>
          </a:p>
        </p:txBody>
      </p:sp>
    </p:spTree>
    <p:extLst>
      <p:ext uri="{BB962C8B-B14F-4D97-AF65-F5344CB8AC3E}">
        <p14:creationId xmlns:p14="http://schemas.microsoft.com/office/powerpoint/2010/main" val="3204315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Blu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6213298-33BC-FD4E-A08F-10E954352F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2658"/>
          <a:stretch/>
        </p:blipFill>
        <p:spPr>
          <a:xfrm>
            <a:off x="0" y="0"/>
            <a:ext cx="12192000" cy="21528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40DAA5-2881-6B4B-8C37-F90CF5E440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96979" y="365125"/>
            <a:ext cx="1470479" cy="35611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0" y="1739578"/>
            <a:ext cx="12192000" cy="5118422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1" y="589651"/>
            <a:ext cx="8512629" cy="384059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F0C665-899C-944A-8251-6E2661F5E1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23862" b="24625"/>
          <a:stretch/>
        </p:blipFill>
        <p:spPr>
          <a:xfrm>
            <a:off x="7400925" y="2014539"/>
            <a:ext cx="4791075" cy="4843462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AD7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3B80118-C4A5-8247-8F04-4FF22065A1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4863" y="1149784"/>
            <a:ext cx="8489950" cy="38957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Slide subtitle</a:t>
            </a:r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3BBD93B1-4217-6E4F-986C-9BA606757A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4863" y="2353110"/>
            <a:ext cx="5291137" cy="361581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326D"/>
                </a:solidFill>
              </a:defRPr>
            </a:lvl1pPr>
            <a:lvl2pPr marL="457200" indent="0">
              <a:buNone/>
              <a:defRPr sz="1800">
                <a:solidFill>
                  <a:srgbClr val="00326D"/>
                </a:solidFill>
              </a:defRPr>
            </a:lvl2pPr>
            <a:lvl3pPr marL="914400" indent="0">
              <a:buNone/>
              <a:defRPr sz="1800">
                <a:solidFill>
                  <a:srgbClr val="00326D"/>
                </a:solidFill>
              </a:defRPr>
            </a:lvl3pPr>
            <a:lvl4pPr marL="1371600" indent="0">
              <a:buNone/>
              <a:defRPr sz="1800">
                <a:solidFill>
                  <a:srgbClr val="00326D"/>
                </a:solidFill>
              </a:defRPr>
            </a:lvl4pPr>
            <a:lvl5pPr marL="1828800" indent="0">
              <a:buNone/>
              <a:defRPr sz="1800">
                <a:solidFill>
                  <a:srgbClr val="00326D"/>
                </a:solidFill>
              </a:defRPr>
            </a:lvl5pPr>
          </a:lstStyle>
          <a:p>
            <a:pPr lvl="0"/>
            <a:r>
              <a:rPr lang="en-GB" dirty="0"/>
              <a:t>Slide paragraph text here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AAFD42-CBC1-F74F-BA25-B38FDE105F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4863" y="2876550"/>
            <a:ext cx="5291137" cy="268287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74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Blue Top Wid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6213298-33BC-FD4E-A08F-10E954352F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2658"/>
          <a:stretch/>
        </p:blipFill>
        <p:spPr>
          <a:xfrm>
            <a:off x="0" y="0"/>
            <a:ext cx="12192000" cy="21528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40DAA5-2881-6B4B-8C37-F90CF5E440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96979" y="365125"/>
            <a:ext cx="1470479" cy="35611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0" y="1739578"/>
            <a:ext cx="12192000" cy="5118422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1" y="589651"/>
            <a:ext cx="8512629" cy="384059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F0C665-899C-944A-8251-6E2661F5E1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23862" b="24625"/>
          <a:stretch/>
        </p:blipFill>
        <p:spPr>
          <a:xfrm>
            <a:off x="7400925" y="2014539"/>
            <a:ext cx="4791075" cy="4843462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AD7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3B80118-C4A5-8247-8F04-4FF22065A1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4863" y="1149784"/>
            <a:ext cx="8489950" cy="38957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Slide subtitle</a:t>
            </a:r>
            <a:endParaRPr lang="en-US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4E99A6B-1FDE-0E49-9942-EC74E92CA2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4863" y="2146654"/>
            <a:ext cx="10582492" cy="3412772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90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op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6213298-33BC-FD4E-A08F-10E954352F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2658"/>
          <a:stretch/>
        </p:blipFill>
        <p:spPr>
          <a:xfrm>
            <a:off x="0" y="0"/>
            <a:ext cx="12192000" cy="14165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40DAA5-2881-6B4B-8C37-F90CF5E440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96979" y="365125"/>
            <a:ext cx="1470479" cy="35611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0" y="1739578"/>
            <a:ext cx="12192000" cy="5118422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1" y="589651"/>
            <a:ext cx="8512629" cy="384059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AD7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4E99A6B-1FDE-0E49-9942-EC74E92CA2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4863" y="2146654"/>
            <a:ext cx="10582492" cy="3412772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359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op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6213298-33BC-FD4E-A08F-10E954352F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2658"/>
          <a:stretch/>
        </p:blipFill>
        <p:spPr>
          <a:xfrm>
            <a:off x="0" y="0"/>
            <a:ext cx="12192000" cy="21528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40DAA5-2881-6B4B-8C37-F90CF5E440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96979" y="365125"/>
            <a:ext cx="1470479" cy="35611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0" y="1739578"/>
            <a:ext cx="12192000" cy="5118422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1" y="589651"/>
            <a:ext cx="8512629" cy="384059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F0C665-899C-944A-8251-6E2661F5E1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23862" b="24625"/>
          <a:stretch/>
        </p:blipFill>
        <p:spPr>
          <a:xfrm>
            <a:off x="7400925" y="2014539"/>
            <a:ext cx="4791075" cy="4843462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AD7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3B80118-C4A5-8247-8F04-4FF22065A1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4863" y="1149784"/>
            <a:ext cx="8489950" cy="38957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Slide subtitle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D778D66-CD32-8F4B-BC00-176C1E3DE6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4863" y="2146654"/>
            <a:ext cx="10582492" cy="3412772"/>
          </a:xfrm>
        </p:spPr>
        <p:txBody>
          <a:bodyPr numCol="2" spcCol="18000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678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4D5368E-8BB6-134E-81DA-5CF4EF87F3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2658"/>
          <a:stretch/>
        </p:blipFill>
        <p:spPr>
          <a:xfrm>
            <a:off x="0" y="0"/>
            <a:ext cx="12192000" cy="21528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1" y="589651"/>
            <a:ext cx="8512629" cy="560276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AD7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773152" y="1469985"/>
            <a:ext cx="10613985" cy="5388014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58A2E87-725C-704B-A400-9AFF25B185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96979" y="365125"/>
            <a:ext cx="1470479" cy="35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836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1" y="589651"/>
            <a:ext cx="8512629" cy="560276"/>
          </a:xfrm>
        </p:spPr>
        <p:txBody>
          <a:bodyPr>
            <a:noAutofit/>
          </a:bodyPr>
          <a:lstStyle>
            <a:lvl1pPr>
              <a:defRPr sz="3000">
                <a:solidFill>
                  <a:srgbClr val="00326D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1E7A7CE2-0EA6-E545-8AB3-15B62C1F14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6979" y="365125"/>
            <a:ext cx="1470479" cy="3561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F0C665-899C-944A-8251-6E2661F5E1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3862" b="24625"/>
          <a:stretch/>
        </p:blipFill>
        <p:spPr>
          <a:xfrm>
            <a:off x="7400925" y="2014539"/>
            <a:ext cx="4791075" cy="4843462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AD7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098D51-E2DC-CB48-9F49-4A03E5CEB9F3}"/>
              </a:ext>
            </a:extLst>
          </p:cNvPr>
          <p:cNvCxnSpPr>
            <a:cxnSpLocks/>
          </p:cNvCxnSpPr>
          <p:nvPr userDrawn="1"/>
        </p:nvCxnSpPr>
        <p:spPr>
          <a:xfrm>
            <a:off x="804646" y="1717964"/>
            <a:ext cx="105827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B244102E-C22E-BE46-ADAD-5A7FFEA06DFD}"/>
              </a:ext>
            </a:extLst>
          </p:cNvPr>
          <p:cNvSpPr/>
          <p:nvPr userDrawn="1"/>
        </p:nvSpPr>
        <p:spPr>
          <a:xfrm>
            <a:off x="6274040" y="2941117"/>
            <a:ext cx="5113097" cy="2861953"/>
          </a:xfrm>
          <a:prstGeom prst="rect">
            <a:avLst/>
          </a:prstGeom>
          <a:solidFill>
            <a:srgbClr val="007AD7"/>
          </a:solidFill>
          <a:ln>
            <a:noFill/>
          </a:ln>
          <a:effectLst>
            <a:outerShdw blurRad="444500" dist="381000" dir="30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AB26F71-0A2F-2042-A44A-272B58C36BFB}"/>
              </a:ext>
            </a:extLst>
          </p:cNvPr>
          <p:cNvSpPr/>
          <p:nvPr userDrawn="1"/>
        </p:nvSpPr>
        <p:spPr>
          <a:xfrm>
            <a:off x="801495" y="2941117"/>
            <a:ext cx="5113097" cy="2861953"/>
          </a:xfrm>
          <a:prstGeom prst="rect">
            <a:avLst/>
          </a:prstGeom>
          <a:solidFill>
            <a:srgbClr val="00BAFF"/>
          </a:solidFill>
          <a:ln>
            <a:noFill/>
          </a:ln>
          <a:effectLst>
            <a:outerShdw blurRad="444500" dist="381000" dir="30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3B80118-C4A5-8247-8F04-4FF22065A1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4863" y="1149783"/>
            <a:ext cx="8489950" cy="56832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7AD7"/>
                </a:solidFill>
              </a:defRPr>
            </a:lvl1pPr>
          </a:lstStyle>
          <a:p>
            <a:pPr lvl="0"/>
            <a:r>
              <a:rPr lang="en-GB" dirty="0"/>
              <a:t>Slide subtitle</a:t>
            </a:r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3BBD93B1-4217-6E4F-986C-9BA606757A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4863" y="2353110"/>
            <a:ext cx="5291137" cy="361581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326D"/>
                </a:solidFill>
              </a:defRPr>
            </a:lvl1pPr>
            <a:lvl2pPr marL="457200" indent="0">
              <a:buNone/>
              <a:defRPr sz="1800">
                <a:solidFill>
                  <a:srgbClr val="00326D"/>
                </a:solidFill>
              </a:defRPr>
            </a:lvl2pPr>
            <a:lvl3pPr marL="914400" indent="0">
              <a:buNone/>
              <a:defRPr sz="1800">
                <a:solidFill>
                  <a:srgbClr val="00326D"/>
                </a:solidFill>
              </a:defRPr>
            </a:lvl3pPr>
            <a:lvl4pPr marL="1371600" indent="0">
              <a:buNone/>
              <a:defRPr sz="1800">
                <a:solidFill>
                  <a:srgbClr val="00326D"/>
                </a:solidFill>
              </a:defRPr>
            </a:lvl4pPr>
            <a:lvl5pPr marL="1828800" indent="0">
              <a:buNone/>
              <a:defRPr sz="1800">
                <a:solidFill>
                  <a:srgbClr val="00326D"/>
                </a:solidFill>
              </a:defRPr>
            </a:lvl5pPr>
          </a:lstStyle>
          <a:p>
            <a:pPr lvl="0"/>
            <a:r>
              <a:rPr lang="en-GB" dirty="0"/>
              <a:t>Slide paragraph text here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6685E4-A6C1-C743-AB56-4C134CA17F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6175" y="3181350"/>
            <a:ext cx="4413250" cy="2317750"/>
          </a:xfrm>
        </p:spPr>
        <p:txBody>
          <a:bodyPr>
            <a:noAutofit/>
          </a:bodyPr>
          <a:lstStyle>
            <a:lvl1pPr>
              <a:buClr>
                <a:srgbClr val="00326D"/>
              </a:buClr>
              <a:defRPr>
                <a:solidFill>
                  <a:schemeClr val="bg1"/>
                </a:solidFill>
              </a:defRPr>
            </a:lvl1pPr>
            <a:lvl2pPr marL="685800" indent="-228600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 marL="1143000" indent="-228600"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3pPr>
            <a:lvl4pPr marL="1600200" indent="-228600"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4pPr>
            <a:lvl5pPr marL="2057400" indent="-228600"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E28BB382-0E43-254D-AF06-EC9A555C68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18968" y="3181350"/>
            <a:ext cx="4413250" cy="2317750"/>
          </a:xfrm>
        </p:spPr>
        <p:txBody>
          <a:bodyPr>
            <a:noAutofit/>
          </a:bodyPr>
          <a:lstStyle>
            <a:lvl1pPr>
              <a:buClr>
                <a:srgbClr val="F7F9FC"/>
              </a:buClr>
              <a:defRPr>
                <a:solidFill>
                  <a:schemeClr val="bg1"/>
                </a:solidFill>
              </a:defRPr>
            </a:lvl1pPr>
            <a:lvl2pPr marL="685800" indent="-228600">
              <a:buFontTx/>
              <a:buBlip>
                <a:blip r:embed="rId6"/>
              </a:buBlip>
              <a:defRPr>
                <a:solidFill>
                  <a:schemeClr val="bg1"/>
                </a:solidFill>
              </a:defRPr>
            </a:lvl2pPr>
            <a:lvl3pPr marL="1143000" indent="-228600">
              <a:buFontTx/>
              <a:buBlip>
                <a:blip r:embed="rId7"/>
              </a:buBlip>
              <a:defRPr>
                <a:solidFill>
                  <a:schemeClr val="bg1"/>
                </a:solidFill>
              </a:defRPr>
            </a:lvl3pPr>
            <a:lvl4pPr marL="1600200" indent="-228600">
              <a:buFontTx/>
              <a:buBlip>
                <a:blip r:embed="rId7"/>
              </a:buBlip>
              <a:defRPr>
                <a:solidFill>
                  <a:schemeClr val="bg1"/>
                </a:solidFill>
              </a:defRPr>
            </a:lvl4pPr>
            <a:lvl5pPr marL="2057400" indent="-228600">
              <a:buFontTx/>
              <a:buBlip>
                <a:blip r:embed="rId7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960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 With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1" y="589651"/>
            <a:ext cx="8512629" cy="560276"/>
          </a:xfrm>
        </p:spPr>
        <p:txBody>
          <a:bodyPr>
            <a:noAutofit/>
          </a:bodyPr>
          <a:lstStyle>
            <a:lvl1pPr>
              <a:defRPr sz="3000">
                <a:solidFill>
                  <a:srgbClr val="00326D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1E7A7CE2-0EA6-E545-8AB3-15B62C1F14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6979" y="365125"/>
            <a:ext cx="1470479" cy="3561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F0C665-899C-944A-8251-6E2661F5E1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3862" b="24625"/>
          <a:stretch/>
        </p:blipFill>
        <p:spPr>
          <a:xfrm>
            <a:off x="7400925" y="2014539"/>
            <a:ext cx="4791075" cy="4843462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AD7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098D51-E2DC-CB48-9F49-4A03E5CEB9F3}"/>
              </a:ext>
            </a:extLst>
          </p:cNvPr>
          <p:cNvCxnSpPr>
            <a:cxnSpLocks/>
          </p:cNvCxnSpPr>
          <p:nvPr userDrawn="1"/>
        </p:nvCxnSpPr>
        <p:spPr>
          <a:xfrm>
            <a:off x="804646" y="1717964"/>
            <a:ext cx="105827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EAB26F71-0A2F-2042-A44A-272B58C36BFB}"/>
              </a:ext>
            </a:extLst>
          </p:cNvPr>
          <p:cNvSpPr/>
          <p:nvPr userDrawn="1"/>
        </p:nvSpPr>
        <p:spPr>
          <a:xfrm>
            <a:off x="801496" y="2941117"/>
            <a:ext cx="3285596" cy="2861953"/>
          </a:xfrm>
          <a:prstGeom prst="rect">
            <a:avLst/>
          </a:prstGeom>
          <a:solidFill>
            <a:srgbClr val="00BAFF"/>
          </a:solidFill>
          <a:ln>
            <a:noFill/>
          </a:ln>
          <a:effectLst>
            <a:outerShdw blurRad="444500" dist="381000" dir="30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3B80118-C4A5-8247-8F04-4FF22065A1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4863" y="1149783"/>
            <a:ext cx="8489950" cy="56832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7AD7"/>
                </a:solidFill>
              </a:defRPr>
            </a:lvl1pPr>
          </a:lstStyle>
          <a:p>
            <a:pPr lvl="0"/>
            <a:r>
              <a:rPr lang="en-GB" dirty="0"/>
              <a:t>Slide subtitle</a:t>
            </a:r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3BBD93B1-4217-6E4F-986C-9BA606757A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4863" y="2353110"/>
            <a:ext cx="5291137" cy="361581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326D"/>
                </a:solidFill>
              </a:defRPr>
            </a:lvl1pPr>
            <a:lvl2pPr marL="457200" indent="0">
              <a:buNone/>
              <a:defRPr sz="1800">
                <a:solidFill>
                  <a:srgbClr val="00326D"/>
                </a:solidFill>
              </a:defRPr>
            </a:lvl2pPr>
            <a:lvl3pPr marL="914400" indent="0">
              <a:buNone/>
              <a:defRPr sz="1800">
                <a:solidFill>
                  <a:srgbClr val="00326D"/>
                </a:solidFill>
              </a:defRPr>
            </a:lvl3pPr>
            <a:lvl4pPr marL="1371600" indent="0">
              <a:buNone/>
              <a:defRPr sz="1800">
                <a:solidFill>
                  <a:srgbClr val="00326D"/>
                </a:solidFill>
              </a:defRPr>
            </a:lvl4pPr>
            <a:lvl5pPr marL="1828800" indent="0">
              <a:buNone/>
              <a:defRPr sz="1800">
                <a:solidFill>
                  <a:srgbClr val="00326D"/>
                </a:solidFill>
              </a:defRPr>
            </a:lvl5pPr>
          </a:lstStyle>
          <a:p>
            <a:pPr lvl="0"/>
            <a:r>
              <a:rPr lang="en-GB" dirty="0"/>
              <a:t>Slide paragraph text here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5E46302-BFBE-A44A-BEA7-F2E070161390}"/>
              </a:ext>
            </a:extLst>
          </p:cNvPr>
          <p:cNvSpPr/>
          <p:nvPr userDrawn="1"/>
        </p:nvSpPr>
        <p:spPr>
          <a:xfrm>
            <a:off x="4453202" y="2941117"/>
            <a:ext cx="3285596" cy="2861953"/>
          </a:xfrm>
          <a:prstGeom prst="rect">
            <a:avLst/>
          </a:prstGeom>
          <a:solidFill>
            <a:srgbClr val="007AD7"/>
          </a:solidFill>
          <a:ln>
            <a:noFill/>
          </a:ln>
          <a:effectLst>
            <a:outerShdw blurRad="444500" dist="381000" dir="30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7E68EF7-8E9B-604E-A002-6DA88D4B5844}"/>
              </a:ext>
            </a:extLst>
          </p:cNvPr>
          <p:cNvSpPr/>
          <p:nvPr userDrawn="1"/>
        </p:nvSpPr>
        <p:spPr>
          <a:xfrm>
            <a:off x="8101759" y="2941117"/>
            <a:ext cx="3285596" cy="2861953"/>
          </a:xfrm>
          <a:prstGeom prst="rect">
            <a:avLst/>
          </a:prstGeom>
          <a:solidFill>
            <a:srgbClr val="00326D"/>
          </a:solidFill>
          <a:ln>
            <a:noFill/>
          </a:ln>
          <a:effectLst>
            <a:outerShdw blurRad="444500" dist="381000" dir="30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EA74456-E8B8-CA46-8A56-B65AED980E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6175" y="3181350"/>
            <a:ext cx="2502382" cy="2317750"/>
          </a:xfrm>
        </p:spPr>
        <p:txBody>
          <a:bodyPr>
            <a:noAutofit/>
          </a:bodyPr>
          <a:lstStyle>
            <a:lvl1pPr>
              <a:buClr>
                <a:srgbClr val="00326D"/>
              </a:buClr>
              <a:defRPr>
                <a:solidFill>
                  <a:schemeClr val="bg1"/>
                </a:solidFill>
              </a:defRPr>
            </a:lvl1pPr>
            <a:lvl2pPr marL="685800" indent="-228600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 marL="1143000" indent="-228600"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3pPr>
            <a:lvl4pPr marL="1600200" indent="-228600"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4pPr>
            <a:lvl5pPr marL="2057400" indent="-228600"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1CA6ABCC-1C55-6C45-B30C-D8BECE62CD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55765" y="3181350"/>
            <a:ext cx="2645160" cy="2317750"/>
          </a:xfrm>
        </p:spPr>
        <p:txBody>
          <a:bodyPr>
            <a:noAutofit/>
          </a:bodyPr>
          <a:lstStyle>
            <a:lvl1pPr>
              <a:buClr>
                <a:srgbClr val="F7F9FC"/>
              </a:buClr>
              <a:defRPr>
                <a:solidFill>
                  <a:schemeClr val="bg1"/>
                </a:solidFill>
              </a:defRPr>
            </a:lvl1pPr>
            <a:lvl2pPr marL="685800" indent="-228600">
              <a:buFontTx/>
              <a:buBlip>
                <a:blip r:embed="rId6"/>
              </a:buBlip>
              <a:defRPr>
                <a:solidFill>
                  <a:schemeClr val="bg1"/>
                </a:solidFill>
              </a:defRPr>
            </a:lvl2pPr>
            <a:lvl3pPr marL="1143000" indent="-228600">
              <a:buFontTx/>
              <a:buBlip>
                <a:blip r:embed="rId7"/>
              </a:buBlip>
              <a:defRPr>
                <a:solidFill>
                  <a:schemeClr val="bg1"/>
                </a:solidFill>
              </a:defRPr>
            </a:lvl3pPr>
            <a:lvl4pPr marL="1600200" indent="-228600">
              <a:buFontTx/>
              <a:buBlip>
                <a:blip r:embed="rId7"/>
              </a:buBlip>
              <a:defRPr>
                <a:solidFill>
                  <a:schemeClr val="bg1"/>
                </a:solidFill>
              </a:defRPr>
            </a:lvl4pPr>
            <a:lvl5pPr marL="2057400" indent="-228600">
              <a:buFontTx/>
              <a:buBlip>
                <a:blip r:embed="rId7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AD0D7BBC-8E0B-F24A-B2C6-B725965141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7058" y="3181350"/>
            <a:ext cx="2645160" cy="2317750"/>
          </a:xfrm>
        </p:spPr>
        <p:txBody>
          <a:bodyPr>
            <a:noAutofit/>
          </a:bodyPr>
          <a:lstStyle>
            <a:lvl1pPr>
              <a:buClr>
                <a:srgbClr val="F7F9FC"/>
              </a:buClr>
              <a:defRPr>
                <a:solidFill>
                  <a:schemeClr val="bg1"/>
                </a:solidFill>
              </a:defRPr>
            </a:lvl1pPr>
            <a:lvl2pPr marL="685800" indent="-228600">
              <a:buFontTx/>
              <a:buBlip>
                <a:blip r:embed="rId6"/>
              </a:buBlip>
              <a:defRPr>
                <a:solidFill>
                  <a:schemeClr val="bg1"/>
                </a:solidFill>
              </a:defRPr>
            </a:lvl2pPr>
            <a:lvl3pPr marL="1143000" indent="-228600">
              <a:buFontTx/>
              <a:buBlip>
                <a:blip r:embed="rId7"/>
              </a:buBlip>
              <a:defRPr>
                <a:solidFill>
                  <a:schemeClr val="bg1"/>
                </a:solidFill>
              </a:defRPr>
            </a:lvl3pPr>
            <a:lvl4pPr marL="1600200" indent="-228600">
              <a:buFontTx/>
              <a:buBlip>
                <a:blip r:embed="rId7"/>
              </a:buBlip>
              <a:defRPr>
                <a:solidFill>
                  <a:schemeClr val="bg1"/>
                </a:solidFill>
              </a:defRPr>
            </a:lvl4pPr>
            <a:lvl5pPr marL="2057400" indent="-228600">
              <a:buFontTx/>
              <a:buBlip>
                <a:blip r:embed="rId7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5610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08BAFF8-81B2-BE4A-8770-987BE457B37D}"/>
              </a:ext>
            </a:extLst>
          </p:cNvPr>
          <p:cNvSpPr/>
          <p:nvPr userDrawn="1"/>
        </p:nvSpPr>
        <p:spPr>
          <a:xfrm>
            <a:off x="7107382" y="0"/>
            <a:ext cx="5084618" cy="6858000"/>
          </a:xfrm>
          <a:prstGeom prst="rect">
            <a:avLst/>
          </a:prstGeom>
          <a:solidFill>
            <a:srgbClr val="007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0" y="0"/>
            <a:ext cx="7107382" cy="6858000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1" y="589651"/>
            <a:ext cx="4639973" cy="560276"/>
          </a:xfrm>
        </p:spPr>
        <p:txBody>
          <a:bodyPr>
            <a:noAutofit/>
          </a:bodyPr>
          <a:lstStyle>
            <a:lvl1pPr>
              <a:defRPr sz="3000">
                <a:solidFill>
                  <a:srgbClr val="00326D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7A7CE2-0EA6-E545-8AB3-15B62C1F14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96979" y="365125"/>
            <a:ext cx="1470479" cy="356112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098D51-E2DC-CB48-9F49-4A03E5CEB9F3}"/>
              </a:ext>
            </a:extLst>
          </p:cNvPr>
          <p:cNvCxnSpPr>
            <a:cxnSpLocks/>
          </p:cNvCxnSpPr>
          <p:nvPr userDrawn="1"/>
        </p:nvCxnSpPr>
        <p:spPr>
          <a:xfrm>
            <a:off x="804646" y="1717964"/>
            <a:ext cx="46401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3B80118-C4A5-8247-8F04-4FF22065A1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4863" y="1149783"/>
            <a:ext cx="4627611" cy="56832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7AD7"/>
                </a:solidFill>
              </a:defRPr>
            </a:lvl1pPr>
          </a:lstStyle>
          <a:p>
            <a:pPr lvl="0"/>
            <a:r>
              <a:rPr lang="en-GB" dirty="0"/>
              <a:t>Slide subtitle</a:t>
            </a:r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3BBD93B1-4217-6E4F-986C-9BA606757A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4863" y="2353110"/>
            <a:ext cx="4639973" cy="122136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326D"/>
                </a:solidFill>
              </a:defRPr>
            </a:lvl1pPr>
            <a:lvl2pPr marL="457200" indent="0">
              <a:buNone/>
              <a:defRPr sz="1800">
                <a:solidFill>
                  <a:srgbClr val="00326D"/>
                </a:solidFill>
              </a:defRPr>
            </a:lvl2pPr>
            <a:lvl3pPr marL="914400" indent="0">
              <a:buNone/>
              <a:defRPr sz="1800">
                <a:solidFill>
                  <a:srgbClr val="00326D"/>
                </a:solidFill>
              </a:defRPr>
            </a:lvl3pPr>
            <a:lvl4pPr marL="1371600" indent="0">
              <a:buNone/>
              <a:defRPr sz="1800">
                <a:solidFill>
                  <a:srgbClr val="00326D"/>
                </a:solidFill>
              </a:defRPr>
            </a:lvl4pPr>
            <a:lvl5pPr marL="1828800" indent="0">
              <a:buNone/>
              <a:defRPr sz="1800">
                <a:solidFill>
                  <a:srgbClr val="00326D"/>
                </a:solidFill>
              </a:defRPr>
            </a:lvl5pPr>
          </a:lstStyle>
          <a:p>
            <a:pPr lvl="0"/>
            <a:r>
              <a:rPr lang="en-GB" dirty="0"/>
              <a:t>Slide paragraph text here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58BF75F-7C85-7D48-A4BD-E2EE6A730E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10000"/>
          </a:blip>
          <a:srcRect r="23862" b="24625"/>
          <a:stretch/>
        </p:blipFill>
        <p:spPr>
          <a:xfrm>
            <a:off x="7400925" y="2014539"/>
            <a:ext cx="4791075" cy="4843462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E5166A8-1B73-BC4C-8814-4565CFCD7B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260474"/>
            <a:ext cx="5672138" cy="4226400"/>
          </a:xfrm>
          <a:solidFill>
            <a:schemeClr val="bg1"/>
          </a:solidFill>
          <a:effectLst>
            <a:outerShdw blurRad="444500" dist="381000" dir="3000000" algn="ctr" rotWithShape="0">
              <a:srgbClr val="000000">
                <a:alpha val="30000"/>
              </a:srgbClr>
            </a:outerShdw>
          </a:effectLst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931053-3A45-8D4B-A2D7-2642339734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2781" y="3889375"/>
            <a:ext cx="4662344" cy="24384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4430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C7232CE-164E-1747-91B0-7DC3B34D2D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FD9DF8B-7625-644C-9B05-4EFE9453FB72}"/>
              </a:ext>
            </a:extLst>
          </p:cNvPr>
          <p:cNvSpPr txBox="1">
            <a:spLocks/>
          </p:cNvSpPr>
          <p:nvPr userDrawn="1"/>
        </p:nvSpPr>
        <p:spPr>
          <a:xfrm>
            <a:off x="6412992" y="2239617"/>
            <a:ext cx="2678889" cy="262803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1600" spc="300" dirty="0"/>
              <a:t>MORE INFORMATION</a:t>
            </a:r>
          </a:p>
          <a:p>
            <a:endParaRPr lang="en-GB" sz="1600" dirty="0"/>
          </a:p>
          <a:p>
            <a:r>
              <a:rPr lang="en-GB" sz="2400" dirty="0" err="1"/>
              <a:t>info@peppol.eu</a:t>
            </a:r>
            <a:endParaRPr lang="en-GB" sz="2400" dirty="0"/>
          </a:p>
          <a:p>
            <a:r>
              <a:rPr lang="en-GB" sz="2400" u="none" dirty="0">
                <a:solidFill>
                  <a:schemeClr val="bg1"/>
                </a:solidFill>
              </a:rPr>
              <a:t>www.peppol.eu</a:t>
            </a:r>
          </a:p>
          <a:p>
            <a:endParaRPr lang="en-GB" sz="1600" dirty="0"/>
          </a:p>
          <a:p>
            <a:endParaRPr lang="en-GB" sz="1000" spc="300" dirty="0"/>
          </a:p>
          <a:p>
            <a:r>
              <a:rPr lang="en-GB" sz="1600" spc="300" dirty="0"/>
              <a:t>FOLLOW US</a:t>
            </a:r>
          </a:p>
          <a:p>
            <a:endParaRPr lang="en-GB" sz="16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16D9B8C-07DD-414F-B44B-A0104CB10B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131682" y="4376281"/>
            <a:ext cx="491366" cy="4913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DF1389A-0253-2741-8F9C-743A6482161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6526654" y="4376281"/>
            <a:ext cx="491366" cy="491366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F367EEC1-A766-7745-96F5-B9DC4133A90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100120" y="1990354"/>
            <a:ext cx="2817625" cy="287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261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8FB4DA1-A181-7C44-9957-E6D8276A45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765012" y="2796377"/>
            <a:ext cx="3918389" cy="1265245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09BF46-DF89-DB44-9C1D-F6830AE36D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75834" y="2939143"/>
            <a:ext cx="4910137" cy="489857"/>
          </a:xfrm>
        </p:spPr>
        <p:txBody>
          <a:bodyPr>
            <a:noAutofit/>
          </a:bodyPr>
          <a:lstStyle>
            <a:lvl1pPr marL="0" indent="0">
              <a:buNone/>
              <a:defRPr sz="3000">
                <a:solidFill>
                  <a:srgbClr val="00326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593112-813A-034D-8B26-84A5BA947F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75834" y="3587297"/>
            <a:ext cx="4910137" cy="35877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7AD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Presentation Subtitle</a:t>
            </a:r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4DD5BA8-322E-6248-9A23-99B741B3EB5A}"/>
              </a:ext>
            </a:extLst>
          </p:cNvPr>
          <p:cNvSpPr txBox="1">
            <a:spLocks/>
          </p:cNvSpPr>
          <p:nvPr userDrawn="1"/>
        </p:nvSpPr>
        <p:spPr>
          <a:xfrm>
            <a:off x="5185288" y="5739826"/>
            <a:ext cx="2149677" cy="332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1200" u="none" dirty="0" err="1">
                <a:solidFill>
                  <a:srgbClr val="00326D"/>
                </a:solidFill>
              </a:rPr>
              <a:t>www.peppol.eu</a:t>
            </a:r>
            <a:endParaRPr lang="en-GB" sz="1200" u="none" dirty="0">
              <a:solidFill>
                <a:srgbClr val="00326D"/>
              </a:solidFill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A2BD5A9-F3D8-384A-8158-C86A25949298}"/>
              </a:ext>
            </a:extLst>
          </p:cNvPr>
          <p:cNvSpPr txBox="1">
            <a:spLocks/>
          </p:cNvSpPr>
          <p:nvPr userDrawn="1"/>
        </p:nvSpPr>
        <p:spPr>
          <a:xfrm>
            <a:off x="5233707" y="6068782"/>
            <a:ext cx="2052839" cy="1881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600" u="none" dirty="0">
                <a:solidFill>
                  <a:srgbClr val="00326D">
                    <a:alpha val="40000"/>
                  </a:srgbClr>
                </a:solidFill>
              </a:rPr>
              <a:t>PEPPOL is owned by </a:t>
            </a:r>
            <a:r>
              <a:rPr lang="en-GB" sz="600" u="none" dirty="0" err="1">
                <a:solidFill>
                  <a:srgbClr val="00326D">
                    <a:alpha val="40000"/>
                  </a:srgbClr>
                </a:solidFill>
              </a:rPr>
              <a:t>OpenPEPPOL</a:t>
            </a:r>
            <a:r>
              <a:rPr lang="en-GB" sz="600" u="none" dirty="0">
                <a:solidFill>
                  <a:srgbClr val="00326D">
                    <a:alpha val="40000"/>
                  </a:srgbClr>
                </a:solidFill>
              </a:rPr>
              <a:t> AISBL</a:t>
            </a:r>
          </a:p>
        </p:txBody>
      </p:sp>
    </p:spTree>
    <p:extLst>
      <p:ext uri="{BB962C8B-B14F-4D97-AF65-F5344CB8AC3E}">
        <p14:creationId xmlns:p14="http://schemas.microsoft.com/office/powerpoint/2010/main" val="707455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C7232CE-164E-1747-91B0-7DC3B34D2D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09BF46-DF89-DB44-9C1D-F6830AE36D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40931" y="3311392"/>
            <a:ext cx="4910137" cy="489857"/>
          </a:xfr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Quote text to go here</a:t>
            </a:r>
            <a:endParaRPr lang="en-US" dirty="0"/>
          </a:p>
        </p:txBody>
      </p:sp>
      <p:pic>
        <p:nvPicPr>
          <p:cNvPr id="4" name="Picture 3" descr="A picture containing necklace, drawing, knot&#10;&#10;Description automatically generated">
            <a:extLst>
              <a:ext uri="{FF2B5EF4-FFF2-40B4-BE49-F238E27FC236}">
                <a16:creationId xmlns:a16="http://schemas.microsoft.com/office/drawing/2014/main" id="{F5868033-A3CE-3A4A-831A-E58E65705D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98665" y="2279971"/>
            <a:ext cx="1394669" cy="659596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9D1F0EA-E48B-F346-A71F-DC5FD25BA9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40931" y="4041745"/>
            <a:ext cx="4910137" cy="489857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– Quote author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67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1" y="589651"/>
            <a:ext cx="8512629" cy="560276"/>
          </a:xfrm>
        </p:spPr>
        <p:txBody>
          <a:bodyPr>
            <a:noAutofit/>
          </a:bodyPr>
          <a:lstStyle>
            <a:lvl1pPr>
              <a:defRPr sz="3000">
                <a:solidFill>
                  <a:srgbClr val="00326D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1E7A7CE2-0EA6-E545-8AB3-15B62C1F14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6979" y="365125"/>
            <a:ext cx="1470479" cy="3561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F0C665-899C-944A-8251-6E2661F5E1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3862" b="24625"/>
          <a:stretch/>
        </p:blipFill>
        <p:spPr>
          <a:xfrm>
            <a:off x="7400925" y="2014539"/>
            <a:ext cx="4791075" cy="4843462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AD7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098D51-E2DC-CB48-9F49-4A03E5CEB9F3}"/>
              </a:ext>
            </a:extLst>
          </p:cNvPr>
          <p:cNvCxnSpPr>
            <a:cxnSpLocks/>
          </p:cNvCxnSpPr>
          <p:nvPr userDrawn="1"/>
        </p:nvCxnSpPr>
        <p:spPr>
          <a:xfrm>
            <a:off x="804646" y="1717964"/>
            <a:ext cx="105827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3B80118-C4A5-8247-8F04-4FF22065A1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4863" y="1149783"/>
            <a:ext cx="8489950" cy="56832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7AD7"/>
                </a:solidFill>
              </a:defRPr>
            </a:lvl1pPr>
          </a:lstStyle>
          <a:p>
            <a:pPr lvl="0"/>
            <a:r>
              <a:rPr lang="en-GB" dirty="0"/>
              <a:t>Slide subtitle</a:t>
            </a:r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3BBD93B1-4217-6E4F-986C-9BA606757A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4863" y="2353110"/>
            <a:ext cx="5291137" cy="361581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326D"/>
                </a:solidFill>
              </a:defRPr>
            </a:lvl1pPr>
            <a:lvl2pPr marL="457200" indent="0">
              <a:buNone/>
              <a:defRPr sz="1800">
                <a:solidFill>
                  <a:srgbClr val="00326D"/>
                </a:solidFill>
              </a:defRPr>
            </a:lvl2pPr>
            <a:lvl3pPr marL="914400" indent="0">
              <a:buNone/>
              <a:defRPr sz="1800">
                <a:solidFill>
                  <a:srgbClr val="00326D"/>
                </a:solidFill>
              </a:defRPr>
            </a:lvl3pPr>
            <a:lvl4pPr marL="1371600" indent="0">
              <a:buNone/>
              <a:defRPr sz="1800">
                <a:solidFill>
                  <a:srgbClr val="00326D"/>
                </a:solidFill>
              </a:defRPr>
            </a:lvl4pPr>
            <a:lvl5pPr marL="1828800" indent="0">
              <a:buNone/>
              <a:defRPr sz="1800">
                <a:solidFill>
                  <a:srgbClr val="00326D"/>
                </a:solidFill>
              </a:defRPr>
            </a:lvl5pPr>
          </a:lstStyle>
          <a:p>
            <a:pPr lvl="0"/>
            <a:r>
              <a:rPr lang="en-GB" dirty="0"/>
              <a:t>Slide paragraph text here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AAFD42-CBC1-F74F-BA25-B38FDE105F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4863" y="2876550"/>
            <a:ext cx="5291137" cy="268287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30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1" y="589651"/>
            <a:ext cx="8512629" cy="560276"/>
          </a:xfrm>
        </p:spPr>
        <p:txBody>
          <a:bodyPr>
            <a:noAutofit/>
          </a:bodyPr>
          <a:lstStyle>
            <a:lvl1pPr>
              <a:defRPr sz="3000">
                <a:solidFill>
                  <a:srgbClr val="00326D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1E7A7CE2-0EA6-E545-8AB3-15B62C1F14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6979" y="365125"/>
            <a:ext cx="1470479" cy="3561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F0C665-899C-944A-8251-6E2661F5E1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3862" b="24625"/>
          <a:stretch/>
        </p:blipFill>
        <p:spPr>
          <a:xfrm>
            <a:off x="7400925" y="2014539"/>
            <a:ext cx="4791075" cy="4843462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AD7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098D51-E2DC-CB48-9F49-4A03E5CEB9F3}"/>
              </a:ext>
            </a:extLst>
          </p:cNvPr>
          <p:cNvCxnSpPr>
            <a:cxnSpLocks/>
          </p:cNvCxnSpPr>
          <p:nvPr userDrawn="1"/>
        </p:nvCxnSpPr>
        <p:spPr>
          <a:xfrm>
            <a:off x="804646" y="1717964"/>
            <a:ext cx="105827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3B80118-C4A5-8247-8F04-4FF22065A1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4863" y="1149783"/>
            <a:ext cx="8489950" cy="56832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7AD7"/>
                </a:solidFill>
              </a:defRPr>
            </a:lvl1pPr>
          </a:lstStyle>
          <a:p>
            <a:pPr lvl="0"/>
            <a:r>
              <a:rPr lang="en-GB" dirty="0"/>
              <a:t>Slide subtitle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AAFD42-CBC1-F74F-BA25-B38FDE105F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4863" y="2146653"/>
            <a:ext cx="10582492" cy="412169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31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ext Box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1" y="589651"/>
            <a:ext cx="8512629" cy="560276"/>
          </a:xfrm>
        </p:spPr>
        <p:txBody>
          <a:bodyPr>
            <a:noAutofit/>
          </a:bodyPr>
          <a:lstStyle>
            <a:lvl1pPr>
              <a:defRPr sz="3000">
                <a:solidFill>
                  <a:srgbClr val="00326D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1E7A7CE2-0EA6-E545-8AB3-15B62C1F14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6979" y="365125"/>
            <a:ext cx="1470479" cy="356113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AD7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098D51-E2DC-CB48-9F49-4A03E5CEB9F3}"/>
              </a:ext>
            </a:extLst>
          </p:cNvPr>
          <p:cNvCxnSpPr>
            <a:cxnSpLocks/>
          </p:cNvCxnSpPr>
          <p:nvPr userDrawn="1"/>
        </p:nvCxnSpPr>
        <p:spPr>
          <a:xfrm>
            <a:off x="804646" y="1254668"/>
            <a:ext cx="105827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AAFD42-CBC1-F74F-BA25-B38FDE105F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4863" y="1683357"/>
            <a:ext cx="10582492" cy="458498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33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1" y="589651"/>
            <a:ext cx="8512629" cy="560276"/>
          </a:xfrm>
        </p:spPr>
        <p:txBody>
          <a:bodyPr>
            <a:noAutofit/>
          </a:bodyPr>
          <a:lstStyle>
            <a:lvl1pPr>
              <a:defRPr sz="3000">
                <a:solidFill>
                  <a:srgbClr val="00326D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1E7A7CE2-0EA6-E545-8AB3-15B62C1F14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6979" y="365125"/>
            <a:ext cx="1470479" cy="3561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F0C665-899C-944A-8251-6E2661F5E1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3862" b="24625"/>
          <a:stretch/>
        </p:blipFill>
        <p:spPr>
          <a:xfrm>
            <a:off x="7400925" y="2014539"/>
            <a:ext cx="4791075" cy="4843462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AD7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098D51-E2DC-CB48-9F49-4A03E5CEB9F3}"/>
              </a:ext>
            </a:extLst>
          </p:cNvPr>
          <p:cNvCxnSpPr>
            <a:cxnSpLocks/>
          </p:cNvCxnSpPr>
          <p:nvPr userDrawn="1"/>
        </p:nvCxnSpPr>
        <p:spPr>
          <a:xfrm>
            <a:off x="804646" y="1717964"/>
            <a:ext cx="105827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3B80118-C4A5-8247-8F04-4FF22065A1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4863" y="1149783"/>
            <a:ext cx="8489950" cy="56832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7AD7"/>
                </a:solidFill>
              </a:defRPr>
            </a:lvl1pPr>
          </a:lstStyle>
          <a:p>
            <a:pPr lvl="0"/>
            <a:r>
              <a:rPr lang="en-GB" dirty="0"/>
              <a:t>Slide subtitle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AAFD42-CBC1-F74F-BA25-B38FDE105F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4863" y="2146653"/>
            <a:ext cx="10582492" cy="4121695"/>
          </a:xfrm>
        </p:spPr>
        <p:txBody>
          <a:bodyPr numCol="2" spcCol="18000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543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1" y="589651"/>
            <a:ext cx="8512629" cy="560276"/>
          </a:xfrm>
        </p:spPr>
        <p:txBody>
          <a:bodyPr>
            <a:noAutofit/>
          </a:bodyPr>
          <a:lstStyle>
            <a:lvl1pPr>
              <a:defRPr sz="3000">
                <a:solidFill>
                  <a:srgbClr val="00326D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1E7A7CE2-0EA6-E545-8AB3-15B62C1F14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6979" y="365125"/>
            <a:ext cx="1470479" cy="356113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AD7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098D51-E2DC-CB48-9F49-4A03E5CEB9F3}"/>
              </a:ext>
            </a:extLst>
          </p:cNvPr>
          <p:cNvCxnSpPr>
            <a:cxnSpLocks/>
          </p:cNvCxnSpPr>
          <p:nvPr userDrawn="1"/>
        </p:nvCxnSpPr>
        <p:spPr>
          <a:xfrm>
            <a:off x="804646" y="1254668"/>
            <a:ext cx="105827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743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1E7A7CE2-0EA6-E545-8AB3-15B62C1F14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6979" y="365125"/>
            <a:ext cx="1470479" cy="356113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AD7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852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547D0C-B625-0C4B-A036-692DC325C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0CE0E-3D1D-574F-BD6F-521510223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5CFB4A-D389-2C41-9D48-BDF357A0D4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582E0-4596-5E40-9B2F-B7E327C0CAD7}" type="datetime1">
              <a:rPr lang="en-GB" smtClean="0"/>
              <a:t>04/02/2020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4AE54F-FED9-2A41-8618-CC9E03F9F8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CDA4CD-8FF0-754C-A598-DC59CD84B0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A340D-312D-204F-893F-B70EFC62E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563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6" r:id="rId3"/>
    <p:sldLayoutId id="2147483651" r:id="rId4"/>
    <p:sldLayoutId id="2147483659" r:id="rId5"/>
    <p:sldLayoutId id="2147483663" r:id="rId6"/>
    <p:sldLayoutId id="2147483661" r:id="rId7"/>
    <p:sldLayoutId id="2147483665" r:id="rId8"/>
    <p:sldLayoutId id="2147483666" r:id="rId9"/>
    <p:sldLayoutId id="2147483658" r:id="rId10"/>
    <p:sldLayoutId id="2147483660" r:id="rId11"/>
    <p:sldLayoutId id="2147483664" r:id="rId12"/>
    <p:sldLayoutId id="2147483662" r:id="rId13"/>
    <p:sldLayoutId id="2147483655" r:id="rId14"/>
    <p:sldLayoutId id="2147483653" r:id="rId15"/>
    <p:sldLayoutId id="2147483654" r:id="rId16"/>
    <p:sldLayoutId id="2147483652" r:id="rId17"/>
    <p:sldLayoutId id="2147483650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32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7AD7"/>
        </a:buClr>
        <a:buFont typeface="Arial" panose="020B0604020202020204" pitchFamily="34" charset="0"/>
        <a:buChar char="•"/>
        <a:defRPr sz="2000" kern="1200">
          <a:solidFill>
            <a:srgbClr val="00326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0"/>
        </a:buBlip>
        <a:defRPr sz="1800" kern="1200">
          <a:solidFill>
            <a:srgbClr val="00326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1"/>
        </a:buBlip>
        <a:defRPr sz="1600" kern="1200">
          <a:solidFill>
            <a:srgbClr val="00326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1"/>
        </a:buBlip>
        <a:defRPr sz="1600" kern="1200">
          <a:solidFill>
            <a:srgbClr val="00326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1"/>
        </a:buBlip>
        <a:defRPr sz="1600" kern="1200">
          <a:solidFill>
            <a:srgbClr val="00326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FC6E4B2-BA46-457D-801E-C493EADB22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Peppol International Invoice</a:t>
            </a:r>
            <a:endParaRPr lang="is-I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F58210-06F5-40C1-BF37-028C84B1F6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75834" y="3587297"/>
            <a:ext cx="4910137" cy="358775"/>
          </a:xfrm>
        </p:spPr>
        <p:txBody>
          <a:bodyPr>
            <a:normAutofit lnSpcReduction="10000"/>
          </a:bodyPr>
          <a:lstStyle/>
          <a:p>
            <a:r>
              <a:rPr lang="en-GB" dirty="0"/>
              <a:t>09 — Meeting slides 2019-12-17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663378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BF25961-B0BD-4C81-96FF-987EC91B02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669882"/>
              </p:ext>
            </p:extLst>
          </p:nvPr>
        </p:nvGraphicFramePr>
        <p:xfrm>
          <a:off x="527515" y="1882620"/>
          <a:ext cx="11197211" cy="45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8155">
                  <a:extLst>
                    <a:ext uri="{9D8B030D-6E8A-4147-A177-3AD203B41FA5}">
                      <a16:colId xmlns:a16="http://schemas.microsoft.com/office/drawing/2014/main" val="408193753"/>
                    </a:ext>
                  </a:extLst>
                </a:gridCol>
                <a:gridCol w="596348">
                  <a:extLst>
                    <a:ext uri="{9D8B030D-6E8A-4147-A177-3AD203B41FA5}">
                      <a16:colId xmlns:a16="http://schemas.microsoft.com/office/drawing/2014/main" val="1287894008"/>
                    </a:ext>
                  </a:extLst>
                </a:gridCol>
                <a:gridCol w="551622">
                  <a:extLst>
                    <a:ext uri="{9D8B030D-6E8A-4147-A177-3AD203B41FA5}">
                      <a16:colId xmlns:a16="http://schemas.microsoft.com/office/drawing/2014/main" val="2465579851"/>
                    </a:ext>
                  </a:extLst>
                </a:gridCol>
                <a:gridCol w="551622">
                  <a:extLst>
                    <a:ext uri="{9D8B030D-6E8A-4147-A177-3AD203B41FA5}">
                      <a16:colId xmlns:a16="http://schemas.microsoft.com/office/drawing/2014/main" val="2965901829"/>
                    </a:ext>
                  </a:extLst>
                </a:gridCol>
                <a:gridCol w="551622">
                  <a:extLst>
                    <a:ext uri="{9D8B030D-6E8A-4147-A177-3AD203B41FA5}">
                      <a16:colId xmlns:a16="http://schemas.microsoft.com/office/drawing/2014/main" val="1635614827"/>
                    </a:ext>
                  </a:extLst>
                </a:gridCol>
                <a:gridCol w="551622">
                  <a:extLst>
                    <a:ext uri="{9D8B030D-6E8A-4147-A177-3AD203B41FA5}">
                      <a16:colId xmlns:a16="http://schemas.microsoft.com/office/drawing/2014/main" val="1524148951"/>
                    </a:ext>
                  </a:extLst>
                </a:gridCol>
                <a:gridCol w="551622">
                  <a:extLst>
                    <a:ext uri="{9D8B030D-6E8A-4147-A177-3AD203B41FA5}">
                      <a16:colId xmlns:a16="http://schemas.microsoft.com/office/drawing/2014/main" val="600567653"/>
                    </a:ext>
                  </a:extLst>
                </a:gridCol>
                <a:gridCol w="551622">
                  <a:extLst>
                    <a:ext uri="{9D8B030D-6E8A-4147-A177-3AD203B41FA5}">
                      <a16:colId xmlns:a16="http://schemas.microsoft.com/office/drawing/2014/main" val="1549603879"/>
                    </a:ext>
                  </a:extLst>
                </a:gridCol>
                <a:gridCol w="551622">
                  <a:extLst>
                    <a:ext uri="{9D8B030D-6E8A-4147-A177-3AD203B41FA5}">
                      <a16:colId xmlns:a16="http://schemas.microsoft.com/office/drawing/2014/main" val="2307934132"/>
                    </a:ext>
                  </a:extLst>
                </a:gridCol>
                <a:gridCol w="551622">
                  <a:extLst>
                    <a:ext uri="{9D8B030D-6E8A-4147-A177-3AD203B41FA5}">
                      <a16:colId xmlns:a16="http://schemas.microsoft.com/office/drawing/2014/main" val="1966386712"/>
                    </a:ext>
                  </a:extLst>
                </a:gridCol>
                <a:gridCol w="551622">
                  <a:extLst>
                    <a:ext uri="{9D8B030D-6E8A-4147-A177-3AD203B41FA5}">
                      <a16:colId xmlns:a16="http://schemas.microsoft.com/office/drawing/2014/main" val="1424205493"/>
                    </a:ext>
                  </a:extLst>
                </a:gridCol>
                <a:gridCol w="551622">
                  <a:extLst>
                    <a:ext uri="{9D8B030D-6E8A-4147-A177-3AD203B41FA5}">
                      <a16:colId xmlns:a16="http://schemas.microsoft.com/office/drawing/2014/main" val="260553617"/>
                    </a:ext>
                  </a:extLst>
                </a:gridCol>
                <a:gridCol w="551622">
                  <a:extLst>
                    <a:ext uri="{9D8B030D-6E8A-4147-A177-3AD203B41FA5}">
                      <a16:colId xmlns:a16="http://schemas.microsoft.com/office/drawing/2014/main" val="5204380"/>
                    </a:ext>
                  </a:extLst>
                </a:gridCol>
                <a:gridCol w="551622">
                  <a:extLst>
                    <a:ext uri="{9D8B030D-6E8A-4147-A177-3AD203B41FA5}">
                      <a16:colId xmlns:a16="http://schemas.microsoft.com/office/drawing/2014/main" val="229851688"/>
                    </a:ext>
                  </a:extLst>
                </a:gridCol>
                <a:gridCol w="551622">
                  <a:extLst>
                    <a:ext uri="{9D8B030D-6E8A-4147-A177-3AD203B41FA5}">
                      <a16:colId xmlns:a16="http://schemas.microsoft.com/office/drawing/2014/main" val="3036745916"/>
                    </a:ext>
                  </a:extLst>
                </a:gridCol>
                <a:gridCol w="551622">
                  <a:extLst>
                    <a:ext uri="{9D8B030D-6E8A-4147-A177-3AD203B41FA5}">
                      <a16:colId xmlns:a16="http://schemas.microsoft.com/office/drawing/2014/main" val="585609326"/>
                    </a:ext>
                  </a:extLst>
                </a:gridCol>
              </a:tblGrid>
              <a:tr h="375000">
                <a:tc>
                  <a:txBody>
                    <a:bodyPr/>
                    <a:lstStyle/>
                    <a:p>
                      <a:r>
                        <a:rPr lang="en-GB" sz="1200" dirty="0"/>
                        <a:t>Task</a:t>
                      </a:r>
                      <a:endParaRPr lang="is-I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%</a:t>
                      </a:r>
                      <a:endParaRPr lang="is-I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Oct</a:t>
                      </a:r>
                      <a:endParaRPr lang="is-I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Nov</a:t>
                      </a:r>
                      <a:endParaRPr lang="is-I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Dec</a:t>
                      </a:r>
                      <a:endParaRPr lang="is-I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Jan</a:t>
                      </a:r>
                      <a:endParaRPr lang="is-I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Feb</a:t>
                      </a:r>
                      <a:endParaRPr lang="is-I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Mar</a:t>
                      </a:r>
                      <a:endParaRPr lang="is-I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Apr</a:t>
                      </a:r>
                      <a:endParaRPr lang="is-I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May</a:t>
                      </a:r>
                      <a:endParaRPr lang="is-I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June</a:t>
                      </a:r>
                      <a:endParaRPr lang="is-I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July</a:t>
                      </a:r>
                      <a:endParaRPr lang="is-I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Aug</a:t>
                      </a:r>
                      <a:endParaRPr lang="is-I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Sept</a:t>
                      </a:r>
                      <a:endParaRPr lang="is-I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Oct</a:t>
                      </a:r>
                      <a:endParaRPr lang="is-I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Nov</a:t>
                      </a:r>
                      <a:endParaRPr lang="is-I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262909"/>
                  </a:ext>
                </a:extLst>
              </a:tr>
              <a:tr h="375000">
                <a:tc>
                  <a:txBody>
                    <a:bodyPr/>
                    <a:lstStyle/>
                    <a:p>
                      <a:r>
                        <a:rPr lang="en-GB" sz="1200" b="1" dirty="0"/>
                        <a:t>First draft</a:t>
                      </a:r>
                      <a:endParaRPr lang="is-IS" sz="1200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80</a:t>
                      </a:r>
                      <a:endParaRPr lang="is-IS" sz="12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952252"/>
                  </a:ext>
                </a:extLst>
              </a:tr>
              <a:tr h="375000">
                <a:tc>
                  <a:txBody>
                    <a:bodyPr/>
                    <a:lstStyle/>
                    <a:p>
                      <a:pPr lvl="1"/>
                      <a:r>
                        <a:rPr lang="en-GB" sz="1200" dirty="0"/>
                        <a:t>Preparing draft</a:t>
                      </a:r>
                      <a:endParaRPr lang="is-IS" sz="12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80</a:t>
                      </a:r>
                      <a:endParaRPr lang="is-IS" sz="1200" b="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744052"/>
                  </a:ext>
                </a:extLst>
              </a:tr>
              <a:tr h="375000">
                <a:tc>
                  <a:txBody>
                    <a:bodyPr/>
                    <a:lstStyle/>
                    <a:p>
                      <a:r>
                        <a:rPr lang="en-GB" sz="1200" b="1" dirty="0"/>
                        <a:t>Beta version</a:t>
                      </a:r>
                      <a:endParaRPr lang="is-IS" sz="1200" b="1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0</a:t>
                      </a:r>
                      <a:endParaRPr lang="is-IS" sz="1200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794793"/>
                  </a:ext>
                </a:extLst>
              </a:tr>
              <a:tr h="375000">
                <a:tc>
                  <a:txBody>
                    <a:bodyPr/>
                    <a:lstStyle/>
                    <a:p>
                      <a:pPr lvl="1"/>
                      <a:r>
                        <a:rPr lang="en-GB" sz="1200" dirty="0"/>
                        <a:t>Review first draft</a:t>
                      </a:r>
                      <a:endParaRPr lang="is-I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0</a:t>
                      </a:r>
                      <a:endParaRPr lang="is-I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5132042"/>
                  </a:ext>
                </a:extLst>
              </a:tr>
              <a:tr h="375000">
                <a:tc>
                  <a:txBody>
                    <a:bodyPr/>
                    <a:lstStyle/>
                    <a:p>
                      <a:pPr lvl="1"/>
                      <a:r>
                        <a:rPr lang="en-GB" sz="1200" dirty="0"/>
                        <a:t>Applying draft</a:t>
                      </a:r>
                      <a:endParaRPr lang="is-I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0</a:t>
                      </a:r>
                      <a:endParaRPr lang="is-I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0369109"/>
                  </a:ext>
                </a:extLst>
              </a:tr>
              <a:tr h="375000">
                <a:tc>
                  <a:txBody>
                    <a:bodyPr/>
                    <a:lstStyle/>
                    <a:p>
                      <a:pPr lvl="1"/>
                      <a:r>
                        <a:rPr lang="en-GB" sz="1200" dirty="0"/>
                        <a:t>Write Beta version</a:t>
                      </a:r>
                      <a:endParaRPr lang="is-I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0</a:t>
                      </a:r>
                      <a:endParaRPr lang="is-I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1270219"/>
                  </a:ext>
                </a:extLst>
              </a:tr>
              <a:tr h="375000">
                <a:tc>
                  <a:txBody>
                    <a:bodyPr/>
                    <a:lstStyle/>
                    <a:p>
                      <a:r>
                        <a:rPr lang="en-GB" sz="1200" b="1" dirty="0"/>
                        <a:t>Final version</a:t>
                      </a:r>
                      <a:endParaRPr lang="is-I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0</a:t>
                      </a:r>
                      <a:endParaRPr lang="is-I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3962534"/>
                  </a:ext>
                </a:extLst>
              </a:tr>
              <a:tr h="375000">
                <a:tc>
                  <a:txBody>
                    <a:bodyPr/>
                    <a:lstStyle/>
                    <a:p>
                      <a:pPr lvl="1"/>
                      <a:r>
                        <a:rPr lang="en-GB" sz="1200" dirty="0"/>
                        <a:t>Review (partly holiday period)</a:t>
                      </a:r>
                      <a:endParaRPr lang="is-I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0</a:t>
                      </a:r>
                      <a:endParaRPr lang="is-I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9938307"/>
                  </a:ext>
                </a:extLst>
              </a:tr>
              <a:tr h="375000">
                <a:tc>
                  <a:txBody>
                    <a:bodyPr/>
                    <a:lstStyle/>
                    <a:p>
                      <a:pPr lvl="1"/>
                      <a:r>
                        <a:rPr lang="en-GB" sz="1200" dirty="0"/>
                        <a:t>Comment resolution</a:t>
                      </a:r>
                      <a:endParaRPr lang="is-I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0</a:t>
                      </a:r>
                      <a:endParaRPr lang="is-I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0082932"/>
                  </a:ext>
                </a:extLst>
              </a:tr>
              <a:tr h="375000">
                <a:tc>
                  <a:txBody>
                    <a:bodyPr/>
                    <a:lstStyle/>
                    <a:p>
                      <a:pPr lvl="1"/>
                      <a:r>
                        <a:rPr lang="en-GB" sz="1200" dirty="0"/>
                        <a:t>Final editing</a:t>
                      </a:r>
                      <a:endParaRPr lang="is-I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0</a:t>
                      </a:r>
                      <a:endParaRPr lang="is-I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1067092"/>
                  </a:ext>
                </a:extLst>
              </a:tr>
              <a:tr h="375000">
                <a:tc>
                  <a:txBody>
                    <a:bodyPr/>
                    <a:lstStyle/>
                    <a:p>
                      <a:pPr lvl="1"/>
                      <a:r>
                        <a:rPr lang="en-GB" sz="1200" dirty="0"/>
                        <a:t>Publication</a:t>
                      </a:r>
                      <a:endParaRPr lang="is-I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0</a:t>
                      </a:r>
                      <a:endParaRPr lang="is-I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72236810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0369389-1D5C-4DCA-BDDC-FCD5CA781C79}"/>
              </a:ext>
            </a:extLst>
          </p:cNvPr>
          <p:cNvCxnSpPr>
            <a:cxnSpLocks/>
          </p:cNvCxnSpPr>
          <p:nvPr/>
        </p:nvCxnSpPr>
        <p:spPr>
          <a:xfrm>
            <a:off x="4421435" y="2819981"/>
            <a:ext cx="1096692" cy="0"/>
          </a:xfrm>
          <a:prstGeom prst="line">
            <a:avLst/>
          </a:prstGeom>
          <a:ln w="254000" cap="sq" cmpd="sng">
            <a:solidFill>
              <a:srgbClr val="00B0F0"/>
            </a:solidFill>
            <a:round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EC56E2B-E3C9-4BAD-835B-DBEE41B4B6E5}"/>
              </a:ext>
            </a:extLst>
          </p:cNvPr>
          <p:cNvCxnSpPr>
            <a:cxnSpLocks/>
          </p:cNvCxnSpPr>
          <p:nvPr/>
        </p:nvCxnSpPr>
        <p:spPr>
          <a:xfrm>
            <a:off x="5786333" y="3559937"/>
            <a:ext cx="298324" cy="0"/>
          </a:xfrm>
          <a:prstGeom prst="line">
            <a:avLst/>
          </a:prstGeom>
          <a:ln w="254000" cap="sq" cmpd="sng">
            <a:solidFill>
              <a:srgbClr val="00B0F0"/>
            </a:solidFill>
            <a:round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CA4CF4E-8E6A-4247-AE28-EDF84A9AF002}"/>
              </a:ext>
            </a:extLst>
          </p:cNvPr>
          <p:cNvCxnSpPr>
            <a:cxnSpLocks/>
          </p:cNvCxnSpPr>
          <p:nvPr/>
        </p:nvCxnSpPr>
        <p:spPr>
          <a:xfrm>
            <a:off x="6332985" y="3940937"/>
            <a:ext cx="844976" cy="0"/>
          </a:xfrm>
          <a:prstGeom prst="line">
            <a:avLst/>
          </a:prstGeom>
          <a:ln w="254000" cap="sq" cmpd="sng">
            <a:solidFill>
              <a:srgbClr val="00B0F0"/>
            </a:solidFill>
            <a:round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471EC88-DAB7-4F78-9670-36EC7527689F}"/>
              </a:ext>
            </a:extLst>
          </p:cNvPr>
          <p:cNvCxnSpPr>
            <a:cxnSpLocks/>
          </p:cNvCxnSpPr>
          <p:nvPr/>
        </p:nvCxnSpPr>
        <p:spPr>
          <a:xfrm>
            <a:off x="7432989" y="4314292"/>
            <a:ext cx="301564" cy="0"/>
          </a:xfrm>
          <a:prstGeom prst="line">
            <a:avLst/>
          </a:prstGeom>
          <a:ln w="254000" cap="sq" cmpd="sng">
            <a:solidFill>
              <a:srgbClr val="00B0F0"/>
            </a:solidFill>
            <a:round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8C2B0FA-F4E2-47B1-A7A6-1637727225E2}"/>
              </a:ext>
            </a:extLst>
          </p:cNvPr>
          <p:cNvCxnSpPr>
            <a:cxnSpLocks/>
          </p:cNvCxnSpPr>
          <p:nvPr/>
        </p:nvCxnSpPr>
        <p:spPr>
          <a:xfrm>
            <a:off x="7982954" y="5064187"/>
            <a:ext cx="1699668" cy="0"/>
          </a:xfrm>
          <a:prstGeom prst="line">
            <a:avLst/>
          </a:prstGeom>
          <a:ln w="254000" cap="sq" cmpd="sng">
            <a:solidFill>
              <a:srgbClr val="00B0F0"/>
            </a:solidFill>
            <a:round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A6D5CA5-3699-42F9-A9C5-0F20A22555A0}"/>
              </a:ext>
            </a:extLst>
          </p:cNvPr>
          <p:cNvCxnSpPr>
            <a:cxnSpLocks/>
          </p:cNvCxnSpPr>
          <p:nvPr/>
        </p:nvCxnSpPr>
        <p:spPr>
          <a:xfrm>
            <a:off x="9931028" y="5442893"/>
            <a:ext cx="397637" cy="0"/>
          </a:xfrm>
          <a:prstGeom prst="line">
            <a:avLst/>
          </a:prstGeom>
          <a:ln w="254000" cap="sq" cmpd="sng">
            <a:solidFill>
              <a:srgbClr val="00B0F0"/>
            </a:solidFill>
            <a:round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54F2018-03A8-4C9D-85EB-9722BC460B1A}"/>
              </a:ext>
            </a:extLst>
          </p:cNvPr>
          <p:cNvCxnSpPr>
            <a:cxnSpLocks/>
          </p:cNvCxnSpPr>
          <p:nvPr/>
        </p:nvCxnSpPr>
        <p:spPr>
          <a:xfrm>
            <a:off x="10597022" y="5813955"/>
            <a:ext cx="218666" cy="0"/>
          </a:xfrm>
          <a:prstGeom prst="line">
            <a:avLst/>
          </a:prstGeom>
          <a:ln w="254000" cap="sq" cmpd="sng">
            <a:solidFill>
              <a:srgbClr val="00B0F0"/>
            </a:solidFill>
            <a:round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ED246BA-6D00-4E4E-9180-F6DEF74D69F0}"/>
              </a:ext>
            </a:extLst>
          </p:cNvPr>
          <p:cNvCxnSpPr>
            <a:cxnSpLocks/>
          </p:cNvCxnSpPr>
          <p:nvPr/>
        </p:nvCxnSpPr>
        <p:spPr>
          <a:xfrm>
            <a:off x="11044283" y="6192161"/>
            <a:ext cx="0" cy="0"/>
          </a:xfrm>
          <a:prstGeom prst="line">
            <a:avLst/>
          </a:prstGeom>
          <a:ln w="254000" cap="sq" cmpd="sng">
            <a:solidFill>
              <a:srgbClr val="00B0F0"/>
            </a:solidFill>
            <a:round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5CCD07E-F20F-4A14-822D-6C709B3A9642}"/>
              </a:ext>
            </a:extLst>
          </p:cNvPr>
          <p:cNvCxnSpPr>
            <a:cxnSpLocks/>
          </p:cNvCxnSpPr>
          <p:nvPr/>
        </p:nvCxnSpPr>
        <p:spPr>
          <a:xfrm>
            <a:off x="4421435" y="2445607"/>
            <a:ext cx="1096692" cy="0"/>
          </a:xfrm>
          <a:prstGeom prst="line">
            <a:avLst/>
          </a:prstGeom>
          <a:ln w="254000" cap="sq" cmpd="sng">
            <a:solidFill>
              <a:schemeClr val="accent1"/>
            </a:solidFill>
            <a:round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4DC6958-3B39-45EA-B782-02DE2634B4A6}"/>
              </a:ext>
            </a:extLst>
          </p:cNvPr>
          <p:cNvCxnSpPr>
            <a:cxnSpLocks/>
          </p:cNvCxnSpPr>
          <p:nvPr/>
        </p:nvCxnSpPr>
        <p:spPr>
          <a:xfrm>
            <a:off x="5784639" y="3185563"/>
            <a:ext cx="1949914" cy="0"/>
          </a:xfrm>
          <a:prstGeom prst="line">
            <a:avLst/>
          </a:prstGeom>
          <a:ln w="254000" cap="sq" cmpd="sng">
            <a:solidFill>
              <a:schemeClr val="accent1"/>
            </a:solidFill>
            <a:round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21B5332-9754-4E68-8F95-78E062D642F5}"/>
              </a:ext>
            </a:extLst>
          </p:cNvPr>
          <p:cNvCxnSpPr>
            <a:cxnSpLocks/>
          </p:cNvCxnSpPr>
          <p:nvPr/>
        </p:nvCxnSpPr>
        <p:spPr>
          <a:xfrm>
            <a:off x="7981114" y="4692915"/>
            <a:ext cx="3063169" cy="0"/>
          </a:xfrm>
          <a:prstGeom prst="line">
            <a:avLst/>
          </a:prstGeom>
          <a:ln w="254000" cap="sq" cmpd="sng">
            <a:solidFill>
              <a:schemeClr val="accent1"/>
            </a:solidFill>
            <a:round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BEBE142-0590-49D6-9BCC-CD15F7700E0F}"/>
              </a:ext>
            </a:extLst>
          </p:cNvPr>
          <p:cNvCxnSpPr>
            <a:cxnSpLocks/>
          </p:cNvCxnSpPr>
          <p:nvPr/>
        </p:nvCxnSpPr>
        <p:spPr>
          <a:xfrm>
            <a:off x="4363552" y="2440375"/>
            <a:ext cx="1220479" cy="5232"/>
          </a:xfrm>
          <a:prstGeom prst="line">
            <a:avLst/>
          </a:prstGeom>
          <a:ln w="127000" cap="sq" cmpd="sng">
            <a:solidFill>
              <a:srgbClr val="FFC000"/>
            </a:solidFill>
            <a:round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164A2FD-9FB4-4097-9B6D-0349C6A90A6D}"/>
              </a:ext>
            </a:extLst>
          </p:cNvPr>
          <p:cNvCxnSpPr>
            <a:cxnSpLocks/>
          </p:cNvCxnSpPr>
          <p:nvPr/>
        </p:nvCxnSpPr>
        <p:spPr>
          <a:xfrm>
            <a:off x="4363551" y="2806360"/>
            <a:ext cx="1220480" cy="13621"/>
          </a:xfrm>
          <a:prstGeom prst="line">
            <a:avLst/>
          </a:prstGeom>
          <a:ln w="127000" cap="sq" cmpd="sng">
            <a:solidFill>
              <a:srgbClr val="FFC000"/>
            </a:solidFill>
            <a:round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282E8143-7414-4976-9988-589F9903B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 timeline</a:t>
            </a:r>
            <a:endParaRPr lang="is-I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CA8D88C-8A9A-452F-AB1C-25A9B1C335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2019-12-20</a:t>
            </a:r>
            <a:endParaRPr lang="is-IS" dirty="0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2A9B1D2C-9EE9-4909-8168-DF9D1F5D864A}"/>
              </a:ext>
            </a:extLst>
          </p:cNvPr>
          <p:cNvSpPr/>
          <p:nvPr/>
        </p:nvSpPr>
        <p:spPr>
          <a:xfrm>
            <a:off x="5566132" y="2735449"/>
            <a:ext cx="164763" cy="169063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" name="Star: 5 Points 22">
            <a:extLst>
              <a:ext uri="{FF2B5EF4-FFF2-40B4-BE49-F238E27FC236}">
                <a16:creationId xmlns:a16="http://schemas.microsoft.com/office/drawing/2014/main" id="{912CE013-62D1-4AF2-AFD1-6C6007C67223}"/>
              </a:ext>
            </a:extLst>
          </p:cNvPr>
          <p:cNvSpPr/>
          <p:nvPr/>
        </p:nvSpPr>
        <p:spPr>
          <a:xfrm>
            <a:off x="7784017" y="4229760"/>
            <a:ext cx="164763" cy="169063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A8B3BAA5-F7CC-4A46-A462-BFD4B820E54E}"/>
              </a:ext>
            </a:extLst>
          </p:cNvPr>
          <p:cNvSpPr/>
          <p:nvPr/>
        </p:nvSpPr>
        <p:spPr>
          <a:xfrm>
            <a:off x="11080560" y="6098837"/>
            <a:ext cx="164763" cy="169063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9CBBBD-0F6E-4969-AA2B-95206BC7E681}"/>
              </a:ext>
            </a:extLst>
          </p:cNvPr>
          <p:cNvSpPr txBox="1"/>
          <p:nvPr/>
        </p:nvSpPr>
        <p:spPr>
          <a:xfrm>
            <a:off x="5697339" y="2702053"/>
            <a:ext cx="9829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Draft version</a:t>
            </a:r>
            <a:endParaRPr lang="is-IS" sz="105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E92CCB7-A8BC-490F-B75E-139A6CBABD56}"/>
              </a:ext>
            </a:extLst>
          </p:cNvPr>
          <p:cNvSpPr txBox="1"/>
          <p:nvPr/>
        </p:nvSpPr>
        <p:spPr>
          <a:xfrm>
            <a:off x="7933586" y="4195764"/>
            <a:ext cx="9348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Beta version</a:t>
            </a:r>
            <a:endParaRPr lang="is-IS" sz="1050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5D8D34E-62FC-47C4-B61C-D948296C96ED}"/>
              </a:ext>
            </a:extLst>
          </p:cNvPr>
          <p:cNvCxnSpPr>
            <a:cxnSpLocks/>
          </p:cNvCxnSpPr>
          <p:nvPr/>
        </p:nvCxnSpPr>
        <p:spPr>
          <a:xfrm>
            <a:off x="5722745" y="3178752"/>
            <a:ext cx="480411" cy="0"/>
          </a:xfrm>
          <a:prstGeom prst="line">
            <a:avLst/>
          </a:prstGeom>
          <a:ln w="127000" cap="sq" cmpd="sng">
            <a:solidFill>
              <a:srgbClr val="FFC000"/>
            </a:solidFill>
            <a:round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B1869786-C163-4F0C-AB01-C8B990F4E1EA}"/>
              </a:ext>
            </a:extLst>
          </p:cNvPr>
          <p:cNvSpPr txBox="1"/>
          <p:nvPr/>
        </p:nvSpPr>
        <p:spPr>
          <a:xfrm>
            <a:off x="11206703" y="6056410"/>
            <a:ext cx="4780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Final</a:t>
            </a:r>
            <a:endParaRPr lang="is-IS" sz="1050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F516042-79AE-43BF-80E4-A9844DFE5869}"/>
              </a:ext>
            </a:extLst>
          </p:cNvPr>
          <p:cNvCxnSpPr>
            <a:cxnSpLocks/>
          </p:cNvCxnSpPr>
          <p:nvPr/>
        </p:nvCxnSpPr>
        <p:spPr>
          <a:xfrm>
            <a:off x="6260882" y="2253119"/>
            <a:ext cx="0" cy="4129501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982467A-2552-4E74-94B0-5BD013DD79A3}"/>
              </a:ext>
            </a:extLst>
          </p:cNvPr>
          <p:cNvCxnSpPr>
            <a:cxnSpLocks/>
          </p:cNvCxnSpPr>
          <p:nvPr/>
        </p:nvCxnSpPr>
        <p:spPr>
          <a:xfrm>
            <a:off x="5722745" y="3559937"/>
            <a:ext cx="428024" cy="0"/>
          </a:xfrm>
          <a:prstGeom prst="line">
            <a:avLst/>
          </a:prstGeom>
          <a:ln w="127000" cap="sq" cmpd="sng">
            <a:solidFill>
              <a:srgbClr val="FFC000"/>
            </a:solidFill>
            <a:round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02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mph" presetSubtype="0" repeatCount="10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5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6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3" grpId="0" animBg="1"/>
      <p:bldP spid="24" grpId="0" animBg="1"/>
      <p:bldP spid="24" grpId="1" animBg="1"/>
      <p:bldP spid="4" grpId="0"/>
      <p:bldP spid="2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D0B8B-4F90-460E-B40B-B30508E43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AFF3D4-5695-4219-8177-2E59A0C2BC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CA340D-312D-204F-893F-B70EFC62E15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4122E3-61C6-445C-92C9-69CAD43E86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Adding tax scheme elements.</a:t>
            </a:r>
            <a:endParaRPr lang="is-IS" dirty="0"/>
          </a:p>
          <a:p>
            <a:r>
              <a:rPr lang="en-GB" dirty="0"/>
              <a:t>Considerations</a:t>
            </a:r>
          </a:p>
          <a:p>
            <a:r>
              <a:rPr lang="en-GB" dirty="0"/>
              <a:t>Planning of trials</a:t>
            </a:r>
          </a:p>
          <a:p>
            <a:pPr lvl="1"/>
            <a:r>
              <a:rPr lang="en-GB" dirty="0" err="1"/>
              <a:t>Schematrons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6682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4CD3D-7AC0-4605-B334-5467EB304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DE4879-0270-448D-BD6D-07C58F2713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CA340D-312D-204F-893F-B70EFC62E15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A146C1-5DAD-44C4-942B-010ADB22F03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Tax schemes (types)</a:t>
            </a:r>
          </a:p>
          <a:p>
            <a:pPr lvl="1"/>
            <a:r>
              <a:rPr lang="en-GB" dirty="0"/>
              <a:t>VAT</a:t>
            </a:r>
          </a:p>
          <a:p>
            <a:pPr lvl="1"/>
            <a:r>
              <a:rPr lang="en-GB" dirty="0"/>
              <a:t>GST</a:t>
            </a:r>
          </a:p>
          <a:p>
            <a:pPr lvl="1"/>
            <a:r>
              <a:rPr lang="en-GB" dirty="0"/>
              <a:t>Sales tax</a:t>
            </a:r>
          </a:p>
          <a:p>
            <a:r>
              <a:rPr lang="en-GB" dirty="0"/>
              <a:t>Other taxes</a:t>
            </a:r>
          </a:p>
          <a:p>
            <a:pPr lvl="1"/>
            <a:r>
              <a:rPr lang="en-GB" dirty="0"/>
              <a:t>WET</a:t>
            </a:r>
          </a:p>
          <a:p>
            <a:pPr lvl="1"/>
            <a:r>
              <a:rPr lang="en-GB" dirty="0"/>
              <a:t>LCT</a:t>
            </a:r>
          </a:p>
          <a:p>
            <a:r>
              <a:rPr lang="en-GB" dirty="0"/>
              <a:t>How do we know what country tax rules apply.</a:t>
            </a:r>
          </a:p>
          <a:p>
            <a:pPr lvl="1"/>
            <a:r>
              <a:rPr lang="en-GB" dirty="0"/>
              <a:t>Using the </a:t>
            </a:r>
            <a:r>
              <a:rPr lang="en-GB" u="sng" dirty="0"/>
              <a:t>country code </a:t>
            </a:r>
            <a:r>
              <a:rPr lang="en-GB" dirty="0"/>
              <a:t>of the sender (the current Peppol seller country rules).</a:t>
            </a:r>
          </a:p>
          <a:p>
            <a:pPr lvl="1"/>
            <a:r>
              <a:rPr lang="en-GB" dirty="0"/>
              <a:t>Using specific Tax scheme codes, </a:t>
            </a:r>
            <a:r>
              <a:rPr lang="en-GB" dirty="0">
                <a:solidFill>
                  <a:srgbClr val="FF0000"/>
                </a:solidFill>
              </a:rPr>
              <a:t>AU-</a:t>
            </a:r>
            <a:r>
              <a:rPr lang="en-GB" dirty="0"/>
              <a:t>GST, SG-GST etc.</a:t>
            </a:r>
          </a:p>
          <a:p>
            <a:pPr lvl="1"/>
            <a:r>
              <a:rPr lang="en-GB" dirty="0"/>
              <a:t>Using the Customization identifier (we have more flexibility if we apply the wildcard in SMP)</a:t>
            </a:r>
          </a:p>
          <a:p>
            <a:pPr lvl="2"/>
            <a:r>
              <a:rPr lang="en-GB" i="1" dirty="0"/>
              <a:t>Invoice: </a:t>
            </a:r>
            <a:r>
              <a:rPr lang="en-GB" i="1" dirty="0">
                <a:highlight>
                  <a:srgbClr val="FFFF00"/>
                </a:highlight>
              </a:rPr>
              <a:t>urn:peppol.eu:pint:3.0</a:t>
            </a:r>
            <a:r>
              <a:rPr lang="en-GB" i="1" dirty="0"/>
              <a:t>#compliant#</a:t>
            </a:r>
            <a:r>
              <a:rPr lang="en-GB" i="1" u="sng" dirty="0"/>
              <a:t>urn:fdc:peppol.eu:2017:poacc:billing:international:</a:t>
            </a:r>
            <a:r>
              <a:rPr lang="en-GB" i="1" u="sng" dirty="0">
                <a:highlight>
                  <a:srgbClr val="FFFF00"/>
                </a:highlight>
              </a:rPr>
              <a:t>sg:3</a:t>
            </a:r>
          </a:p>
          <a:p>
            <a:pPr lvl="2"/>
            <a:r>
              <a:rPr lang="en-GB" i="1" dirty="0"/>
              <a:t>SMP receiving capability: </a:t>
            </a:r>
            <a:r>
              <a:rPr lang="en-GB" i="1" dirty="0">
                <a:highlight>
                  <a:srgbClr val="FFFF00"/>
                </a:highlight>
              </a:rPr>
              <a:t>urn:peppol.eu:pint:3.0</a:t>
            </a:r>
            <a:r>
              <a:rPr lang="en-GB" i="1" dirty="0"/>
              <a:t>#compliant#*</a:t>
            </a:r>
          </a:p>
          <a:p>
            <a:r>
              <a:rPr lang="en-GB" i="1" dirty="0"/>
              <a:t>Conclusion</a:t>
            </a:r>
          </a:p>
          <a:p>
            <a:pPr lvl="1"/>
            <a:r>
              <a:rPr lang="en-GB" i="1" dirty="0"/>
              <a:t>Add tax scheme business term</a:t>
            </a:r>
          </a:p>
          <a:p>
            <a:pPr lvl="1"/>
            <a:r>
              <a:rPr lang="en-GB" i="1" dirty="0"/>
              <a:t>Use UNECE code list 5153 as a subset</a:t>
            </a:r>
          </a:p>
          <a:p>
            <a:pPr lvl="1"/>
            <a:r>
              <a:rPr lang="en-GB" i="1" dirty="0"/>
              <a:t>Customization id is used to identify tax rules that apply to each invoice instance.</a:t>
            </a:r>
            <a:endParaRPr lang="is-IS" dirty="0"/>
          </a:p>
          <a:p>
            <a:pPr lvl="2"/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249372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6DC60-EC7E-48A0-B2CE-D5AB84808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Different taxes</a:t>
            </a:r>
            <a:endParaRPr lang="is-I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198E8C-3491-4C1D-9B49-AA006D89B9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CA340D-312D-204F-893F-B70EFC62E15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BFD768-5901-4CE3-94F2-FB14CF0F71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Invoice totals</a:t>
            </a:r>
          </a:p>
          <a:p>
            <a:pPr lvl="1"/>
            <a:r>
              <a:rPr lang="en-GB" dirty="0"/>
              <a:t>Total without tax</a:t>
            </a:r>
          </a:p>
          <a:p>
            <a:pPr lvl="1"/>
            <a:r>
              <a:rPr lang="en-GB" dirty="0"/>
              <a:t>Tax amount (in EN this is only VAT, In SG, AU, NZ this is only GST)</a:t>
            </a:r>
          </a:p>
          <a:p>
            <a:pPr lvl="2"/>
            <a:r>
              <a:rPr lang="en-GB" dirty="0"/>
              <a:t>Some countries have separate national and regional.</a:t>
            </a:r>
          </a:p>
          <a:p>
            <a:pPr lvl="2"/>
            <a:r>
              <a:rPr lang="en-GB" dirty="0">
                <a:highlight>
                  <a:srgbClr val="FFFF00"/>
                </a:highlight>
              </a:rPr>
              <a:t>Decision: PINT allows more than one tax in the Tax Amount.</a:t>
            </a:r>
          </a:p>
          <a:p>
            <a:pPr lvl="1"/>
            <a:r>
              <a:rPr lang="en-GB" dirty="0"/>
              <a:t>Total including tax</a:t>
            </a:r>
          </a:p>
          <a:p>
            <a:r>
              <a:rPr lang="en-GB" dirty="0"/>
              <a:t>Taxes that are not in the “Tax amount”</a:t>
            </a:r>
          </a:p>
          <a:p>
            <a:pPr lvl="1"/>
            <a:r>
              <a:rPr lang="en-GB" dirty="0"/>
              <a:t>Put into Allowance/Charge section.</a:t>
            </a:r>
          </a:p>
          <a:p>
            <a:pPr lvl="1"/>
            <a:r>
              <a:rPr lang="en-GB" dirty="0"/>
              <a:t>Tax-on-tax case: WET is put as charge.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909682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C2748-1D5D-4DB7-8E95-F14CEAC39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Tax amount on line</a:t>
            </a:r>
            <a:endParaRPr lang="is-I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0C109C-D5BB-4AD6-AAA6-F844E0F543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CA340D-312D-204F-893F-B70EFC62E15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C34E1B-17AB-4F7D-A889-BACF6919EA8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Calculation model</a:t>
            </a:r>
          </a:p>
          <a:p>
            <a:pPr lvl="1"/>
            <a:r>
              <a:rPr lang="en-GB" dirty="0">
                <a:highlight>
                  <a:srgbClr val="FFFF00"/>
                </a:highlight>
              </a:rPr>
              <a:t>Sum up the line amounts pr. category/tax and apply the tax rate on header level.</a:t>
            </a:r>
          </a:p>
          <a:p>
            <a:pPr lvl="1"/>
            <a:r>
              <a:rPr lang="en-GB" dirty="0"/>
              <a:t>Calculate the tax amount on the line and then sum to the header.</a:t>
            </a:r>
          </a:p>
          <a:p>
            <a:r>
              <a:rPr lang="en-GB" dirty="0"/>
              <a:t>Add tax amount on line.</a:t>
            </a:r>
          </a:p>
          <a:p>
            <a:pPr lvl="1"/>
            <a:r>
              <a:rPr lang="en-GB" dirty="0"/>
              <a:t>Due to our need to comply with the EN this can not be added.</a:t>
            </a:r>
          </a:p>
          <a:p>
            <a:pPr lvl="1"/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129107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2E689-8019-4A2D-9D9B-D3664823B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Task</a:t>
            </a:r>
            <a:endParaRPr lang="is-I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5E88F0-0778-4895-A602-B3AD4DD187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CA340D-312D-204F-893F-B70EFC62E15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A3E37-9C49-48A7-8AAC-DC548C8D00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Oriol creates Validation rules.</a:t>
            </a:r>
          </a:p>
          <a:p>
            <a:pPr lvl="1"/>
            <a:r>
              <a:rPr lang="en-GB" dirty="0"/>
              <a:t>Send invoice examples.</a:t>
            </a:r>
          </a:p>
          <a:p>
            <a:r>
              <a:rPr lang="en-GB" dirty="0"/>
              <a:t>Put the validation rules into peppol.validex.net</a:t>
            </a:r>
          </a:p>
          <a:p>
            <a:r>
              <a:rPr lang="en-GB" dirty="0"/>
              <a:t>Apply the model to national cases.</a:t>
            </a:r>
          </a:p>
          <a:p>
            <a:pPr lvl="1"/>
            <a:r>
              <a:rPr lang="en-GB" dirty="0"/>
              <a:t>Paul, BE</a:t>
            </a:r>
          </a:p>
          <a:p>
            <a:pPr lvl="1"/>
            <a:r>
              <a:rPr lang="en-GB" dirty="0"/>
              <a:t>Georg, IS</a:t>
            </a:r>
          </a:p>
          <a:p>
            <a:pPr lvl="1"/>
            <a:r>
              <a:rPr lang="en-GB" dirty="0"/>
              <a:t>Martin, SG</a:t>
            </a:r>
          </a:p>
          <a:p>
            <a:pPr lvl="1"/>
            <a:r>
              <a:rPr lang="en-GB" dirty="0"/>
              <a:t>Jocelyn, NZ</a:t>
            </a:r>
          </a:p>
          <a:p>
            <a:pPr lvl="1"/>
            <a:r>
              <a:rPr lang="en-GB" dirty="0"/>
              <a:t>Hilary, Chao, AU</a:t>
            </a:r>
          </a:p>
          <a:p>
            <a:pPr lvl="1"/>
            <a:r>
              <a:rPr lang="en-GB" dirty="0"/>
              <a:t>Charlotte, DK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714316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ppol">
      <a:dk1>
        <a:srgbClr val="000000"/>
      </a:dk1>
      <a:lt1>
        <a:srgbClr val="FFFFFF"/>
      </a:lt1>
      <a:dk2>
        <a:srgbClr val="0D316D"/>
      </a:dk2>
      <a:lt2>
        <a:srgbClr val="F7F9FC"/>
      </a:lt2>
      <a:accent1>
        <a:srgbClr val="2279D6"/>
      </a:accent1>
      <a:accent2>
        <a:srgbClr val="00BAFF"/>
      </a:accent2>
      <a:accent3>
        <a:srgbClr val="0D316D"/>
      </a:accent3>
      <a:accent4>
        <a:srgbClr val="2279D6"/>
      </a:accent4>
      <a:accent5>
        <a:srgbClr val="1CBAF8"/>
      </a:accent5>
      <a:accent6>
        <a:srgbClr val="0D316D"/>
      </a:accent6>
      <a:hlink>
        <a:srgbClr val="2279D6"/>
      </a:hlink>
      <a:folHlink>
        <a:srgbClr val="1CBAF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ppol PowerPoint v2+GB.potx" id="{55D964DD-AA36-47E3-8ACE-AE87B39A96F6}" vid="{2052B93E-A412-4C19-9CD5-2FEFBBF7819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Peppol PowerPoint v2+GB</Template>
  <TotalTime>1776</TotalTime>
  <Words>415</Words>
  <Application>Microsoft Office PowerPoint</Application>
  <PresentationFormat>Widescreen</PresentationFormat>
  <Paragraphs>99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Project timeline</vt:lpstr>
      <vt:lpstr>PowerPoint Presentation</vt:lpstr>
      <vt:lpstr>PowerPoint Presentation</vt:lpstr>
      <vt:lpstr>Different taxes</vt:lpstr>
      <vt:lpstr>Tax amount on line</vt:lpstr>
      <vt:lpstr>Task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 Birgisson</dc:creator>
  <cp:lastModifiedBy>Georg Birgisson</cp:lastModifiedBy>
  <cp:revision>85</cp:revision>
  <dcterms:created xsi:type="dcterms:W3CDTF">2019-12-06T16:44:49Z</dcterms:created>
  <dcterms:modified xsi:type="dcterms:W3CDTF">2020-02-04T10:45:03Z</dcterms:modified>
</cp:coreProperties>
</file>