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22" r:id="rId3"/>
    <p:sldId id="1648" r:id="rId4"/>
    <p:sldId id="1650" r:id="rId5"/>
    <p:sldId id="1649" r:id="rId6"/>
    <p:sldId id="1651" r:id="rId7"/>
    <p:sldId id="1652" r:id="rId8"/>
    <p:sldId id="1653" r:id="rId9"/>
    <p:sldId id="1638" r:id="rId10"/>
    <p:sldId id="1639" r:id="rId11"/>
    <p:sldId id="1654" r:id="rId12"/>
    <p:sldId id="1644" r:id="rId13"/>
    <p:sldId id="1643" r:id="rId14"/>
    <p:sldId id="1645" r:id="rId15"/>
    <p:sldId id="1646" r:id="rId16"/>
    <p:sldId id="1647" r:id="rId17"/>
    <p:sldId id="1640" r:id="rId18"/>
    <p:sldId id="1641" r:id="rId19"/>
    <p:sldId id="164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D"/>
    <a:srgbClr val="007AD7"/>
    <a:srgbClr val="00BAFF"/>
    <a:srgbClr val="F7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9" autoAdjust="0"/>
    <p:restoredTop sz="94607" autoAdjust="0"/>
  </p:normalViewPr>
  <p:slideViewPr>
    <p:cSldViewPr snapToGrid="0" snapToObjects="1">
      <p:cViewPr varScale="1">
        <p:scale>
          <a:sx n="109" d="100"/>
          <a:sy n="109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68E7B-91B5-8243-8144-A5FE216C863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E9371-2DDF-2841-B52C-AF59E9988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E9371-2DDF-2841-B52C-AF59E9988F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5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B4DA1-A181-7C44-9957-E6D8276A45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765012" y="2796377"/>
            <a:ext cx="3918389" cy="126524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5834" y="2939143"/>
            <a:ext cx="4910137" cy="489857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93112-813A-034D-8B26-84A5BA947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5834" y="3587297"/>
            <a:ext cx="4910137" cy="3587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DD5BA8-322E-6248-9A23-99B741B3EB5A}"/>
              </a:ext>
            </a:extLst>
          </p:cNvPr>
          <p:cNvSpPr txBox="1">
            <a:spLocks/>
          </p:cNvSpPr>
          <p:nvPr userDrawn="1"/>
        </p:nvSpPr>
        <p:spPr>
          <a:xfrm>
            <a:off x="5185288" y="5739826"/>
            <a:ext cx="2149677" cy="33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u="none" dirty="0" err="1">
                <a:solidFill>
                  <a:schemeClr val="bg1"/>
                </a:solidFill>
              </a:rPr>
              <a:t>www.peppol.eu</a:t>
            </a:r>
            <a:endParaRPr lang="en-GB" sz="1200" u="none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A2BD5A9-F3D8-384A-8158-C86A25949298}"/>
              </a:ext>
            </a:extLst>
          </p:cNvPr>
          <p:cNvSpPr txBox="1">
            <a:spLocks/>
          </p:cNvSpPr>
          <p:nvPr userDrawn="1"/>
        </p:nvSpPr>
        <p:spPr>
          <a:xfrm>
            <a:off x="5233707" y="6068782"/>
            <a:ext cx="2052839" cy="188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600" u="none" dirty="0">
                <a:solidFill>
                  <a:schemeClr val="bg1">
                    <a:alpha val="40000"/>
                  </a:schemeClr>
                </a:solidFill>
              </a:rPr>
              <a:t>PEPPOL is owned by </a:t>
            </a:r>
            <a:r>
              <a:rPr lang="en-GB" sz="600" u="none" dirty="0" err="1">
                <a:solidFill>
                  <a:schemeClr val="bg1">
                    <a:alpha val="40000"/>
                  </a:schemeClr>
                </a:solidFill>
              </a:rPr>
              <a:t>OpenPEPPOL</a:t>
            </a:r>
            <a:r>
              <a:rPr lang="en-GB" sz="600" u="none" dirty="0">
                <a:solidFill>
                  <a:schemeClr val="bg1">
                    <a:alpha val="40000"/>
                  </a:schemeClr>
                </a:solidFill>
              </a:rPr>
              <a:t> AISBL</a:t>
            </a:r>
          </a:p>
        </p:txBody>
      </p:sp>
    </p:spTree>
    <p:extLst>
      <p:ext uri="{BB962C8B-B14F-4D97-AF65-F5344CB8AC3E}">
        <p14:creationId xmlns:p14="http://schemas.microsoft.com/office/powerpoint/2010/main" val="320431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876550"/>
            <a:ext cx="5291137" cy="26828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4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lue Top Wid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4E99A6B-1FDE-0E49-9942-EC74E92CA2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14165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4E99A6B-1FDE-0E49-9942-EC74E92CA2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59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D778D66-CD32-8F4B-BC00-176C1E3DE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 numCol="2" spcCol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7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4D5368E-8BB6-134E-81DA-5CF4EF87F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773152" y="1469985"/>
            <a:ext cx="10613985" cy="5388014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8A2E87-725C-704B-A400-9AFF25B185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6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4102E-C22E-BE46-ADAD-5A7FFEA06DFD}"/>
              </a:ext>
            </a:extLst>
          </p:cNvPr>
          <p:cNvSpPr/>
          <p:nvPr userDrawn="1"/>
        </p:nvSpPr>
        <p:spPr>
          <a:xfrm>
            <a:off x="6274040" y="2941117"/>
            <a:ext cx="5113097" cy="2861953"/>
          </a:xfrm>
          <a:prstGeom prst="rect">
            <a:avLst/>
          </a:prstGeom>
          <a:solidFill>
            <a:srgbClr val="007AD7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B26F71-0A2F-2042-A44A-272B58C36BFB}"/>
              </a:ext>
            </a:extLst>
          </p:cNvPr>
          <p:cNvSpPr/>
          <p:nvPr userDrawn="1"/>
        </p:nvSpPr>
        <p:spPr>
          <a:xfrm>
            <a:off x="801495" y="2941117"/>
            <a:ext cx="5113097" cy="2861953"/>
          </a:xfrm>
          <a:prstGeom prst="rect">
            <a:avLst/>
          </a:prstGeom>
          <a:solidFill>
            <a:srgbClr val="00BAFF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685E4-A6C1-C743-AB56-4C134CA17F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6175" y="3181350"/>
            <a:ext cx="4413250" cy="2317750"/>
          </a:xfrm>
        </p:spPr>
        <p:txBody>
          <a:bodyPr>
            <a:noAutofit/>
          </a:bodyPr>
          <a:lstStyle>
            <a:lvl1pPr>
              <a:buClr>
                <a:srgbClr val="00326D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28BB382-0E43-254D-AF06-EC9A555C68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8968" y="3181350"/>
            <a:ext cx="441325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60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With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AB26F71-0A2F-2042-A44A-272B58C36BFB}"/>
              </a:ext>
            </a:extLst>
          </p:cNvPr>
          <p:cNvSpPr/>
          <p:nvPr userDrawn="1"/>
        </p:nvSpPr>
        <p:spPr>
          <a:xfrm>
            <a:off x="801496" y="2941117"/>
            <a:ext cx="3285596" cy="2861953"/>
          </a:xfrm>
          <a:prstGeom prst="rect">
            <a:avLst/>
          </a:prstGeom>
          <a:solidFill>
            <a:srgbClr val="00BAFF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E46302-BFBE-A44A-BEA7-F2E070161390}"/>
              </a:ext>
            </a:extLst>
          </p:cNvPr>
          <p:cNvSpPr/>
          <p:nvPr userDrawn="1"/>
        </p:nvSpPr>
        <p:spPr>
          <a:xfrm>
            <a:off x="4453202" y="2941117"/>
            <a:ext cx="3285596" cy="2861953"/>
          </a:xfrm>
          <a:prstGeom prst="rect">
            <a:avLst/>
          </a:prstGeom>
          <a:solidFill>
            <a:srgbClr val="007AD7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E68EF7-8E9B-604E-A002-6DA88D4B5844}"/>
              </a:ext>
            </a:extLst>
          </p:cNvPr>
          <p:cNvSpPr/>
          <p:nvPr userDrawn="1"/>
        </p:nvSpPr>
        <p:spPr>
          <a:xfrm>
            <a:off x="8101759" y="2941117"/>
            <a:ext cx="3285596" cy="2861953"/>
          </a:xfrm>
          <a:prstGeom prst="rect">
            <a:avLst/>
          </a:prstGeom>
          <a:solidFill>
            <a:srgbClr val="00326D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EA74456-E8B8-CA46-8A56-B65AED980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6175" y="3181350"/>
            <a:ext cx="2502382" cy="2317750"/>
          </a:xfrm>
        </p:spPr>
        <p:txBody>
          <a:bodyPr>
            <a:noAutofit/>
          </a:bodyPr>
          <a:lstStyle>
            <a:lvl1pPr>
              <a:buClr>
                <a:srgbClr val="00326D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A6ABCC-1C55-6C45-B30C-D8BECE62C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5765" y="3181350"/>
            <a:ext cx="264516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D0D7BBC-8E0B-F24A-B2C6-B725965141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7058" y="3181350"/>
            <a:ext cx="264516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61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8BAFF8-81B2-BE4A-8770-987BE457B37D}"/>
              </a:ext>
            </a:extLst>
          </p:cNvPr>
          <p:cNvSpPr/>
          <p:nvPr userDrawn="1"/>
        </p:nvSpPr>
        <p:spPr>
          <a:xfrm>
            <a:off x="7107382" y="0"/>
            <a:ext cx="5084618" cy="6858000"/>
          </a:xfrm>
          <a:prstGeom prst="rect">
            <a:avLst/>
          </a:prstGeom>
          <a:solidFill>
            <a:srgbClr val="007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7107382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4639973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4640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4627611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4639973" cy="122136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8BF75F-7C85-7D48-A4BD-E2EE6A730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5166A8-1B73-BC4C-8814-4565CFCD7B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260474"/>
            <a:ext cx="5672138" cy="4226400"/>
          </a:xfrm>
          <a:solidFill>
            <a:schemeClr val="bg1"/>
          </a:solidFill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31053-3A45-8D4B-A2D7-2642339734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781" y="3889375"/>
            <a:ext cx="4662344" cy="2438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43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FD9DF8B-7625-644C-9B05-4EFE9453FB72}"/>
              </a:ext>
            </a:extLst>
          </p:cNvPr>
          <p:cNvSpPr txBox="1">
            <a:spLocks/>
          </p:cNvSpPr>
          <p:nvPr userDrawn="1"/>
        </p:nvSpPr>
        <p:spPr>
          <a:xfrm>
            <a:off x="6412992" y="2239617"/>
            <a:ext cx="2678889" cy="26280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600" spc="300" dirty="0"/>
              <a:t>MORE INFORMATION</a:t>
            </a:r>
          </a:p>
          <a:p>
            <a:endParaRPr lang="en-GB" sz="1600" dirty="0"/>
          </a:p>
          <a:p>
            <a:r>
              <a:rPr lang="en-GB" sz="2400" dirty="0" err="1"/>
              <a:t>info@peppol.eu</a:t>
            </a:r>
            <a:endParaRPr lang="en-GB" sz="2400" dirty="0"/>
          </a:p>
          <a:p>
            <a:r>
              <a:rPr lang="en-GB" sz="2400" u="none" dirty="0">
                <a:solidFill>
                  <a:schemeClr val="bg1"/>
                </a:solidFill>
              </a:rPr>
              <a:t>www.peppol.eu</a:t>
            </a:r>
          </a:p>
          <a:p>
            <a:endParaRPr lang="en-GB" sz="1600" dirty="0"/>
          </a:p>
          <a:p>
            <a:endParaRPr lang="en-GB" sz="1000" spc="300" dirty="0"/>
          </a:p>
          <a:p>
            <a:r>
              <a:rPr lang="en-GB" sz="1600" spc="300" dirty="0"/>
              <a:t>FOLLOW US</a:t>
            </a:r>
          </a:p>
          <a:p>
            <a:endParaRPr lang="en-GB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6D9B8C-07DD-414F-B44B-A0104CB10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31682" y="4376281"/>
            <a:ext cx="491366" cy="491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F1389A-0253-2741-8F9C-743A64821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526654" y="4376281"/>
            <a:ext cx="491366" cy="491366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F367EEC1-A766-7745-96F5-B9DC4133A9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00120" y="1990354"/>
            <a:ext cx="2817625" cy="28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6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FB4DA1-A181-7C44-9957-E6D8276A4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65012" y="2796377"/>
            <a:ext cx="3918389" cy="126524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5834" y="2939143"/>
            <a:ext cx="4910137" cy="489857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0032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93112-813A-034D-8B26-84A5BA947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5834" y="3587297"/>
            <a:ext cx="4910137" cy="3587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AD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DD5BA8-322E-6248-9A23-99B741B3EB5A}"/>
              </a:ext>
            </a:extLst>
          </p:cNvPr>
          <p:cNvSpPr txBox="1">
            <a:spLocks/>
          </p:cNvSpPr>
          <p:nvPr userDrawn="1"/>
        </p:nvSpPr>
        <p:spPr>
          <a:xfrm>
            <a:off x="5185288" y="5739826"/>
            <a:ext cx="2149677" cy="33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u="none" dirty="0" err="1">
                <a:solidFill>
                  <a:srgbClr val="00326D"/>
                </a:solidFill>
              </a:rPr>
              <a:t>www.peppol.eu</a:t>
            </a:r>
            <a:endParaRPr lang="en-GB" sz="1200" u="none" dirty="0">
              <a:solidFill>
                <a:srgbClr val="00326D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A2BD5A9-F3D8-384A-8158-C86A25949298}"/>
              </a:ext>
            </a:extLst>
          </p:cNvPr>
          <p:cNvSpPr txBox="1">
            <a:spLocks/>
          </p:cNvSpPr>
          <p:nvPr userDrawn="1"/>
        </p:nvSpPr>
        <p:spPr>
          <a:xfrm>
            <a:off x="5233707" y="6068782"/>
            <a:ext cx="2052839" cy="188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600" u="none" dirty="0">
                <a:solidFill>
                  <a:srgbClr val="00326D">
                    <a:alpha val="40000"/>
                  </a:srgbClr>
                </a:solidFill>
              </a:rPr>
              <a:t>PEPPOL is owned by </a:t>
            </a:r>
            <a:r>
              <a:rPr lang="en-GB" sz="600" u="none" dirty="0" err="1">
                <a:solidFill>
                  <a:srgbClr val="00326D">
                    <a:alpha val="40000"/>
                  </a:srgbClr>
                </a:solidFill>
              </a:rPr>
              <a:t>OpenPEPPOL</a:t>
            </a:r>
            <a:r>
              <a:rPr lang="en-GB" sz="600" u="none" dirty="0">
                <a:solidFill>
                  <a:srgbClr val="00326D">
                    <a:alpha val="40000"/>
                  </a:srgbClr>
                </a:solidFill>
              </a:rPr>
              <a:t> AISBL</a:t>
            </a:r>
          </a:p>
        </p:txBody>
      </p:sp>
    </p:spTree>
    <p:extLst>
      <p:ext uri="{BB962C8B-B14F-4D97-AF65-F5344CB8AC3E}">
        <p14:creationId xmlns:p14="http://schemas.microsoft.com/office/powerpoint/2010/main" val="70745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0931" y="3311392"/>
            <a:ext cx="4910137" cy="489857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 text to go here</a:t>
            </a:r>
            <a:endParaRPr lang="en-US" dirty="0"/>
          </a:p>
        </p:txBody>
      </p:sp>
      <p:pic>
        <p:nvPicPr>
          <p:cNvPr id="4" name="Picture 3" descr="A picture containing necklace, drawing, knot&#10;&#10;Description automatically generated">
            <a:extLst>
              <a:ext uri="{FF2B5EF4-FFF2-40B4-BE49-F238E27FC236}">
                <a16:creationId xmlns:a16="http://schemas.microsoft.com/office/drawing/2014/main" id="{F5868033-A3CE-3A4A-831A-E58E65705D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8665" y="2279971"/>
            <a:ext cx="1394669" cy="65959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D1F0EA-E48B-F346-A71F-DC5FD25BA9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0931" y="4041745"/>
            <a:ext cx="4910137" cy="489857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– Quote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876550"/>
            <a:ext cx="5291137" cy="26828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3"/>
            <a:ext cx="10582492" cy="412169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1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254668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1683357"/>
            <a:ext cx="10582492" cy="45849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3"/>
            <a:ext cx="10582492" cy="4121695"/>
          </a:xfrm>
        </p:spPr>
        <p:txBody>
          <a:bodyPr numCol="2" spcCol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4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254668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4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5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47D0C-B625-0C4B-A036-692DC325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0CE0E-3D1D-574F-BD6F-521510223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CFB4A-D389-2C41-9D48-BDF357A0D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582E0-4596-5E40-9B2F-B7E327C0CAD7}" type="datetime1">
              <a:rPr lang="en-GB" smtClean="0"/>
              <a:t>28/01/2020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AE54F-FED9-2A41-8618-CC9E03F9F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DA4CD-8FF0-754C-A598-DC59CD84B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340D-312D-204F-893F-B70EFC62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1" r:id="rId4"/>
    <p:sldLayoutId id="2147483659" r:id="rId5"/>
    <p:sldLayoutId id="2147483663" r:id="rId6"/>
    <p:sldLayoutId id="2147483661" r:id="rId7"/>
    <p:sldLayoutId id="2147483665" r:id="rId8"/>
    <p:sldLayoutId id="2147483666" r:id="rId9"/>
    <p:sldLayoutId id="2147483658" r:id="rId10"/>
    <p:sldLayoutId id="2147483660" r:id="rId11"/>
    <p:sldLayoutId id="2147483664" r:id="rId12"/>
    <p:sldLayoutId id="2147483662" r:id="rId13"/>
    <p:sldLayoutId id="2147483655" r:id="rId14"/>
    <p:sldLayoutId id="2147483653" r:id="rId15"/>
    <p:sldLayoutId id="2147483654" r:id="rId16"/>
    <p:sldLayoutId id="2147483652" r:id="rId17"/>
    <p:sldLayoutId id="214748365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2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AD7"/>
        </a:buClr>
        <a:buFont typeface="Arial" panose="020B0604020202020204" pitchFamily="34" charset="0"/>
        <a:buChar char="•"/>
        <a:defRPr sz="20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8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ce.org/trade/untdid/d16b/tred/tred5305.htm" TargetMode="External"/><Relationship Id="rId2" Type="http://schemas.openxmlformats.org/officeDocument/2006/relationships/hyperlink" Target="http://www.unece.org/trade/untdid/d16b/tred/tred5153.htm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C6E4B2-BA46-457D-801E-C493EADB2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Peppol International Invoice</a:t>
            </a:r>
            <a:endParaRPr lang="is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58210-06F5-40C1-BF37-028C84B1F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5834" y="3587297"/>
            <a:ext cx="4910137" cy="3587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09 — Meeting slides 2019-12-17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6337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1D052-54AE-4BB3-BD9F-DB89D933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 rules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188B22-F2CB-4708-BCD4-0F3D92023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72E1B-3C25-4B43-960D-FF4772E711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tabLst>
                <a:tab pos="1344613" algn="l"/>
              </a:tabLst>
            </a:pPr>
            <a:r>
              <a:rPr lang="en-GB" sz="1600" dirty="0"/>
              <a:t>ibr-tax-1	An Invoice that contains an Invoice line (ibg25), a Document level allowance (ibg20) or a Document level charge (ibg21) with a TAX category code (ibt-151, ibt-095 or ibt-102) shall contain in the TAX breakdown (ibg23) at least one identical TAX category code (ibt-118).</a:t>
            </a:r>
          </a:p>
          <a:p>
            <a:pPr>
              <a:tabLst>
                <a:tab pos="1344613" algn="l"/>
              </a:tabLst>
            </a:pPr>
            <a:r>
              <a:rPr lang="en-GB" sz="1600" dirty="0"/>
              <a:t>ibr-tax-8	For each combination of tax category rate (ibt-119) and tax category code (ibt-118), the tax category taxable amount (ibt-116) in a tax breakdown (ibg23) shall equal the sum of Invoice line net amounts (ibt-131) plus the sum of document level charge amounts (ibt-099) minus the sum of document level allowance amounts (ibt-092) </a:t>
            </a:r>
            <a:r>
              <a:rPr lang="en-GB" sz="1600" b="1" dirty="0"/>
              <a:t>where the </a:t>
            </a:r>
            <a:r>
              <a:rPr lang="en-GB" sz="1600" dirty="0"/>
              <a:t>combination of tax category code (ibt-151, ibt-102, ibt-095) and the tax rate (ibt-152, ibt-103, ibt-096) is the same.</a:t>
            </a:r>
          </a:p>
          <a:p>
            <a:pPr>
              <a:tabLst>
                <a:tab pos="1344613" algn="l"/>
              </a:tabLst>
            </a:pPr>
            <a:r>
              <a:rPr lang="en-GB" sz="1600" dirty="0"/>
              <a:t>ibr-tax-9	The tax category tax amount (ibt-117) in a tax breakdown (ibg23) shall equal the tax category taxable amount (ibt-116) multiplied by the tax category rate (ibt-119).</a:t>
            </a:r>
          </a:p>
          <a:p>
            <a:pPr>
              <a:tabLst>
                <a:tab pos="1344613" algn="l"/>
              </a:tabLst>
            </a:pPr>
            <a:r>
              <a:rPr lang="en-GB" sz="1600" dirty="0"/>
              <a:t>Check if there is a rule that total tax must equal all categories.</a:t>
            </a:r>
            <a:endParaRPr lang="en-GB" sz="1400" dirty="0"/>
          </a:p>
          <a:p>
            <a:pPr>
              <a:tabLst>
                <a:tab pos="1344613" algn="l"/>
              </a:tabLst>
            </a:pPr>
            <a:endParaRPr lang="is-IS" sz="1600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566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3BD4-6545-4F56-9125-B7E7AD6E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Summarize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653AA-4805-4EAD-BF21-C6E1CC2A6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228B4-38D2-40A4-B3D1-A187E4322C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Does this analysis on tax require changes to our Intl model draft.</a:t>
            </a:r>
          </a:p>
          <a:p>
            <a:pPr lvl="1"/>
            <a:r>
              <a:rPr lang="en-GB" dirty="0"/>
              <a:t>Should tax scheme and category code be in the shared model.</a:t>
            </a:r>
          </a:p>
          <a:p>
            <a:pPr lvl="2"/>
            <a:r>
              <a:rPr lang="en-GB" dirty="0"/>
              <a:t>Must consider how this works with the mandatory principle.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93789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16919-72F2-45A8-9277-1D3B846A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Invoice totals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5F59C5-3483-4F49-8D6D-56E2BD580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087C8-4319-4D04-99FE-8C591ABC46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is-IS" sz="1600" noProof="1"/>
              <a:t>&lt;cac:LegalMonetaryTotal&gt;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600" noProof="1"/>
              <a:t>	&lt;cbc:LineExtensionAmount currencyID="EUR"&gt;356847.39&lt;/cbc:LineExtensionAmount&gt; &lt;!-- BT-106 --&gt;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600" noProof="1"/>
              <a:t>	&lt;cbc:TaxExclusiveAmount currencyID="EUR"&gt;393847.39&lt;/cbc:TaxExclusiveAmount&gt; &lt;!-- BT-109 --&gt;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600" noProof="1"/>
              <a:t>	&lt;cbc:TaxInclusiveAmount currencyID="EUR"&gt;</a:t>
            </a:r>
            <a:r>
              <a:rPr lang="is-IS" sz="1600" noProof="1">
                <a:solidFill>
                  <a:srgbClr val="FF0000"/>
                </a:solidFill>
              </a:rPr>
              <a:t>479490.76</a:t>
            </a:r>
            <a:r>
              <a:rPr lang="is-IS" sz="1600" noProof="1"/>
              <a:t>&lt;/cbc:TaxInclusiveAmount&gt; &lt;!-- BT-112 --&gt;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600" noProof="1"/>
              <a:t>	&lt;cbc:AllowanceTotalAmount currencyID="EUR"&gt;0.00&lt;/cbc:AllowanceTotalAmount&gt; &lt;!-- BT-107 --&gt;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600" noProof="1"/>
              <a:t>	&lt;cbc:ChargeTotalAmount currencyID="EUR"&gt;37000&lt;/cbc:ChargeTotalAmount&gt; &lt;!-- BT-108 --&gt;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600" noProof="1"/>
              <a:t>	&lt;cbc:PrepaidAmount currencyID="EUR"&gt;100000.00&lt;/cbc:PrepaidAmount&gt; &lt;!-- BT-113 --&gt;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600" noProof="1"/>
              <a:t>	&lt;cbc:PayableRoundingAmount currencyID="EUR"&gt;-0.76&lt;/cbc:PayableRoundingAmount&gt; &lt;!-- BT-114 --&gt;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600" noProof="1"/>
              <a:t>	&lt;cbc:PayableAmount currencyID="EUR"&gt;379490.00&lt;/cbc:PayableAmount&gt; &lt;!-- BT-115 --&gt;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600" noProof="1"/>
              <a:t>&lt;/cac:LegalMonetaryTotal&gt;</a:t>
            </a:r>
          </a:p>
          <a:p>
            <a:pPr marL="0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56196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FB046-0C7D-4B4C-BD94-48FBC385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 calculation on document level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B36DDC-B076-47BE-8EA4-D74A55A0B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9AC3B-FF63-4A1E-9701-C90F539E4E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1349248"/>
            <a:ext cx="10582492" cy="528894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&lt;cac:TaxTotal&gt;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&lt;cbc:TaxAmount currencyID="EUR"&gt;</a:t>
            </a:r>
            <a:r>
              <a:rPr lang="is-IS" sz="1400" noProof="1">
                <a:solidFill>
                  <a:srgbClr val="FF0000"/>
                </a:solidFill>
              </a:rPr>
              <a:t>85643.37</a:t>
            </a:r>
            <a:r>
              <a:rPr lang="is-IS" sz="1400" noProof="1"/>
              <a:t>&lt;/cbc:TaxAmount&gt; &lt;!-- BT-110 --&gt;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&lt;cac:TaxSubtotal&gt;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&lt;cbc:TaxableAmount currencyID="EUR"&gt;356847.39&lt;/cbc:TaxableAmount&gt; &lt;!-- BT-116 --&gt;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&lt;cbc:TaxAmount currencyID="EUR"&gt;85643.37&lt;/cbc:TaxAmount&gt; &lt;!-- BT-117 --&gt;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&lt;cac:TaxCategory&gt;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	&lt;cbc:ID&gt;S&lt;/cbc:ID&gt; &lt;!-- BT-118 --&gt;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	&lt;cbc:Percent&gt;24&lt;/cbc:Percent&gt; &lt;!-- BT-119 --&gt;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	&lt;cac:TaxScheme&gt;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		&lt;cbc:ID&gt;VAT&lt;/cbc:ID&gt; &lt;!-- BT-118, qualifier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	&lt;/cac:TaxScheme&gt;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&lt;/cac:TaxCategory&gt;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&lt;/cac:TaxSubtotal&gt;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&lt;cac:TaxSubtotal&gt;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&lt;cbc:TaxableAmount currencyID="EUR"&gt;37000.00&lt;/cbc:TaxableAmount&gt; &lt;!-- BT-116 --&gt;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&lt;cbc:TaxAmount currencyID="EUR"&gt;0.00&lt;/cbc:TaxAmount&gt; &lt;!-- BT-117 --&gt;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&lt;cac:TaxCategory&gt;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	&lt;cbc:ID&gt;E&lt;/cbc:ID&gt; &lt;!-- BT-118 --&gt;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	&lt;cbc:Percent&gt;0&lt;/cbc:Percent&gt; &lt;!-- BT-119 --&gt;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	&lt;cbc:TaxExemptionReasonCode&gt;XXX&lt;/cbc:TaxExemptionReasonCode&gt; &lt;!-- BT-120 --&gt;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	&lt;cbc:TaxExemptionReason&gt;International transport&lt;/cbc:TaxExemptionReason&gt; &lt;!-- BT-121 --&gt;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	&lt;cac:TaxScheme&gt;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		&lt;cbc:ID&gt;VAT&lt;/cbc:ID&gt; &lt;!-- qualifier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	&lt;/cac:TaxScheme&gt;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&lt;/cac:TaxCategory&gt;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&lt;/cac:TaxSubtotal&gt;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&lt;/cac:TaxTotal&gt;</a:t>
            </a:r>
          </a:p>
          <a:p>
            <a:pPr marL="0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76473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F016-2A2C-4F7C-BEEA-A30DEF03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 information on line level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757310-A502-4325-88D2-F18802AB9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B41E7-2B80-4F4F-B97A-9F4D573ED9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&lt;cac:ClassifiedTaxCategory&gt;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&lt;cbc:ID schemeID="UN/ECE 5305" schemeAgencyID="6"&gt;S&lt;/cbc:ID&gt; &lt;!-- BT-151 --&gt;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&lt;cbc:Percent&gt;24&lt;/cbc:Percent&gt; &lt;!-- BT-152 --&gt;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&lt;cac:TaxScheme&gt;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&lt;cbc:ID&gt;VAT&lt;/cbc:ID&gt;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&lt;/cac:TaxScheme&gt;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&lt;/cac:ClassifiedTaxCategory&gt;</a:t>
            </a:r>
          </a:p>
          <a:p>
            <a:pPr marL="0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48682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1679-6B41-428E-B5E5-DEFB1AA4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 codes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CD364F-1110-4865-99D8-8D82D499F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289FA-637A-44F7-8F5C-FB99FEFA8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Tax scheme</a:t>
            </a:r>
          </a:p>
          <a:p>
            <a:pPr lvl="1"/>
            <a:r>
              <a:rPr lang="is-IS" dirty="0">
                <a:hlinkClick r:id="rId2"/>
              </a:rPr>
              <a:t>http://www.unece.org/trade/untdid/d16b/tred/tred5153.htm</a:t>
            </a:r>
            <a:endParaRPr lang="is-IS" dirty="0"/>
          </a:p>
          <a:p>
            <a:r>
              <a:rPr lang="is-IS" dirty="0" err="1"/>
              <a:t>Tax</a:t>
            </a:r>
            <a:r>
              <a:rPr lang="is-IS" dirty="0"/>
              <a:t> </a:t>
            </a:r>
            <a:r>
              <a:rPr lang="is-IS" dirty="0" err="1"/>
              <a:t>category</a:t>
            </a:r>
            <a:endParaRPr lang="is-IS" dirty="0"/>
          </a:p>
          <a:p>
            <a:pPr lvl="1"/>
            <a:r>
              <a:rPr lang="is-IS" dirty="0">
                <a:hlinkClick r:id="rId3"/>
              </a:rPr>
              <a:t>http://www.unece.org/trade/untdid/d16b/tred/tred5305.htm</a:t>
            </a:r>
            <a:endParaRPr lang="is-IS" dirty="0"/>
          </a:p>
          <a:p>
            <a:r>
              <a:rPr lang="is-IS" dirty="0"/>
              <a:t>Singapore</a:t>
            </a:r>
          </a:p>
          <a:p>
            <a:pPr lvl="1"/>
            <a:r>
              <a:rPr lang="is-IS" dirty="0"/>
              <a:t>Next </a:t>
            </a:r>
            <a:r>
              <a:rPr lang="is-IS" dirty="0" err="1"/>
              <a:t>slide</a:t>
            </a:r>
            <a:endParaRPr lang="is-IS" dirty="0"/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35943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A3D46-4DFC-4403-B3C8-7B42273F6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Singapore tax category codes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AD693-C58F-46D0-A127-1FB1F5FAB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70A9BFA-DE08-4F5A-ACC5-6D63C5FE7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786526"/>
              </p:ext>
            </p:extLst>
          </p:nvPr>
        </p:nvGraphicFramePr>
        <p:xfrm>
          <a:off x="838199" y="1839974"/>
          <a:ext cx="8042032" cy="4322222"/>
        </p:xfrm>
        <a:graphic>
          <a:graphicData uri="http://schemas.openxmlformats.org/drawingml/2006/table">
            <a:tbl>
              <a:tblPr firstRow="1" firstCol="1" bandRow="1"/>
              <a:tblGrid>
                <a:gridCol w="2675217">
                  <a:extLst>
                    <a:ext uri="{9D8B030D-6E8A-4147-A177-3AD203B41FA5}">
                      <a16:colId xmlns:a16="http://schemas.microsoft.com/office/drawing/2014/main" val="349058946"/>
                    </a:ext>
                  </a:extLst>
                </a:gridCol>
                <a:gridCol w="891530">
                  <a:extLst>
                    <a:ext uri="{9D8B030D-6E8A-4147-A177-3AD203B41FA5}">
                      <a16:colId xmlns:a16="http://schemas.microsoft.com/office/drawing/2014/main" val="2357509356"/>
                    </a:ext>
                  </a:extLst>
                </a:gridCol>
                <a:gridCol w="3842239">
                  <a:extLst>
                    <a:ext uri="{9D8B030D-6E8A-4147-A177-3AD203B41FA5}">
                      <a16:colId xmlns:a16="http://schemas.microsoft.com/office/drawing/2014/main" val="2545065161"/>
                    </a:ext>
                  </a:extLst>
                </a:gridCol>
                <a:gridCol w="633046">
                  <a:extLst>
                    <a:ext uri="{9D8B030D-6E8A-4147-A177-3AD203B41FA5}">
                      <a16:colId xmlns:a16="http://schemas.microsoft.com/office/drawing/2014/main" val="3995406901"/>
                    </a:ext>
                  </a:extLst>
                </a:gridCol>
              </a:tblGrid>
              <a:tr h="37314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Standard rated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SR</a:t>
                      </a:r>
                      <a:endParaRPr lang="is-I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Local supply of goods and services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7%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503755"/>
                  </a:ext>
                </a:extLst>
              </a:tr>
              <a:tr h="565910">
                <a:tc v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SRCA-S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Customer accounting supply made by the supplier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N/A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908395"/>
                  </a:ext>
                </a:extLst>
              </a:tr>
              <a:tr h="373146">
                <a:tc v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SRCA-C</a:t>
                      </a:r>
                      <a:endParaRPr lang="is-I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Customer accounting supply made by the customer on supplier’s behalf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7%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20449"/>
                  </a:ext>
                </a:extLst>
              </a:tr>
              <a:tr h="373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Zero </a:t>
                      </a:r>
                      <a:r>
                        <a:rPr lang="is-I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rated</a:t>
                      </a:r>
                      <a:endParaRPr lang="is-I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ZR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Supplies involving goods for export/ provision of international services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0%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884015"/>
                  </a:ext>
                </a:extLst>
              </a:tr>
              <a:tr h="565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Exempt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ES33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Specific categories of exempt supplies listed under regulation 33 of the GST (General) Regulations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N/A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65432"/>
                  </a:ext>
                </a:extLst>
              </a:tr>
              <a:tr h="565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Exempt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ESN33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Exempt supplies other than those listed under regulation 33 of the GST (General) Regulations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N/A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149894"/>
                  </a:ext>
                </a:extLst>
              </a:tr>
              <a:tr h="373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Deemed supplies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Supplies required to be reported pursuant to the GST legislation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7%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35147"/>
                  </a:ext>
                </a:extLst>
              </a:tr>
              <a:tr h="565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Out-of-Scope supplies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Supplies outside the scope of the GST Act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N/A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907758"/>
                  </a:ext>
                </a:extLst>
              </a:tr>
              <a:tr h="565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Supplies from Non GST registered company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</a:t>
                      </a:r>
                      <a:endParaRPr lang="is-I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Supplies</a:t>
                      </a:r>
                      <a:r>
                        <a:rPr lang="is-I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from a </a:t>
                      </a:r>
                      <a:r>
                        <a:rPr lang="is-I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company</a:t>
                      </a:r>
                      <a:r>
                        <a:rPr lang="is-I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which is not </a:t>
                      </a:r>
                      <a:r>
                        <a:rPr lang="is-I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registered</a:t>
                      </a:r>
                      <a:r>
                        <a:rPr lang="is-I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for GST</a:t>
                      </a:r>
                      <a:endParaRPr lang="is-I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N/A</a:t>
                      </a:r>
                      <a:endParaRPr lang="is-I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5" marR="4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01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309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FF7DB-0AF8-4357-83E8-44FE7D66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Payment means: Bank transfer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B870C5-45E5-46D4-BB9B-363985A21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AE061-9BCE-424C-B306-A591419CFD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&lt;cac:PaymentMeans&gt;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&lt;cbc:PaymentMeansCode name="Bank transfer"&gt;30&lt;/cbc:PaymentMeansCode&gt; &lt;!-- BT-82, BT-81 --&gt;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&lt;cbc:PaymentID&gt;gr12345&lt;/cbc:PaymentID&gt; &lt;!-- BT-83 --&gt;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&lt;cac:PayeeFinancialAccount&gt;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&lt;cbc:ID&gt;000166000001&lt;/cbc:ID&gt; &lt;!-- BT-84 --&gt;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&lt;cbc:Name&gt;Payee current account&lt;/cbc:Name&gt; &lt;!-- BT-85 --&gt;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&lt;cac:FinancialInstitutionBranch&gt;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	&lt;cbc:ID&gt;ICDLOG&lt;/cbc:ID&gt; &lt;!-- BT-86 --&gt;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&lt;/cac:FinancialInstitutionBranch&gt;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&lt;/cac:PayeeFinancialAccount&gt;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&lt;/cac:PaymentMeans&gt;</a:t>
            </a:r>
          </a:p>
        </p:txBody>
      </p:sp>
    </p:spTree>
    <p:extLst>
      <p:ext uri="{BB962C8B-B14F-4D97-AF65-F5344CB8AC3E}">
        <p14:creationId xmlns:p14="http://schemas.microsoft.com/office/powerpoint/2010/main" val="1304122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EAA0-29EE-4387-98B5-8E5605E1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Payment means: Card payment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9E0C9F-593F-47EE-88A4-9B04D77AD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D1E4F-92EC-49B2-8D5F-D383673653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&lt;cac:PaymentMeans&gt;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&lt;cbc:PaymentMeansCode name="Payment card"&gt;48&lt;/cbc:PaymentMeansCode&gt; &lt;!-- BT-82, BT-81 --&gt;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&lt;cac:CardAccount&gt;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&lt;cbc:PrimaryAccountNumberID&gt;6542&lt;/cbc:PrimaryAccountNumberID&gt; &lt;!-- BT-87 --&gt;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&lt;cbc:NetworkID&gt;NA&lt;/cbc:NetworkID&gt; &lt;!-- syntax requirement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&lt;cbc:HolderName&gt;John Doe&lt;/cbc:HolderName&gt; &lt;!-- BT-88 --&gt;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&lt;/cac:CardAccount&gt;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&lt;/cac:PaymentMeans&gt;</a:t>
            </a:r>
          </a:p>
        </p:txBody>
      </p:sp>
    </p:spTree>
    <p:extLst>
      <p:ext uri="{BB962C8B-B14F-4D97-AF65-F5344CB8AC3E}">
        <p14:creationId xmlns:p14="http://schemas.microsoft.com/office/powerpoint/2010/main" val="3246528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29BC4-F892-48A2-9BBC-1D873FC9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Payment means: Direct debit (SEPA)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B631AF-95F3-44DE-877D-8312D7D10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28FDB-EA79-436B-A880-ACE9F488D3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&lt;cac:PaymentMeans&gt;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&lt;cbc:PaymentMeansCode name="SEPA direct debit"&gt;59&lt;/cbc:PaymentMeansCode&gt; &lt;!-- BT-82, BT-81 --&gt;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&lt;cac:PayerFinancialAccount&gt;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&lt;cbc:ID&gt;3159354965386&lt;/cbc:ID&gt; &lt;!-- BT-91 --&gt;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&lt;/cac:PayerFinancialAccount&gt;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&lt;cac:PaymentMandate&gt;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	&lt;cbc:ID&gt;98765498&lt;/cbc:ID&gt; &lt;!-- BT-89 --&gt;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	&lt;/cac:PaymentMandate&gt;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400" noProof="1"/>
              <a:t>&lt;/cac:PaymentMeans&gt;</a:t>
            </a:r>
          </a:p>
        </p:txBody>
      </p:sp>
    </p:spTree>
    <p:extLst>
      <p:ext uri="{BB962C8B-B14F-4D97-AF65-F5344CB8AC3E}">
        <p14:creationId xmlns:p14="http://schemas.microsoft.com/office/powerpoint/2010/main" val="243120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BF25961-B0BD-4C81-96FF-987EC91B020D}"/>
              </a:ext>
            </a:extLst>
          </p:cNvPr>
          <p:cNvGraphicFramePr>
            <a:graphicFrameLocks noGrp="1"/>
          </p:cNvGraphicFramePr>
          <p:nvPr/>
        </p:nvGraphicFramePr>
        <p:xfrm>
          <a:off x="527515" y="1882620"/>
          <a:ext cx="11197211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155">
                  <a:extLst>
                    <a:ext uri="{9D8B030D-6E8A-4147-A177-3AD203B41FA5}">
                      <a16:colId xmlns:a16="http://schemas.microsoft.com/office/drawing/2014/main" val="408193753"/>
                    </a:ext>
                  </a:extLst>
                </a:gridCol>
                <a:gridCol w="596348">
                  <a:extLst>
                    <a:ext uri="{9D8B030D-6E8A-4147-A177-3AD203B41FA5}">
                      <a16:colId xmlns:a16="http://schemas.microsoft.com/office/drawing/2014/main" val="1287894008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2465579851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2965901829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1635614827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1524148951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600567653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1549603879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2307934132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1966386712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1424205493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260553617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5204380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229851688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3036745916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585609326"/>
                    </a:ext>
                  </a:extLst>
                </a:gridCol>
              </a:tblGrid>
              <a:tr h="375000">
                <a:tc>
                  <a:txBody>
                    <a:bodyPr/>
                    <a:lstStyle/>
                    <a:p>
                      <a:r>
                        <a:rPr lang="en-GB" sz="1200" dirty="0"/>
                        <a:t>Task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%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Oct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Nov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Dec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Jan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Feb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Apr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May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June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July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Aug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Sept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Oct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Nov</a:t>
                      </a:r>
                      <a:endParaRPr lang="is-I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262909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r>
                        <a:rPr lang="en-GB" sz="1200" b="1" dirty="0"/>
                        <a:t>First draft</a:t>
                      </a:r>
                      <a:endParaRPr lang="is-I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80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7952252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Preparing draft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80</a:t>
                      </a:r>
                      <a:endParaRPr lang="is-I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6744052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r>
                        <a:rPr lang="en-GB" sz="1200" b="1" dirty="0"/>
                        <a:t>Beta version</a:t>
                      </a:r>
                      <a:endParaRPr lang="is-I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794793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Review first draft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5132042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Applying draft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0369109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Write Beta version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1270219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r>
                        <a:rPr lang="en-GB" sz="1200" b="1" dirty="0"/>
                        <a:t>Final version</a:t>
                      </a:r>
                      <a:endParaRPr lang="is-I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962534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Review (partly holiday period)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938307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Comment resolution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0082932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Final editing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1067092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Publication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6810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369389-1D5C-4DCA-BDDC-FCD5CA781C79}"/>
              </a:ext>
            </a:extLst>
          </p:cNvPr>
          <p:cNvCxnSpPr>
            <a:cxnSpLocks/>
          </p:cNvCxnSpPr>
          <p:nvPr/>
        </p:nvCxnSpPr>
        <p:spPr>
          <a:xfrm>
            <a:off x="4421435" y="2819981"/>
            <a:ext cx="1096692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C56E2B-E3C9-4BAD-835B-DBEE41B4B6E5}"/>
              </a:ext>
            </a:extLst>
          </p:cNvPr>
          <p:cNvCxnSpPr>
            <a:cxnSpLocks/>
          </p:cNvCxnSpPr>
          <p:nvPr/>
        </p:nvCxnSpPr>
        <p:spPr>
          <a:xfrm>
            <a:off x="5786333" y="3559937"/>
            <a:ext cx="298324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CF4E-8E6A-4247-AE28-EDF84A9AF002}"/>
              </a:ext>
            </a:extLst>
          </p:cNvPr>
          <p:cNvCxnSpPr>
            <a:cxnSpLocks/>
          </p:cNvCxnSpPr>
          <p:nvPr/>
        </p:nvCxnSpPr>
        <p:spPr>
          <a:xfrm>
            <a:off x="6332985" y="3940937"/>
            <a:ext cx="844976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71EC88-DAB7-4F78-9670-36EC7527689F}"/>
              </a:ext>
            </a:extLst>
          </p:cNvPr>
          <p:cNvCxnSpPr>
            <a:cxnSpLocks/>
          </p:cNvCxnSpPr>
          <p:nvPr/>
        </p:nvCxnSpPr>
        <p:spPr>
          <a:xfrm>
            <a:off x="7432989" y="4314292"/>
            <a:ext cx="301564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C2B0FA-F4E2-47B1-A7A6-1637727225E2}"/>
              </a:ext>
            </a:extLst>
          </p:cNvPr>
          <p:cNvCxnSpPr>
            <a:cxnSpLocks/>
          </p:cNvCxnSpPr>
          <p:nvPr/>
        </p:nvCxnSpPr>
        <p:spPr>
          <a:xfrm>
            <a:off x="7982954" y="5064187"/>
            <a:ext cx="1699668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6D5CA5-3699-42F9-A9C5-0F20A22555A0}"/>
              </a:ext>
            </a:extLst>
          </p:cNvPr>
          <p:cNvCxnSpPr>
            <a:cxnSpLocks/>
          </p:cNvCxnSpPr>
          <p:nvPr/>
        </p:nvCxnSpPr>
        <p:spPr>
          <a:xfrm>
            <a:off x="9931028" y="5442893"/>
            <a:ext cx="397637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54F2018-03A8-4C9D-85EB-9722BC460B1A}"/>
              </a:ext>
            </a:extLst>
          </p:cNvPr>
          <p:cNvCxnSpPr>
            <a:cxnSpLocks/>
          </p:cNvCxnSpPr>
          <p:nvPr/>
        </p:nvCxnSpPr>
        <p:spPr>
          <a:xfrm>
            <a:off x="10597022" y="5813955"/>
            <a:ext cx="218666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D246BA-6D00-4E4E-9180-F6DEF74D69F0}"/>
              </a:ext>
            </a:extLst>
          </p:cNvPr>
          <p:cNvCxnSpPr>
            <a:cxnSpLocks/>
          </p:cNvCxnSpPr>
          <p:nvPr/>
        </p:nvCxnSpPr>
        <p:spPr>
          <a:xfrm>
            <a:off x="11044283" y="6192161"/>
            <a:ext cx="0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5CCD07E-F20F-4A14-822D-6C709B3A9642}"/>
              </a:ext>
            </a:extLst>
          </p:cNvPr>
          <p:cNvCxnSpPr>
            <a:cxnSpLocks/>
          </p:cNvCxnSpPr>
          <p:nvPr/>
        </p:nvCxnSpPr>
        <p:spPr>
          <a:xfrm>
            <a:off x="4421435" y="2445607"/>
            <a:ext cx="1096692" cy="0"/>
          </a:xfrm>
          <a:prstGeom prst="line">
            <a:avLst/>
          </a:prstGeom>
          <a:ln w="254000" cap="sq" cmpd="sng">
            <a:solidFill>
              <a:schemeClr val="accent1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4DC6958-3B39-45EA-B782-02DE2634B4A6}"/>
              </a:ext>
            </a:extLst>
          </p:cNvPr>
          <p:cNvCxnSpPr>
            <a:cxnSpLocks/>
          </p:cNvCxnSpPr>
          <p:nvPr/>
        </p:nvCxnSpPr>
        <p:spPr>
          <a:xfrm>
            <a:off x="5784639" y="3185563"/>
            <a:ext cx="1949914" cy="0"/>
          </a:xfrm>
          <a:prstGeom prst="line">
            <a:avLst/>
          </a:prstGeom>
          <a:ln w="254000" cap="sq" cmpd="sng">
            <a:solidFill>
              <a:schemeClr val="accent1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21B5332-9754-4E68-8F95-78E062D642F5}"/>
              </a:ext>
            </a:extLst>
          </p:cNvPr>
          <p:cNvCxnSpPr>
            <a:cxnSpLocks/>
          </p:cNvCxnSpPr>
          <p:nvPr/>
        </p:nvCxnSpPr>
        <p:spPr>
          <a:xfrm>
            <a:off x="7981114" y="4692915"/>
            <a:ext cx="3063169" cy="0"/>
          </a:xfrm>
          <a:prstGeom prst="line">
            <a:avLst/>
          </a:prstGeom>
          <a:ln w="254000" cap="sq" cmpd="sng">
            <a:solidFill>
              <a:schemeClr val="accent1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EBE142-0590-49D6-9BCC-CD15F7700E0F}"/>
              </a:ext>
            </a:extLst>
          </p:cNvPr>
          <p:cNvCxnSpPr>
            <a:cxnSpLocks/>
          </p:cNvCxnSpPr>
          <p:nvPr/>
        </p:nvCxnSpPr>
        <p:spPr>
          <a:xfrm>
            <a:off x="4363552" y="2440375"/>
            <a:ext cx="1220479" cy="5232"/>
          </a:xfrm>
          <a:prstGeom prst="line">
            <a:avLst/>
          </a:prstGeom>
          <a:ln w="127000" cap="sq" cmpd="sng">
            <a:solidFill>
              <a:srgbClr val="FFC00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164A2FD-9FB4-4097-9B6D-0349C6A90A6D}"/>
              </a:ext>
            </a:extLst>
          </p:cNvPr>
          <p:cNvCxnSpPr>
            <a:cxnSpLocks/>
          </p:cNvCxnSpPr>
          <p:nvPr/>
        </p:nvCxnSpPr>
        <p:spPr>
          <a:xfrm>
            <a:off x="4363551" y="2806360"/>
            <a:ext cx="1220480" cy="13621"/>
          </a:xfrm>
          <a:prstGeom prst="line">
            <a:avLst/>
          </a:prstGeom>
          <a:ln w="127000" cap="sq" cmpd="sng">
            <a:solidFill>
              <a:srgbClr val="FFC00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282E8143-7414-4976-9988-589F9903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timeline</a:t>
            </a:r>
            <a:endParaRPr lang="is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A8D88C-8A9A-452F-AB1C-25A9B1C335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2019-12-20</a:t>
            </a:r>
            <a:endParaRPr lang="is-IS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2A9B1D2C-9EE9-4909-8168-DF9D1F5D864A}"/>
              </a:ext>
            </a:extLst>
          </p:cNvPr>
          <p:cNvSpPr/>
          <p:nvPr/>
        </p:nvSpPr>
        <p:spPr>
          <a:xfrm>
            <a:off x="5566132" y="2735449"/>
            <a:ext cx="164763" cy="16906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912CE013-62D1-4AF2-AFD1-6C6007C67223}"/>
              </a:ext>
            </a:extLst>
          </p:cNvPr>
          <p:cNvSpPr/>
          <p:nvPr/>
        </p:nvSpPr>
        <p:spPr>
          <a:xfrm>
            <a:off x="7784017" y="4229760"/>
            <a:ext cx="164763" cy="16906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A8B3BAA5-F7CC-4A46-A462-BFD4B820E54E}"/>
              </a:ext>
            </a:extLst>
          </p:cNvPr>
          <p:cNvSpPr/>
          <p:nvPr/>
        </p:nvSpPr>
        <p:spPr>
          <a:xfrm>
            <a:off x="11080560" y="6098837"/>
            <a:ext cx="164763" cy="16906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9CBBBD-0F6E-4969-AA2B-95206BC7E681}"/>
              </a:ext>
            </a:extLst>
          </p:cNvPr>
          <p:cNvSpPr txBox="1"/>
          <p:nvPr/>
        </p:nvSpPr>
        <p:spPr>
          <a:xfrm>
            <a:off x="5697339" y="2702053"/>
            <a:ext cx="9829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Draft version</a:t>
            </a:r>
            <a:endParaRPr lang="is-IS" sz="10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92CCB7-A8BC-490F-B75E-139A6CBABD56}"/>
              </a:ext>
            </a:extLst>
          </p:cNvPr>
          <p:cNvSpPr txBox="1"/>
          <p:nvPr/>
        </p:nvSpPr>
        <p:spPr>
          <a:xfrm>
            <a:off x="7933586" y="4195764"/>
            <a:ext cx="9348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Beta version</a:t>
            </a:r>
            <a:endParaRPr lang="is-IS" sz="105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5D8D34E-62FC-47C4-B61C-D948296C96ED}"/>
              </a:ext>
            </a:extLst>
          </p:cNvPr>
          <p:cNvCxnSpPr>
            <a:cxnSpLocks/>
          </p:cNvCxnSpPr>
          <p:nvPr/>
        </p:nvCxnSpPr>
        <p:spPr>
          <a:xfrm>
            <a:off x="5722745" y="3178752"/>
            <a:ext cx="373255" cy="0"/>
          </a:xfrm>
          <a:prstGeom prst="line">
            <a:avLst/>
          </a:prstGeom>
          <a:ln w="127000" cap="sq" cmpd="sng">
            <a:solidFill>
              <a:srgbClr val="FFC00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1869786-C163-4F0C-AB01-C8B990F4E1EA}"/>
              </a:ext>
            </a:extLst>
          </p:cNvPr>
          <p:cNvSpPr txBox="1"/>
          <p:nvPr/>
        </p:nvSpPr>
        <p:spPr>
          <a:xfrm>
            <a:off x="11206703" y="6056410"/>
            <a:ext cx="4780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Final</a:t>
            </a:r>
            <a:endParaRPr lang="is-IS" sz="105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516042-79AE-43BF-80E4-A9844DFE5869}"/>
              </a:ext>
            </a:extLst>
          </p:cNvPr>
          <p:cNvCxnSpPr>
            <a:cxnSpLocks/>
          </p:cNvCxnSpPr>
          <p:nvPr/>
        </p:nvCxnSpPr>
        <p:spPr>
          <a:xfrm>
            <a:off x="6163788" y="2244730"/>
            <a:ext cx="0" cy="412950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0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repeatCount="1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 animBg="1"/>
      <p:bldP spid="24" grpId="1" animBg="1"/>
      <p:bldP spid="4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689AF-75B2-4819-B12B-8A0A16DA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 uses cases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113161-C51A-4E20-8090-D027C5A7B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1DAEE-230A-4BB4-849D-1C7CE807EB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From the perspective of the seller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“Standard”, item is “</a:t>
            </a:r>
            <a:r>
              <a:rPr lang="en-GB" dirty="0">
                <a:solidFill>
                  <a:srgbClr val="FF0000"/>
                </a:solidFill>
              </a:rPr>
              <a:t>in scope</a:t>
            </a:r>
            <a:r>
              <a:rPr lang="en-GB" dirty="0"/>
              <a:t>”</a:t>
            </a:r>
          </a:p>
          <a:p>
            <a:pPr lvl="2"/>
            <a:r>
              <a:rPr lang="en-GB" dirty="0"/>
              <a:t>Can have any VAT rate including zero.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Exempted (goods are “</a:t>
            </a:r>
            <a:r>
              <a:rPr lang="en-GB" dirty="0">
                <a:solidFill>
                  <a:srgbClr val="FF0000"/>
                </a:solidFill>
              </a:rPr>
              <a:t>in scope</a:t>
            </a:r>
            <a:r>
              <a:rPr lang="en-GB" dirty="0"/>
              <a:t>” but the tax is not applied due to </a:t>
            </a:r>
            <a:r>
              <a:rPr lang="en-GB" dirty="0">
                <a:solidFill>
                  <a:srgbClr val="FF0000"/>
                </a:solidFill>
              </a:rPr>
              <a:t>circumstance</a:t>
            </a:r>
            <a:r>
              <a:rPr lang="en-GB" dirty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Non tax items (item is “</a:t>
            </a:r>
            <a:r>
              <a:rPr lang="en-GB" dirty="0">
                <a:solidFill>
                  <a:srgbClr val="FF0000"/>
                </a:solidFill>
              </a:rPr>
              <a:t>out of scope</a:t>
            </a:r>
            <a:r>
              <a:rPr lang="en-GB" dirty="0"/>
              <a:t>” of the tax regulation)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Tax is not applied because the </a:t>
            </a:r>
            <a:r>
              <a:rPr lang="en-GB" dirty="0">
                <a:solidFill>
                  <a:srgbClr val="FF0000"/>
                </a:solidFill>
              </a:rPr>
              <a:t>seller</a:t>
            </a:r>
            <a:r>
              <a:rPr lang="en-GB" dirty="0"/>
              <a:t> issuing the invoice is “out of scope.</a:t>
            </a:r>
          </a:p>
          <a:p>
            <a:pPr marL="800100" lvl="1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The understanding of terminology is not aligned.</a:t>
            </a:r>
          </a:p>
        </p:txBody>
      </p:sp>
    </p:spTree>
    <p:extLst>
      <p:ext uri="{BB962C8B-B14F-4D97-AF65-F5344CB8AC3E}">
        <p14:creationId xmlns:p14="http://schemas.microsoft.com/office/powerpoint/2010/main" val="106069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7BA24-0A41-4791-936F-849D8ADD4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the EN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B91A2A-CB7F-445A-B766-44FE87390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17A45-9451-444A-A989-2B13B87840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Price is defined as inclusive of all taxes except VAT</a:t>
            </a:r>
          </a:p>
          <a:p>
            <a:r>
              <a:rPr lang="en-GB" dirty="0"/>
              <a:t>Reasons for showing tax.</a:t>
            </a:r>
          </a:p>
          <a:p>
            <a:pPr lvl="1"/>
            <a:r>
              <a:rPr lang="en-GB" dirty="0"/>
              <a:t>Marketing reasons.</a:t>
            </a:r>
          </a:p>
          <a:p>
            <a:pPr lvl="1"/>
            <a:r>
              <a:rPr lang="en-GB" dirty="0"/>
              <a:t>Tax is in some </a:t>
            </a:r>
            <a:r>
              <a:rPr lang="en-GB" dirty="0">
                <a:solidFill>
                  <a:srgbClr val="FF0000"/>
                </a:solidFill>
              </a:rPr>
              <a:t>reported</a:t>
            </a:r>
            <a:r>
              <a:rPr lang="en-GB" dirty="0"/>
              <a:t>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8322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EF894-08B2-44C3-8CED-BD666781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 on tax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F807E2-858A-44B5-8E72-4A9DB46AC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53A47-3167-4F08-90C6-F3ABD66377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AU - WET (Wine equalization tax), is subject to VAT</a:t>
            </a:r>
          </a:p>
          <a:p>
            <a:pPr lvl="1"/>
            <a:r>
              <a:rPr lang="en-GB" dirty="0"/>
              <a:t>Depends on who the </a:t>
            </a:r>
            <a:r>
              <a:rPr lang="en-GB" dirty="0">
                <a:solidFill>
                  <a:srgbClr val="FF0000"/>
                </a:solidFill>
              </a:rPr>
              <a:t>buyer</a:t>
            </a:r>
            <a:r>
              <a:rPr lang="en-GB" dirty="0"/>
              <a:t> is?</a:t>
            </a:r>
          </a:p>
          <a:p>
            <a:pPr lvl="1"/>
            <a:r>
              <a:rPr lang="en-GB" dirty="0"/>
              <a:t>Is applied in AU as allowance.</a:t>
            </a:r>
          </a:p>
          <a:p>
            <a:pPr lvl="1"/>
            <a:r>
              <a:rPr lang="en-GB" dirty="0"/>
              <a:t>WET is reported separately</a:t>
            </a:r>
          </a:p>
          <a:p>
            <a:r>
              <a:rPr lang="en-GB" dirty="0"/>
              <a:t>DK – </a:t>
            </a:r>
          </a:p>
          <a:p>
            <a:pPr lvl="1"/>
            <a:r>
              <a:rPr lang="en-GB" dirty="0"/>
              <a:t>VAT,</a:t>
            </a:r>
          </a:p>
          <a:p>
            <a:pPr lvl="1"/>
            <a:r>
              <a:rPr lang="en-GB" dirty="0"/>
              <a:t>Other taxes</a:t>
            </a:r>
          </a:p>
          <a:p>
            <a:pPr lvl="2"/>
            <a:r>
              <a:rPr lang="en-GB" dirty="0"/>
              <a:t>Always dependent on the </a:t>
            </a:r>
            <a:r>
              <a:rPr lang="en-GB" dirty="0">
                <a:solidFill>
                  <a:srgbClr val="FF0000"/>
                </a:solidFill>
              </a:rPr>
              <a:t>item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There is a interest to detail the tax in the invoice.</a:t>
            </a:r>
          </a:p>
          <a:p>
            <a:pPr lvl="2"/>
            <a:r>
              <a:rPr lang="en-GB" dirty="0"/>
              <a:t>DK treats these as Charges.</a:t>
            </a:r>
          </a:p>
          <a:p>
            <a:pPr lvl="2"/>
            <a:r>
              <a:rPr lang="en-GB" dirty="0"/>
              <a:t>Define, on item is tax, between parties is charges.</a:t>
            </a:r>
          </a:p>
          <a:p>
            <a:r>
              <a:rPr lang="en-GB" dirty="0"/>
              <a:t>NO – Packaging, environmental taxes</a:t>
            </a:r>
          </a:p>
          <a:p>
            <a:pPr lvl="1"/>
            <a:r>
              <a:rPr lang="en-GB" dirty="0"/>
              <a:t>Does not apply on certain </a:t>
            </a:r>
            <a:r>
              <a:rPr lang="en-GB" dirty="0">
                <a:solidFill>
                  <a:srgbClr val="FF0000"/>
                </a:solidFill>
              </a:rPr>
              <a:t>buyers</a:t>
            </a:r>
            <a:r>
              <a:rPr lang="en-GB" dirty="0"/>
              <a:t>.</a:t>
            </a:r>
          </a:p>
          <a:p>
            <a:r>
              <a:rPr lang="is-IS" dirty="0"/>
              <a:t>SE – </a:t>
            </a:r>
            <a:r>
              <a:rPr lang="is-IS" dirty="0" err="1"/>
              <a:t>has</a:t>
            </a:r>
            <a:r>
              <a:rPr lang="is-IS" dirty="0"/>
              <a:t> </a:t>
            </a:r>
            <a:r>
              <a:rPr lang="is-IS" dirty="0" err="1"/>
              <a:t>similar</a:t>
            </a:r>
            <a:r>
              <a:rPr lang="is-IS" dirty="0"/>
              <a:t> </a:t>
            </a:r>
            <a:r>
              <a:rPr lang="is-IS" dirty="0" err="1"/>
              <a:t>as</a:t>
            </a:r>
            <a:r>
              <a:rPr lang="is-IS" dirty="0"/>
              <a:t> NO </a:t>
            </a:r>
            <a:r>
              <a:rPr lang="is-IS" dirty="0" err="1"/>
              <a:t>and</a:t>
            </a:r>
            <a:r>
              <a:rPr lang="is-IS" dirty="0"/>
              <a:t> DK</a:t>
            </a:r>
          </a:p>
          <a:p>
            <a:pPr lvl="1"/>
            <a:r>
              <a:rPr lang="is-IS" dirty="0" err="1"/>
              <a:t>Electricity</a:t>
            </a:r>
            <a:r>
              <a:rPr lang="is-IS" dirty="0"/>
              <a:t>, </a:t>
            </a:r>
            <a:r>
              <a:rPr lang="is-IS" dirty="0" err="1"/>
              <a:t>electricity</a:t>
            </a:r>
            <a:r>
              <a:rPr lang="is-I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922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BDBB-1026-4BC9-931B-28B577E9C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use cases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9D3C49-7399-4C97-9A83-E89F04EF1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CF161D-D271-4802-8C8A-12BDCA9492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Charges on an invoice line do not carry the same VAT/GST as the line item that they are levied on.</a:t>
            </a:r>
          </a:p>
          <a:p>
            <a:pPr lvl="1"/>
            <a:r>
              <a:rPr lang="en-GB" dirty="0"/>
              <a:t>EN implements this by requesting a separate line.</a:t>
            </a:r>
          </a:p>
          <a:p>
            <a:r>
              <a:rPr lang="en-GB" dirty="0"/>
              <a:t>IT – A bottle of water, the content has different VAT/GST from the bottle.</a:t>
            </a:r>
          </a:p>
          <a:p>
            <a:pPr lvl="1"/>
            <a:r>
              <a:rPr lang="en-GB" dirty="0"/>
              <a:t>Use tax amount on line level, how to distinguish between the taxable amounts.</a:t>
            </a:r>
          </a:p>
          <a:p>
            <a:pPr lvl="2"/>
            <a:r>
              <a:rPr lang="en-GB" dirty="0"/>
              <a:t>Bottle of water 10 EUR</a:t>
            </a:r>
          </a:p>
          <a:p>
            <a:pPr lvl="3"/>
            <a:r>
              <a:rPr lang="en-GB" dirty="0"/>
              <a:t>Water 0%</a:t>
            </a:r>
          </a:p>
          <a:p>
            <a:pPr lvl="3"/>
            <a:r>
              <a:rPr lang="en-GB" dirty="0"/>
              <a:t>Bottle 9%</a:t>
            </a:r>
          </a:p>
          <a:p>
            <a:pPr lvl="1"/>
            <a:r>
              <a:rPr lang="en-GB" dirty="0"/>
              <a:t>Case is also in BE an in DE.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6266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5F804-8D7F-4D16-8DC1-8ECC7B0B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Price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687A0F-36F4-4A7D-AAD9-183EF33D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8D2CA-A01A-4099-A618-C1D1B92D85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VAT inclusive prices.</a:t>
            </a:r>
          </a:p>
          <a:p>
            <a:pPr lvl="1"/>
            <a:r>
              <a:rPr lang="en-GB" dirty="0"/>
              <a:t>Not to restrict to non-VAT prices only (key source of rounding problems)</a:t>
            </a:r>
          </a:p>
          <a:p>
            <a:r>
              <a:rPr lang="en-GB" dirty="0"/>
              <a:t>Different methods of calculating tax.</a:t>
            </a:r>
          </a:p>
          <a:p>
            <a:pPr lvl="1"/>
            <a:r>
              <a:rPr lang="en-GB" dirty="0"/>
              <a:t>Calculate on document level.</a:t>
            </a:r>
          </a:p>
          <a:p>
            <a:pPr lvl="1"/>
            <a:r>
              <a:rPr lang="en-GB" dirty="0"/>
              <a:t>Calculate on line and sum up.</a:t>
            </a:r>
          </a:p>
          <a:p>
            <a:pPr lvl="2"/>
            <a:r>
              <a:rPr lang="en-GB" dirty="0"/>
              <a:t>May be used to split up the cost.</a:t>
            </a:r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31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226A-8326-488E-8706-8281C85EF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70AD-8FBF-4CB8-ACEE-8384B3DFA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5F041-29A2-4349-A74F-E7CCC1B472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Problem, everyone doing things differently.</a:t>
            </a:r>
          </a:p>
          <a:p>
            <a:pPr lvl="1"/>
            <a:r>
              <a:rPr lang="en-GB" dirty="0"/>
              <a:t>Solution, lets </a:t>
            </a:r>
            <a:r>
              <a:rPr lang="en-GB" dirty="0">
                <a:solidFill>
                  <a:srgbClr val="FF0000"/>
                </a:solidFill>
              </a:rPr>
              <a:t>standardize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Application, standard must allow every one to do things differently.</a:t>
            </a:r>
          </a:p>
          <a:p>
            <a:r>
              <a:rPr lang="en-GB" dirty="0"/>
              <a:t>Legislation allows A, B and C that all give same </a:t>
            </a:r>
            <a:r>
              <a:rPr lang="en-GB" dirty="0">
                <a:solidFill>
                  <a:srgbClr val="FF0000"/>
                </a:solidFill>
              </a:rPr>
              <a:t>results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Does the standard pick B.</a:t>
            </a:r>
          </a:p>
          <a:p>
            <a:r>
              <a:rPr lang="en-GB" dirty="0"/>
              <a:t>Also we have business processes Z, Y and Z to achieve same result (e.g. invoice approval).</a:t>
            </a:r>
          </a:p>
          <a:p>
            <a:pPr lvl="1"/>
            <a:r>
              <a:rPr lang="en-GB" dirty="0"/>
              <a:t>Do we then support all methods.</a:t>
            </a:r>
          </a:p>
        </p:txBody>
      </p:sp>
    </p:spTree>
    <p:extLst>
      <p:ext uri="{BB962C8B-B14F-4D97-AF65-F5344CB8AC3E}">
        <p14:creationId xmlns:p14="http://schemas.microsoft.com/office/powerpoint/2010/main" val="111840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0B734-F639-451E-B872-E4D95C45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Calculation rules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DEEDD-ED57-4BEA-B3A5-A92B2B71D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2D5E6-21AE-4A72-856B-3B8486AC2B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tabLst>
                <a:tab pos="1169988" algn="l"/>
              </a:tabLst>
            </a:pPr>
            <a:r>
              <a:rPr lang="en-GB" sz="1600" dirty="0"/>
              <a:t>ibr-12	An Invoice shall have the Sum of Invoice line net amount (ibt-106).</a:t>
            </a:r>
          </a:p>
          <a:p>
            <a:pPr>
              <a:tabLst>
                <a:tab pos="1169988" algn="l"/>
              </a:tabLst>
            </a:pPr>
            <a:r>
              <a:rPr lang="en-GB" sz="1600" dirty="0"/>
              <a:t>ibr-13	An Invoice shall have the Invoice total amount without TAX (ibt-109).</a:t>
            </a:r>
          </a:p>
          <a:p>
            <a:pPr>
              <a:tabLst>
                <a:tab pos="1169988" algn="l"/>
              </a:tabLst>
            </a:pPr>
            <a:r>
              <a:rPr lang="en-GB" sz="1600" dirty="0"/>
              <a:t>ibr-14	An Invoice shall have the Invoice total amount with TAX (ibt-112).</a:t>
            </a:r>
          </a:p>
          <a:p>
            <a:pPr lvl="1">
              <a:tabLst>
                <a:tab pos="1169988" algn="l"/>
              </a:tabLst>
            </a:pPr>
            <a:r>
              <a:rPr lang="en-GB" sz="1400" dirty="0"/>
              <a:t>No rules says the invoice need to show the amount of the tax (see rule 38)</a:t>
            </a:r>
          </a:p>
          <a:p>
            <a:pPr>
              <a:tabLst>
                <a:tab pos="1169988" algn="l"/>
              </a:tabLst>
            </a:pPr>
            <a:r>
              <a:rPr lang="en-GB" sz="1600" dirty="0"/>
              <a:t>ibr-15	An Invoice shall have the Amount due for payment (ibt-115).</a:t>
            </a:r>
          </a:p>
          <a:p>
            <a:pPr>
              <a:tabLst>
                <a:tab pos="1169988" algn="l"/>
              </a:tabLst>
            </a:pPr>
            <a:r>
              <a:rPr lang="en-GB" sz="1600" dirty="0"/>
              <a:t>ibr-co-10	Sum of Invoice line net amount (ibt-106) = ∑ Invoice line net amount (ibt-131).</a:t>
            </a:r>
          </a:p>
          <a:p>
            <a:pPr lvl="1">
              <a:tabLst>
                <a:tab pos="1169988" algn="l"/>
              </a:tabLst>
            </a:pPr>
            <a:r>
              <a:rPr lang="en-GB" sz="1400" dirty="0"/>
              <a:t>If line allows digits than the sum we need to provide for the rounding difference.</a:t>
            </a:r>
          </a:p>
          <a:p>
            <a:pPr>
              <a:tabLst>
                <a:tab pos="1169988" algn="l"/>
              </a:tabLst>
            </a:pPr>
            <a:r>
              <a:rPr lang="en-GB" sz="1600" dirty="0"/>
              <a:t>ibr-co-11	Sum of allowances on document level (ibt-107) = ∑ Document level allowance amount (ibt-092).</a:t>
            </a:r>
          </a:p>
          <a:p>
            <a:pPr>
              <a:tabLst>
                <a:tab pos="1169988" algn="l"/>
              </a:tabLst>
            </a:pPr>
            <a:r>
              <a:rPr lang="en-GB" sz="1600" dirty="0"/>
              <a:t>ibr-co-12	Sum of charges on document level (ibt-108) = ∑ Document level charge amount (ibt-099).</a:t>
            </a:r>
          </a:p>
          <a:p>
            <a:pPr>
              <a:tabLst>
                <a:tab pos="1169988" algn="l"/>
              </a:tabLst>
            </a:pPr>
            <a:r>
              <a:rPr lang="en-GB" sz="1600" dirty="0"/>
              <a:t>ibr-co-13	Invoice total amount without TAX (ibt-0109) = ∑ Invoice line net amount (ibt-131) - Sum of allowances on document level (ibt-107) + Sum of charges on document level (ibt-108).</a:t>
            </a:r>
          </a:p>
          <a:p>
            <a:pPr>
              <a:tabLst>
                <a:tab pos="1169988" algn="l"/>
              </a:tabLst>
            </a:pPr>
            <a:r>
              <a:rPr lang="en-GB" sz="1600" dirty="0"/>
              <a:t>ibr-co-15	Invoice total amount with TAX (ibt-112) = Invoice total amount without TAX (ibt-109) + Invoice total TAX amount (ibt-110).</a:t>
            </a:r>
          </a:p>
          <a:p>
            <a:pPr>
              <a:tabLst>
                <a:tab pos="1169988" algn="l"/>
              </a:tabLst>
            </a:pPr>
            <a:r>
              <a:rPr lang="en-GB" sz="1600" dirty="0"/>
              <a:t>ibr-co-16	Amount due for payment (ibt-115) = Invoice total amount with TAX (ibt-112) -Paid amount (ibt-113) + Rounding amount (ibt-114).</a:t>
            </a:r>
          </a:p>
          <a:p>
            <a:pPr lvl="1">
              <a:tabLst>
                <a:tab pos="1169988" algn="l"/>
              </a:tabLst>
            </a:pPr>
            <a:r>
              <a:rPr lang="en-GB" dirty="0"/>
              <a:t>Be able to add charges on behalf of someone else.</a:t>
            </a:r>
          </a:p>
        </p:txBody>
      </p:sp>
    </p:spTree>
    <p:extLst>
      <p:ext uri="{BB962C8B-B14F-4D97-AF65-F5344CB8AC3E}">
        <p14:creationId xmlns:p14="http://schemas.microsoft.com/office/powerpoint/2010/main" val="2341443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ppol">
      <a:dk1>
        <a:srgbClr val="000000"/>
      </a:dk1>
      <a:lt1>
        <a:srgbClr val="FFFFFF"/>
      </a:lt1>
      <a:dk2>
        <a:srgbClr val="0D316D"/>
      </a:dk2>
      <a:lt2>
        <a:srgbClr val="F7F9FC"/>
      </a:lt2>
      <a:accent1>
        <a:srgbClr val="2279D6"/>
      </a:accent1>
      <a:accent2>
        <a:srgbClr val="00BAFF"/>
      </a:accent2>
      <a:accent3>
        <a:srgbClr val="0D316D"/>
      </a:accent3>
      <a:accent4>
        <a:srgbClr val="2279D6"/>
      </a:accent4>
      <a:accent5>
        <a:srgbClr val="1CBAF8"/>
      </a:accent5>
      <a:accent6>
        <a:srgbClr val="0D316D"/>
      </a:accent6>
      <a:hlink>
        <a:srgbClr val="2279D6"/>
      </a:hlink>
      <a:folHlink>
        <a:srgbClr val="1CBAF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ppol PowerPoint v2+GB.potx" id="{55D964DD-AA36-47E3-8ACE-AE87B39A96F6}" vid="{2052B93E-A412-4C19-9CD5-2FEFBBF781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Peppol PowerPoint v2+GB</Template>
  <TotalTime>1608</TotalTime>
  <Words>2095</Words>
  <Application>Microsoft Office PowerPoint</Application>
  <PresentationFormat>Widescreen</PresentationFormat>
  <Paragraphs>259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Project timeline</vt:lpstr>
      <vt:lpstr>Tax uses cases</vt:lpstr>
      <vt:lpstr>In the EN</vt:lpstr>
      <vt:lpstr>Tax on tax</vt:lpstr>
      <vt:lpstr>Other use cases</vt:lpstr>
      <vt:lpstr>Price</vt:lpstr>
      <vt:lpstr>PowerPoint Presentation</vt:lpstr>
      <vt:lpstr>Calculation rules</vt:lpstr>
      <vt:lpstr>Tax rules</vt:lpstr>
      <vt:lpstr>Summarize</vt:lpstr>
      <vt:lpstr>Invoice totals</vt:lpstr>
      <vt:lpstr>Tax calculation on document level</vt:lpstr>
      <vt:lpstr>Tax information on line level</vt:lpstr>
      <vt:lpstr>Tax codes</vt:lpstr>
      <vt:lpstr>Singapore tax category codes</vt:lpstr>
      <vt:lpstr>Payment means: Bank transfer</vt:lpstr>
      <vt:lpstr>Payment means: Card payment</vt:lpstr>
      <vt:lpstr>Payment means: Direct debit (SEPA)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 Birgisson</dc:creator>
  <cp:lastModifiedBy>Georg Birgisson</cp:lastModifiedBy>
  <cp:revision>76</cp:revision>
  <dcterms:created xsi:type="dcterms:W3CDTF">2019-12-06T16:44:49Z</dcterms:created>
  <dcterms:modified xsi:type="dcterms:W3CDTF">2020-01-28T10:30:03Z</dcterms:modified>
</cp:coreProperties>
</file>