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322" r:id="rId3"/>
    <p:sldId id="1630" r:id="rId4"/>
    <p:sldId id="1631" r:id="rId5"/>
    <p:sldId id="1633" r:id="rId6"/>
    <p:sldId id="1632" r:id="rId7"/>
    <p:sldId id="1634" r:id="rId8"/>
    <p:sldId id="1635" r:id="rId9"/>
    <p:sldId id="1636" r:id="rId10"/>
    <p:sldId id="163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6D"/>
    <a:srgbClr val="007AD7"/>
    <a:srgbClr val="00BAFF"/>
    <a:srgbClr val="F7F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94607" autoAdjust="0"/>
  </p:normalViewPr>
  <p:slideViewPr>
    <p:cSldViewPr snapToGrid="0" snapToObjects="1">
      <p:cViewPr varScale="1">
        <p:scale>
          <a:sx n="109" d="100"/>
          <a:sy n="109" d="100"/>
        </p:scale>
        <p:origin x="3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68E7B-91B5-8243-8144-A5FE216C8634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E9371-2DDF-2841-B52C-AF59E9988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68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E9371-2DDF-2841-B52C-AF59E9988F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57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7232CE-164E-1747-91B0-7DC3B34D2D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FB4DA1-A181-7C44-9957-E6D8276A45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765012" y="2796377"/>
            <a:ext cx="3918389" cy="126524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9BF46-DF89-DB44-9C1D-F6830AE36D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75834" y="2939143"/>
            <a:ext cx="4910137" cy="489857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593112-813A-034D-8B26-84A5BA947F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75834" y="3587297"/>
            <a:ext cx="4910137" cy="35877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Presentation Subtitle</a:t>
            </a: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4DD5BA8-322E-6248-9A23-99B741B3EB5A}"/>
              </a:ext>
            </a:extLst>
          </p:cNvPr>
          <p:cNvSpPr txBox="1">
            <a:spLocks/>
          </p:cNvSpPr>
          <p:nvPr userDrawn="1"/>
        </p:nvSpPr>
        <p:spPr>
          <a:xfrm>
            <a:off x="5185288" y="5739826"/>
            <a:ext cx="2149677" cy="332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200" u="none" dirty="0" err="1">
                <a:solidFill>
                  <a:schemeClr val="bg1"/>
                </a:solidFill>
              </a:rPr>
              <a:t>www.peppol.eu</a:t>
            </a:r>
            <a:endParaRPr lang="en-GB" sz="1200" u="none" dirty="0">
              <a:solidFill>
                <a:schemeClr val="bg1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A2BD5A9-F3D8-384A-8158-C86A25949298}"/>
              </a:ext>
            </a:extLst>
          </p:cNvPr>
          <p:cNvSpPr txBox="1">
            <a:spLocks/>
          </p:cNvSpPr>
          <p:nvPr userDrawn="1"/>
        </p:nvSpPr>
        <p:spPr>
          <a:xfrm>
            <a:off x="5233707" y="6068782"/>
            <a:ext cx="2052839" cy="188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600" u="none" dirty="0">
                <a:solidFill>
                  <a:schemeClr val="bg1">
                    <a:alpha val="40000"/>
                  </a:schemeClr>
                </a:solidFill>
              </a:rPr>
              <a:t>PEPPOL is owned by </a:t>
            </a:r>
            <a:r>
              <a:rPr lang="en-GB" sz="600" u="none" dirty="0" err="1">
                <a:solidFill>
                  <a:schemeClr val="bg1">
                    <a:alpha val="40000"/>
                  </a:schemeClr>
                </a:solidFill>
              </a:rPr>
              <a:t>OpenPEPPOL</a:t>
            </a:r>
            <a:r>
              <a:rPr lang="en-GB" sz="600" u="none" dirty="0">
                <a:solidFill>
                  <a:schemeClr val="bg1">
                    <a:alpha val="40000"/>
                  </a:schemeClr>
                </a:solidFill>
              </a:rPr>
              <a:t> AISBL</a:t>
            </a:r>
          </a:p>
        </p:txBody>
      </p:sp>
    </p:spTree>
    <p:extLst>
      <p:ext uri="{BB962C8B-B14F-4D97-AF65-F5344CB8AC3E}">
        <p14:creationId xmlns:p14="http://schemas.microsoft.com/office/powerpoint/2010/main" val="320431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Blu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6213298-33BC-FD4E-A08F-10E954352F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2658"/>
          <a:stretch/>
        </p:blipFill>
        <p:spPr>
          <a:xfrm>
            <a:off x="0" y="0"/>
            <a:ext cx="12192000" cy="21528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40DAA5-2881-6B4B-8C37-F90CF5E440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6979" y="365125"/>
            <a:ext cx="1470479" cy="3561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1739578"/>
            <a:ext cx="12192000" cy="5118422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384059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4"/>
            <a:ext cx="8489950" cy="38957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BBD93B1-4217-6E4F-986C-9BA606757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4863" y="2353110"/>
            <a:ext cx="5291137" cy="3615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326D"/>
                </a:solidFill>
              </a:defRPr>
            </a:lvl1pPr>
            <a:lvl2pPr marL="457200" indent="0">
              <a:buNone/>
              <a:defRPr sz="1800">
                <a:solidFill>
                  <a:srgbClr val="00326D"/>
                </a:solidFill>
              </a:defRPr>
            </a:lvl2pPr>
            <a:lvl3pPr marL="914400" indent="0">
              <a:buNone/>
              <a:defRPr sz="1800">
                <a:solidFill>
                  <a:srgbClr val="00326D"/>
                </a:solidFill>
              </a:defRPr>
            </a:lvl3pPr>
            <a:lvl4pPr marL="1371600" indent="0">
              <a:buNone/>
              <a:defRPr sz="1800">
                <a:solidFill>
                  <a:srgbClr val="00326D"/>
                </a:solidFill>
              </a:defRPr>
            </a:lvl4pPr>
            <a:lvl5pPr marL="1828800" indent="0">
              <a:buNone/>
              <a:defRPr sz="1800">
                <a:solidFill>
                  <a:srgbClr val="00326D"/>
                </a:solidFill>
              </a:defRPr>
            </a:lvl5pPr>
          </a:lstStyle>
          <a:p>
            <a:pPr lvl="0"/>
            <a:r>
              <a:rPr lang="en-GB" dirty="0"/>
              <a:t>Slide paragraph text here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AFD42-CBC1-F74F-BA25-B38FDE105F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876550"/>
            <a:ext cx="5291137" cy="268287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74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Blue Top Wid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6213298-33BC-FD4E-A08F-10E954352F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2658"/>
          <a:stretch/>
        </p:blipFill>
        <p:spPr>
          <a:xfrm>
            <a:off x="0" y="0"/>
            <a:ext cx="12192000" cy="21528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40DAA5-2881-6B4B-8C37-F90CF5E440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6979" y="365125"/>
            <a:ext cx="1470479" cy="3561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1739578"/>
            <a:ext cx="12192000" cy="5118422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384059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4"/>
            <a:ext cx="8489950" cy="38957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4E99A6B-1FDE-0E49-9942-EC74E92CA2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146654"/>
            <a:ext cx="10582492" cy="3412772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90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op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6213298-33BC-FD4E-A08F-10E954352F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2658"/>
          <a:stretch/>
        </p:blipFill>
        <p:spPr>
          <a:xfrm>
            <a:off x="0" y="0"/>
            <a:ext cx="12192000" cy="14165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40DAA5-2881-6B4B-8C37-F90CF5E440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6979" y="365125"/>
            <a:ext cx="1470479" cy="3561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1739578"/>
            <a:ext cx="12192000" cy="5118422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384059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4E99A6B-1FDE-0E49-9942-EC74E92CA2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146654"/>
            <a:ext cx="10582492" cy="3412772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359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op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6213298-33BC-FD4E-A08F-10E954352F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2658"/>
          <a:stretch/>
        </p:blipFill>
        <p:spPr>
          <a:xfrm>
            <a:off x="0" y="0"/>
            <a:ext cx="12192000" cy="21528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40DAA5-2881-6B4B-8C37-F90CF5E440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6979" y="365125"/>
            <a:ext cx="1470479" cy="3561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1739578"/>
            <a:ext cx="12192000" cy="5118422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384059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4"/>
            <a:ext cx="8489950" cy="38957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D778D66-CD32-8F4B-BC00-176C1E3DE6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146654"/>
            <a:ext cx="10582492" cy="3412772"/>
          </a:xfrm>
        </p:spPr>
        <p:txBody>
          <a:bodyPr numCol="2" spcCol="1800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678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4D5368E-8BB6-134E-81DA-5CF4EF87F3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2658"/>
          <a:stretch/>
        </p:blipFill>
        <p:spPr>
          <a:xfrm>
            <a:off x="0" y="0"/>
            <a:ext cx="12192000" cy="21528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773152" y="1469985"/>
            <a:ext cx="10613985" cy="5388014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58A2E87-725C-704B-A400-9AFF25B185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6979" y="365125"/>
            <a:ext cx="1470479" cy="35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36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717964"/>
            <a:ext cx="10582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244102E-C22E-BE46-ADAD-5A7FFEA06DFD}"/>
              </a:ext>
            </a:extLst>
          </p:cNvPr>
          <p:cNvSpPr/>
          <p:nvPr userDrawn="1"/>
        </p:nvSpPr>
        <p:spPr>
          <a:xfrm>
            <a:off x="6274040" y="2941117"/>
            <a:ext cx="5113097" cy="2861953"/>
          </a:xfrm>
          <a:prstGeom prst="rect">
            <a:avLst/>
          </a:prstGeom>
          <a:solidFill>
            <a:srgbClr val="007AD7"/>
          </a:solidFill>
          <a:ln>
            <a:noFill/>
          </a:ln>
          <a:effectLst>
            <a:outerShdw blurRad="444500" dist="381000" dir="30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AB26F71-0A2F-2042-A44A-272B58C36BFB}"/>
              </a:ext>
            </a:extLst>
          </p:cNvPr>
          <p:cNvSpPr/>
          <p:nvPr userDrawn="1"/>
        </p:nvSpPr>
        <p:spPr>
          <a:xfrm>
            <a:off x="801495" y="2941117"/>
            <a:ext cx="5113097" cy="2861953"/>
          </a:xfrm>
          <a:prstGeom prst="rect">
            <a:avLst/>
          </a:prstGeom>
          <a:solidFill>
            <a:srgbClr val="00BAFF"/>
          </a:solidFill>
          <a:ln>
            <a:noFill/>
          </a:ln>
          <a:effectLst>
            <a:outerShdw blurRad="444500" dist="381000" dir="30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3"/>
            <a:ext cx="8489950" cy="5683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7AD7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BBD93B1-4217-6E4F-986C-9BA606757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4863" y="2353110"/>
            <a:ext cx="5291137" cy="3615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326D"/>
                </a:solidFill>
              </a:defRPr>
            </a:lvl1pPr>
            <a:lvl2pPr marL="457200" indent="0">
              <a:buNone/>
              <a:defRPr sz="1800">
                <a:solidFill>
                  <a:srgbClr val="00326D"/>
                </a:solidFill>
              </a:defRPr>
            </a:lvl2pPr>
            <a:lvl3pPr marL="914400" indent="0">
              <a:buNone/>
              <a:defRPr sz="1800">
                <a:solidFill>
                  <a:srgbClr val="00326D"/>
                </a:solidFill>
              </a:defRPr>
            </a:lvl3pPr>
            <a:lvl4pPr marL="1371600" indent="0">
              <a:buNone/>
              <a:defRPr sz="1800">
                <a:solidFill>
                  <a:srgbClr val="00326D"/>
                </a:solidFill>
              </a:defRPr>
            </a:lvl4pPr>
            <a:lvl5pPr marL="1828800" indent="0">
              <a:buNone/>
              <a:defRPr sz="1800">
                <a:solidFill>
                  <a:srgbClr val="00326D"/>
                </a:solidFill>
              </a:defRPr>
            </a:lvl5pPr>
          </a:lstStyle>
          <a:p>
            <a:pPr lvl="0"/>
            <a:r>
              <a:rPr lang="en-GB" dirty="0"/>
              <a:t>Slide paragraph text here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6685E4-A6C1-C743-AB56-4C134CA17F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6175" y="3181350"/>
            <a:ext cx="4413250" cy="2317750"/>
          </a:xfrm>
        </p:spPr>
        <p:txBody>
          <a:bodyPr>
            <a:noAutofit/>
          </a:bodyPr>
          <a:lstStyle>
            <a:lvl1pPr>
              <a:buClr>
                <a:srgbClr val="00326D"/>
              </a:buClr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28BB382-0E43-254D-AF06-EC9A555C68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18968" y="3181350"/>
            <a:ext cx="4413250" cy="2317750"/>
          </a:xfrm>
        </p:spPr>
        <p:txBody>
          <a:bodyPr>
            <a:noAutofit/>
          </a:bodyPr>
          <a:lstStyle>
            <a:lvl1pPr>
              <a:buClr>
                <a:srgbClr val="F7F9FC"/>
              </a:buClr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960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With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717964"/>
            <a:ext cx="10582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AB26F71-0A2F-2042-A44A-272B58C36BFB}"/>
              </a:ext>
            </a:extLst>
          </p:cNvPr>
          <p:cNvSpPr/>
          <p:nvPr userDrawn="1"/>
        </p:nvSpPr>
        <p:spPr>
          <a:xfrm>
            <a:off x="801496" y="2941117"/>
            <a:ext cx="3285596" cy="2861953"/>
          </a:xfrm>
          <a:prstGeom prst="rect">
            <a:avLst/>
          </a:prstGeom>
          <a:solidFill>
            <a:srgbClr val="00BAFF"/>
          </a:solidFill>
          <a:ln>
            <a:noFill/>
          </a:ln>
          <a:effectLst>
            <a:outerShdw blurRad="444500" dist="381000" dir="30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3"/>
            <a:ext cx="8489950" cy="5683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7AD7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BBD93B1-4217-6E4F-986C-9BA606757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4863" y="2353110"/>
            <a:ext cx="5291137" cy="3615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326D"/>
                </a:solidFill>
              </a:defRPr>
            </a:lvl1pPr>
            <a:lvl2pPr marL="457200" indent="0">
              <a:buNone/>
              <a:defRPr sz="1800">
                <a:solidFill>
                  <a:srgbClr val="00326D"/>
                </a:solidFill>
              </a:defRPr>
            </a:lvl2pPr>
            <a:lvl3pPr marL="914400" indent="0">
              <a:buNone/>
              <a:defRPr sz="1800">
                <a:solidFill>
                  <a:srgbClr val="00326D"/>
                </a:solidFill>
              </a:defRPr>
            </a:lvl3pPr>
            <a:lvl4pPr marL="1371600" indent="0">
              <a:buNone/>
              <a:defRPr sz="1800">
                <a:solidFill>
                  <a:srgbClr val="00326D"/>
                </a:solidFill>
              </a:defRPr>
            </a:lvl4pPr>
            <a:lvl5pPr marL="1828800" indent="0">
              <a:buNone/>
              <a:defRPr sz="1800">
                <a:solidFill>
                  <a:srgbClr val="00326D"/>
                </a:solidFill>
              </a:defRPr>
            </a:lvl5pPr>
          </a:lstStyle>
          <a:p>
            <a:pPr lvl="0"/>
            <a:r>
              <a:rPr lang="en-GB" dirty="0"/>
              <a:t>Slide paragraph text here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5E46302-BFBE-A44A-BEA7-F2E070161390}"/>
              </a:ext>
            </a:extLst>
          </p:cNvPr>
          <p:cNvSpPr/>
          <p:nvPr userDrawn="1"/>
        </p:nvSpPr>
        <p:spPr>
          <a:xfrm>
            <a:off x="4453202" y="2941117"/>
            <a:ext cx="3285596" cy="2861953"/>
          </a:xfrm>
          <a:prstGeom prst="rect">
            <a:avLst/>
          </a:prstGeom>
          <a:solidFill>
            <a:srgbClr val="007AD7"/>
          </a:solidFill>
          <a:ln>
            <a:noFill/>
          </a:ln>
          <a:effectLst>
            <a:outerShdw blurRad="444500" dist="381000" dir="30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7E68EF7-8E9B-604E-A002-6DA88D4B5844}"/>
              </a:ext>
            </a:extLst>
          </p:cNvPr>
          <p:cNvSpPr/>
          <p:nvPr userDrawn="1"/>
        </p:nvSpPr>
        <p:spPr>
          <a:xfrm>
            <a:off x="8101759" y="2941117"/>
            <a:ext cx="3285596" cy="2861953"/>
          </a:xfrm>
          <a:prstGeom prst="rect">
            <a:avLst/>
          </a:prstGeom>
          <a:solidFill>
            <a:srgbClr val="00326D"/>
          </a:solidFill>
          <a:ln>
            <a:noFill/>
          </a:ln>
          <a:effectLst>
            <a:outerShdw blurRad="444500" dist="381000" dir="30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EA74456-E8B8-CA46-8A56-B65AED980E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6175" y="3181350"/>
            <a:ext cx="2502382" cy="2317750"/>
          </a:xfrm>
        </p:spPr>
        <p:txBody>
          <a:bodyPr>
            <a:noAutofit/>
          </a:bodyPr>
          <a:lstStyle>
            <a:lvl1pPr>
              <a:buClr>
                <a:srgbClr val="00326D"/>
              </a:buClr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CA6ABCC-1C55-6C45-B30C-D8BECE62CD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5765" y="3181350"/>
            <a:ext cx="2645160" cy="2317750"/>
          </a:xfrm>
        </p:spPr>
        <p:txBody>
          <a:bodyPr>
            <a:noAutofit/>
          </a:bodyPr>
          <a:lstStyle>
            <a:lvl1pPr>
              <a:buClr>
                <a:srgbClr val="F7F9FC"/>
              </a:buClr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D0D7BBC-8E0B-F24A-B2C6-B725965141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7058" y="3181350"/>
            <a:ext cx="2645160" cy="2317750"/>
          </a:xfrm>
        </p:spPr>
        <p:txBody>
          <a:bodyPr>
            <a:noAutofit/>
          </a:bodyPr>
          <a:lstStyle>
            <a:lvl1pPr>
              <a:buClr>
                <a:srgbClr val="F7F9FC"/>
              </a:buClr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561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8BAFF8-81B2-BE4A-8770-987BE457B37D}"/>
              </a:ext>
            </a:extLst>
          </p:cNvPr>
          <p:cNvSpPr/>
          <p:nvPr userDrawn="1"/>
        </p:nvSpPr>
        <p:spPr>
          <a:xfrm>
            <a:off x="7107382" y="0"/>
            <a:ext cx="5084618" cy="6858000"/>
          </a:xfrm>
          <a:prstGeom prst="rect">
            <a:avLst/>
          </a:prstGeom>
          <a:solidFill>
            <a:srgbClr val="007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7107382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4639973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6979" y="365125"/>
            <a:ext cx="1470479" cy="35611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717964"/>
            <a:ext cx="46401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3"/>
            <a:ext cx="4627611" cy="5683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7AD7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BBD93B1-4217-6E4F-986C-9BA606757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4863" y="2353110"/>
            <a:ext cx="4639973" cy="122136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326D"/>
                </a:solidFill>
              </a:defRPr>
            </a:lvl1pPr>
            <a:lvl2pPr marL="457200" indent="0">
              <a:buNone/>
              <a:defRPr sz="1800">
                <a:solidFill>
                  <a:srgbClr val="00326D"/>
                </a:solidFill>
              </a:defRPr>
            </a:lvl2pPr>
            <a:lvl3pPr marL="914400" indent="0">
              <a:buNone/>
              <a:defRPr sz="1800">
                <a:solidFill>
                  <a:srgbClr val="00326D"/>
                </a:solidFill>
              </a:defRPr>
            </a:lvl3pPr>
            <a:lvl4pPr marL="1371600" indent="0">
              <a:buNone/>
              <a:defRPr sz="1800">
                <a:solidFill>
                  <a:srgbClr val="00326D"/>
                </a:solidFill>
              </a:defRPr>
            </a:lvl4pPr>
            <a:lvl5pPr marL="1828800" indent="0">
              <a:buNone/>
              <a:defRPr sz="1800">
                <a:solidFill>
                  <a:srgbClr val="00326D"/>
                </a:solidFill>
              </a:defRPr>
            </a:lvl5pPr>
          </a:lstStyle>
          <a:p>
            <a:pPr lvl="0"/>
            <a:r>
              <a:rPr lang="en-GB" dirty="0"/>
              <a:t>Slide paragraph text here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58BF75F-7C85-7D48-A4BD-E2EE6A730E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0000"/>
          </a:blip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E5166A8-1B73-BC4C-8814-4565CFCD7B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260474"/>
            <a:ext cx="5672138" cy="4226400"/>
          </a:xfrm>
          <a:solidFill>
            <a:schemeClr val="bg1"/>
          </a:solidFill>
          <a:effectLst>
            <a:outerShdw blurRad="444500" dist="381000" dir="3000000" algn="ctr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931053-3A45-8D4B-A2D7-2642339734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2781" y="3889375"/>
            <a:ext cx="4662344" cy="24384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443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7232CE-164E-1747-91B0-7DC3B34D2D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FD9DF8B-7625-644C-9B05-4EFE9453FB72}"/>
              </a:ext>
            </a:extLst>
          </p:cNvPr>
          <p:cNvSpPr txBox="1">
            <a:spLocks/>
          </p:cNvSpPr>
          <p:nvPr userDrawn="1"/>
        </p:nvSpPr>
        <p:spPr>
          <a:xfrm>
            <a:off x="6412992" y="2239617"/>
            <a:ext cx="2678889" cy="26280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1600" spc="300" dirty="0"/>
              <a:t>MORE INFORMATION</a:t>
            </a:r>
          </a:p>
          <a:p>
            <a:endParaRPr lang="en-GB" sz="1600" dirty="0"/>
          </a:p>
          <a:p>
            <a:r>
              <a:rPr lang="en-GB" sz="2400" dirty="0" err="1"/>
              <a:t>info@peppol.eu</a:t>
            </a:r>
            <a:endParaRPr lang="en-GB" sz="2400" dirty="0"/>
          </a:p>
          <a:p>
            <a:r>
              <a:rPr lang="en-GB" sz="2400" u="none" dirty="0">
                <a:solidFill>
                  <a:schemeClr val="bg1"/>
                </a:solidFill>
              </a:rPr>
              <a:t>www.peppol.eu</a:t>
            </a:r>
          </a:p>
          <a:p>
            <a:endParaRPr lang="en-GB" sz="1600" dirty="0"/>
          </a:p>
          <a:p>
            <a:endParaRPr lang="en-GB" sz="1000" spc="300" dirty="0"/>
          </a:p>
          <a:p>
            <a:r>
              <a:rPr lang="en-GB" sz="1600" spc="300" dirty="0"/>
              <a:t>FOLLOW US</a:t>
            </a:r>
          </a:p>
          <a:p>
            <a:endParaRPr lang="en-GB" sz="1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6D9B8C-07DD-414F-B44B-A0104CB10B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131682" y="4376281"/>
            <a:ext cx="491366" cy="4913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F1389A-0253-2741-8F9C-743A648216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526654" y="4376281"/>
            <a:ext cx="491366" cy="491366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F367EEC1-A766-7745-96F5-B9DC4133A90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100120" y="1990354"/>
            <a:ext cx="2817625" cy="287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61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8FB4DA1-A181-7C44-9957-E6D8276A45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765012" y="2796377"/>
            <a:ext cx="3918389" cy="126524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9BF46-DF89-DB44-9C1D-F6830AE36D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75834" y="2939143"/>
            <a:ext cx="4910137" cy="489857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rgbClr val="0032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593112-813A-034D-8B26-84A5BA947F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75834" y="3587297"/>
            <a:ext cx="4910137" cy="35877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7AD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Presentation Subtitle</a:t>
            </a: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4DD5BA8-322E-6248-9A23-99B741B3EB5A}"/>
              </a:ext>
            </a:extLst>
          </p:cNvPr>
          <p:cNvSpPr txBox="1">
            <a:spLocks/>
          </p:cNvSpPr>
          <p:nvPr userDrawn="1"/>
        </p:nvSpPr>
        <p:spPr>
          <a:xfrm>
            <a:off x="5185288" y="5739826"/>
            <a:ext cx="2149677" cy="332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200" u="none" dirty="0" err="1">
                <a:solidFill>
                  <a:srgbClr val="00326D"/>
                </a:solidFill>
              </a:rPr>
              <a:t>www.peppol.eu</a:t>
            </a:r>
            <a:endParaRPr lang="en-GB" sz="1200" u="none" dirty="0">
              <a:solidFill>
                <a:srgbClr val="00326D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A2BD5A9-F3D8-384A-8158-C86A25949298}"/>
              </a:ext>
            </a:extLst>
          </p:cNvPr>
          <p:cNvSpPr txBox="1">
            <a:spLocks/>
          </p:cNvSpPr>
          <p:nvPr userDrawn="1"/>
        </p:nvSpPr>
        <p:spPr>
          <a:xfrm>
            <a:off x="5233707" y="6068782"/>
            <a:ext cx="2052839" cy="188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600" u="none" dirty="0">
                <a:solidFill>
                  <a:srgbClr val="00326D">
                    <a:alpha val="40000"/>
                  </a:srgbClr>
                </a:solidFill>
              </a:rPr>
              <a:t>PEPPOL is owned by </a:t>
            </a:r>
            <a:r>
              <a:rPr lang="en-GB" sz="600" u="none" dirty="0" err="1">
                <a:solidFill>
                  <a:srgbClr val="00326D">
                    <a:alpha val="40000"/>
                  </a:srgbClr>
                </a:solidFill>
              </a:rPr>
              <a:t>OpenPEPPOL</a:t>
            </a:r>
            <a:r>
              <a:rPr lang="en-GB" sz="600" u="none" dirty="0">
                <a:solidFill>
                  <a:srgbClr val="00326D">
                    <a:alpha val="40000"/>
                  </a:srgbClr>
                </a:solidFill>
              </a:rPr>
              <a:t> AISBL</a:t>
            </a:r>
          </a:p>
        </p:txBody>
      </p:sp>
    </p:spTree>
    <p:extLst>
      <p:ext uri="{BB962C8B-B14F-4D97-AF65-F5344CB8AC3E}">
        <p14:creationId xmlns:p14="http://schemas.microsoft.com/office/powerpoint/2010/main" val="707455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7232CE-164E-1747-91B0-7DC3B34D2D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9BF46-DF89-DB44-9C1D-F6830AE36D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0931" y="3311392"/>
            <a:ext cx="4910137" cy="489857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Quote text to go here</a:t>
            </a:r>
            <a:endParaRPr lang="en-US" dirty="0"/>
          </a:p>
        </p:txBody>
      </p:sp>
      <p:pic>
        <p:nvPicPr>
          <p:cNvPr id="4" name="Picture 3" descr="A picture containing necklace, drawing, knot&#10;&#10;Description automatically generated">
            <a:extLst>
              <a:ext uri="{FF2B5EF4-FFF2-40B4-BE49-F238E27FC236}">
                <a16:creationId xmlns:a16="http://schemas.microsoft.com/office/drawing/2014/main" id="{F5868033-A3CE-3A4A-831A-E58E65705D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98665" y="2279971"/>
            <a:ext cx="1394669" cy="659596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9D1F0EA-E48B-F346-A71F-DC5FD25BA9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0931" y="4041745"/>
            <a:ext cx="4910137" cy="489857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– Quote author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67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717964"/>
            <a:ext cx="10582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3"/>
            <a:ext cx="8489950" cy="5683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7AD7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BBD93B1-4217-6E4F-986C-9BA606757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4863" y="2353110"/>
            <a:ext cx="5291137" cy="3615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326D"/>
                </a:solidFill>
              </a:defRPr>
            </a:lvl1pPr>
            <a:lvl2pPr marL="457200" indent="0">
              <a:buNone/>
              <a:defRPr sz="1800">
                <a:solidFill>
                  <a:srgbClr val="00326D"/>
                </a:solidFill>
              </a:defRPr>
            </a:lvl2pPr>
            <a:lvl3pPr marL="914400" indent="0">
              <a:buNone/>
              <a:defRPr sz="1800">
                <a:solidFill>
                  <a:srgbClr val="00326D"/>
                </a:solidFill>
              </a:defRPr>
            </a:lvl3pPr>
            <a:lvl4pPr marL="1371600" indent="0">
              <a:buNone/>
              <a:defRPr sz="1800">
                <a:solidFill>
                  <a:srgbClr val="00326D"/>
                </a:solidFill>
              </a:defRPr>
            </a:lvl4pPr>
            <a:lvl5pPr marL="1828800" indent="0">
              <a:buNone/>
              <a:defRPr sz="1800">
                <a:solidFill>
                  <a:srgbClr val="00326D"/>
                </a:solidFill>
              </a:defRPr>
            </a:lvl5pPr>
          </a:lstStyle>
          <a:p>
            <a:pPr lvl="0"/>
            <a:r>
              <a:rPr lang="en-GB" dirty="0"/>
              <a:t>Slide paragraph text here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AFD42-CBC1-F74F-BA25-B38FDE105F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876550"/>
            <a:ext cx="5291137" cy="268287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30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717964"/>
            <a:ext cx="10582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3"/>
            <a:ext cx="8489950" cy="5683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7AD7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AFD42-CBC1-F74F-BA25-B38FDE105F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146653"/>
            <a:ext cx="10582492" cy="412169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31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ext Box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254668"/>
            <a:ext cx="10582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AFD42-CBC1-F74F-BA25-B38FDE105F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1683357"/>
            <a:ext cx="10582492" cy="458498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3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717964"/>
            <a:ext cx="10582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3"/>
            <a:ext cx="8489950" cy="5683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7AD7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AFD42-CBC1-F74F-BA25-B38FDE105F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146653"/>
            <a:ext cx="10582492" cy="4121695"/>
          </a:xfrm>
        </p:spPr>
        <p:txBody>
          <a:bodyPr numCol="2" spcCol="1800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54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254668"/>
            <a:ext cx="10582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743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85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547D0C-B625-0C4B-A036-692DC325C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0CE0E-3D1D-574F-BD6F-521510223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CFB4A-D389-2C41-9D48-BDF357A0D4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582E0-4596-5E40-9B2F-B7E327C0CAD7}" type="datetime1">
              <a:rPr lang="en-GB" smtClean="0"/>
              <a:t>23/01/2020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AE54F-FED9-2A41-8618-CC9E03F9F8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DA4CD-8FF0-754C-A598-DC59CD84B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340D-312D-204F-893F-B70EFC62E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6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1" r:id="rId4"/>
    <p:sldLayoutId id="2147483659" r:id="rId5"/>
    <p:sldLayoutId id="2147483663" r:id="rId6"/>
    <p:sldLayoutId id="2147483661" r:id="rId7"/>
    <p:sldLayoutId id="2147483665" r:id="rId8"/>
    <p:sldLayoutId id="2147483666" r:id="rId9"/>
    <p:sldLayoutId id="2147483658" r:id="rId10"/>
    <p:sldLayoutId id="2147483660" r:id="rId11"/>
    <p:sldLayoutId id="2147483664" r:id="rId12"/>
    <p:sldLayoutId id="2147483662" r:id="rId13"/>
    <p:sldLayoutId id="2147483655" r:id="rId14"/>
    <p:sldLayoutId id="2147483653" r:id="rId15"/>
    <p:sldLayoutId id="2147483654" r:id="rId16"/>
    <p:sldLayoutId id="2147483652" r:id="rId17"/>
    <p:sldLayoutId id="2147483650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2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7AD7"/>
        </a:buClr>
        <a:buFont typeface="Arial" panose="020B0604020202020204" pitchFamily="34" charset="0"/>
        <a:buChar char="•"/>
        <a:defRPr sz="2000" kern="1200">
          <a:solidFill>
            <a:srgbClr val="0032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0"/>
        </a:buBlip>
        <a:defRPr sz="1800" kern="1200">
          <a:solidFill>
            <a:srgbClr val="0032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/>
        </a:buBlip>
        <a:defRPr sz="1600" kern="1200">
          <a:solidFill>
            <a:srgbClr val="0032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/>
        </a:buBlip>
        <a:defRPr sz="1600" kern="1200">
          <a:solidFill>
            <a:srgbClr val="0032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/>
        </a:buBlip>
        <a:defRPr sz="1600" kern="1200">
          <a:solidFill>
            <a:srgbClr val="0032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C6E4B2-BA46-457D-801E-C493EADB22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Peppol International Invoice</a:t>
            </a:r>
            <a:endParaRPr lang="is-I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58210-06F5-40C1-BF37-028C84B1F6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75834" y="3587297"/>
            <a:ext cx="4910137" cy="35877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09 — Meeting slides 2019-12-17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63378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1FAC9-50AB-4C19-8611-579C60912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9ADD4B-A29A-4D3E-BD7C-A5E241F8C8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CA340D-312D-204F-893F-B70EFC62E15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8FB1F1-C197-4381-A96D-805EE862B1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Main areas where there are special needs.</a:t>
            </a:r>
          </a:p>
          <a:p>
            <a:pPr lvl="1"/>
            <a:r>
              <a:rPr lang="en-GB" dirty="0"/>
              <a:t>Tax</a:t>
            </a:r>
          </a:p>
          <a:p>
            <a:pPr lvl="1"/>
            <a:r>
              <a:rPr lang="en-GB" dirty="0"/>
              <a:t>Payment means</a:t>
            </a:r>
          </a:p>
          <a:p>
            <a:pPr lvl="1"/>
            <a:r>
              <a:rPr lang="en-GB" dirty="0"/>
              <a:t>Support invoice approval.</a:t>
            </a:r>
          </a:p>
          <a:p>
            <a:r>
              <a:rPr lang="en-GB" dirty="0"/>
              <a:t>Payment Means</a:t>
            </a:r>
          </a:p>
          <a:p>
            <a:pPr lvl="1"/>
            <a:r>
              <a:rPr lang="en-GB" dirty="0"/>
              <a:t>Lead time for getting new codes into 4461 is long.</a:t>
            </a:r>
          </a:p>
          <a:p>
            <a:pPr lvl="1"/>
            <a:r>
              <a:rPr lang="en-GB" dirty="0"/>
              <a:t>Should the PINT include rules for international payment tools.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089709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BF25961-B0BD-4C81-96FF-987EC91B020D}"/>
              </a:ext>
            </a:extLst>
          </p:cNvPr>
          <p:cNvGraphicFramePr>
            <a:graphicFrameLocks noGrp="1"/>
          </p:cNvGraphicFramePr>
          <p:nvPr/>
        </p:nvGraphicFramePr>
        <p:xfrm>
          <a:off x="527515" y="1882620"/>
          <a:ext cx="11197211" cy="45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8155">
                  <a:extLst>
                    <a:ext uri="{9D8B030D-6E8A-4147-A177-3AD203B41FA5}">
                      <a16:colId xmlns:a16="http://schemas.microsoft.com/office/drawing/2014/main" val="408193753"/>
                    </a:ext>
                  </a:extLst>
                </a:gridCol>
                <a:gridCol w="596348">
                  <a:extLst>
                    <a:ext uri="{9D8B030D-6E8A-4147-A177-3AD203B41FA5}">
                      <a16:colId xmlns:a16="http://schemas.microsoft.com/office/drawing/2014/main" val="1287894008"/>
                    </a:ext>
                  </a:extLst>
                </a:gridCol>
                <a:gridCol w="551622">
                  <a:extLst>
                    <a:ext uri="{9D8B030D-6E8A-4147-A177-3AD203B41FA5}">
                      <a16:colId xmlns:a16="http://schemas.microsoft.com/office/drawing/2014/main" val="2465579851"/>
                    </a:ext>
                  </a:extLst>
                </a:gridCol>
                <a:gridCol w="551622">
                  <a:extLst>
                    <a:ext uri="{9D8B030D-6E8A-4147-A177-3AD203B41FA5}">
                      <a16:colId xmlns:a16="http://schemas.microsoft.com/office/drawing/2014/main" val="2965901829"/>
                    </a:ext>
                  </a:extLst>
                </a:gridCol>
                <a:gridCol w="551622">
                  <a:extLst>
                    <a:ext uri="{9D8B030D-6E8A-4147-A177-3AD203B41FA5}">
                      <a16:colId xmlns:a16="http://schemas.microsoft.com/office/drawing/2014/main" val="1635614827"/>
                    </a:ext>
                  </a:extLst>
                </a:gridCol>
                <a:gridCol w="551622">
                  <a:extLst>
                    <a:ext uri="{9D8B030D-6E8A-4147-A177-3AD203B41FA5}">
                      <a16:colId xmlns:a16="http://schemas.microsoft.com/office/drawing/2014/main" val="1524148951"/>
                    </a:ext>
                  </a:extLst>
                </a:gridCol>
                <a:gridCol w="551622">
                  <a:extLst>
                    <a:ext uri="{9D8B030D-6E8A-4147-A177-3AD203B41FA5}">
                      <a16:colId xmlns:a16="http://schemas.microsoft.com/office/drawing/2014/main" val="600567653"/>
                    </a:ext>
                  </a:extLst>
                </a:gridCol>
                <a:gridCol w="551622">
                  <a:extLst>
                    <a:ext uri="{9D8B030D-6E8A-4147-A177-3AD203B41FA5}">
                      <a16:colId xmlns:a16="http://schemas.microsoft.com/office/drawing/2014/main" val="1549603879"/>
                    </a:ext>
                  </a:extLst>
                </a:gridCol>
                <a:gridCol w="551622">
                  <a:extLst>
                    <a:ext uri="{9D8B030D-6E8A-4147-A177-3AD203B41FA5}">
                      <a16:colId xmlns:a16="http://schemas.microsoft.com/office/drawing/2014/main" val="2307934132"/>
                    </a:ext>
                  </a:extLst>
                </a:gridCol>
                <a:gridCol w="551622">
                  <a:extLst>
                    <a:ext uri="{9D8B030D-6E8A-4147-A177-3AD203B41FA5}">
                      <a16:colId xmlns:a16="http://schemas.microsoft.com/office/drawing/2014/main" val="1966386712"/>
                    </a:ext>
                  </a:extLst>
                </a:gridCol>
                <a:gridCol w="551622">
                  <a:extLst>
                    <a:ext uri="{9D8B030D-6E8A-4147-A177-3AD203B41FA5}">
                      <a16:colId xmlns:a16="http://schemas.microsoft.com/office/drawing/2014/main" val="1424205493"/>
                    </a:ext>
                  </a:extLst>
                </a:gridCol>
                <a:gridCol w="551622">
                  <a:extLst>
                    <a:ext uri="{9D8B030D-6E8A-4147-A177-3AD203B41FA5}">
                      <a16:colId xmlns:a16="http://schemas.microsoft.com/office/drawing/2014/main" val="260553617"/>
                    </a:ext>
                  </a:extLst>
                </a:gridCol>
                <a:gridCol w="551622">
                  <a:extLst>
                    <a:ext uri="{9D8B030D-6E8A-4147-A177-3AD203B41FA5}">
                      <a16:colId xmlns:a16="http://schemas.microsoft.com/office/drawing/2014/main" val="5204380"/>
                    </a:ext>
                  </a:extLst>
                </a:gridCol>
                <a:gridCol w="551622">
                  <a:extLst>
                    <a:ext uri="{9D8B030D-6E8A-4147-A177-3AD203B41FA5}">
                      <a16:colId xmlns:a16="http://schemas.microsoft.com/office/drawing/2014/main" val="229851688"/>
                    </a:ext>
                  </a:extLst>
                </a:gridCol>
                <a:gridCol w="551622">
                  <a:extLst>
                    <a:ext uri="{9D8B030D-6E8A-4147-A177-3AD203B41FA5}">
                      <a16:colId xmlns:a16="http://schemas.microsoft.com/office/drawing/2014/main" val="3036745916"/>
                    </a:ext>
                  </a:extLst>
                </a:gridCol>
                <a:gridCol w="551622">
                  <a:extLst>
                    <a:ext uri="{9D8B030D-6E8A-4147-A177-3AD203B41FA5}">
                      <a16:colId xmlns:a16="http://schemas.microsoft.com/office/drawing/2014/main" val="585609326"/>
                    </a:ext>
                  </a:extLst>
                </a:gridCol>
              </a:tblGrid>
              <a:tr h="375000">
                <a:tc>
                  <a:txBody>
                    <a:bodyPr/>
                    <a:lstStyle/>
                    <a:p>
                      <a:r>
                        <a:rPr lang="en-GB" sz="1200" dirty="0"/>
                        <a:t>Task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%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Oct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Nov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Dec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Jan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Feb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Mar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Apr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May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June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July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Aug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Sept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Oct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Nov</a:t>
                      </a:r>
                      <a:endParaRPr lang="is-I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262909"/>
                  </a:ext>
                </a:extLst>
              </a:tr>
              <a:tr h="375000">
                <a:tc>
                  <a:txBody>
                    <a:bodyPr/>
                    <a:lstStyle/>
                    <a:p>
                      <a:r>
                        <a:rPr lang="en-GB" sz="1200" b="1" dirty="0"/>
                        <a:t>First draft</a:t>
                      </a:r>
                      <a:endParaRPr lang="is-I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80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7952252"/>
                  </a:ext>
                </a:extLst>
              </a:tr>
              <a:tr h="375000">
                <a:tc>
                  <a:txBody>
                    <a:bodyPr/>
                    <a:lstStyle/>
                    <a:p>
                      <a:pPr lvl="1"/>
                      <a:r>
                        <a:rPr lang="en-GB" sz="1200" dirty="0"/>
                        <a:t>Preparing draft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80</a:t>
                      </a:r>
                      <a:endParaRPr lang="is-I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6744052"/>
                  </a:ext>
                </a:extLst>
              </a:tr>
              <a:tr h="375000">
                <a:tc>
                  <a:txBody>
                    <a:bodyPr/>
                    <a:lstStyle/>
                    <a:p>
                      <a:r>
                        <a:rPr lang="en-GB" sz="1200" b="1" dirty="0"/>
                        <a:t>Beta version</a:t>
                      </a:r>
                      <a:endParaRPr lang="is-I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794793"/>
                  </a:ext>
                </a:extLst>
              </a:tr>
              <a:tr h="375000">
                <a:tc>
                  <a:txBody>
                    <a:bodyPr/>
                    <a:lstStyle/>
                    <a:p>
                      <a:pPr lvl="1"/>
                      <a:r>
                        <a:rPr lang="en-GB" sz="1200" dirty="0"/>
                        <a:t>Review first draft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5132042"/>
                  </a:ext>
                </a:extLst>
              </a:tr>
              <a:tr h="375000">
                <a:tc>
                  <a:txBody>
                    <a:bodyPr/>
                    <a:lstStyle/>
                    <a:p>
                      <a:pPr lvl="1"/>
                      <a:r>
                        <a:rPr lang="en-GB" sz="1200" dirty="0"/>
                        <a:t>Applying draft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0369109"/>
                  </a:ext>
                </a:extLst>
              </a:tr>
              <a:tr h="375000">
                <a:tc>
                  <a:txBody>
                    <a:bodyPr/>
                    <a:lstStyle/>
                    <a:p>
                      <a:pPr lvl="1"/>
                      <a:r>
                        <a:rPr lang="en-GB" sz="1200" dirty="0"/>
                        <a:t>Write Beta version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1270219"/>
                  </a:ext>
                </a:extLst>
              </a:tr>
              <a:tr h="375000">
                <a:tc>
                  <a:txBody>
                    <a:bodyPr/>
                    <a:lstStyle/>
                    <a:p>
                      <a:r>
                        <a:rPr lang="en-GB" sz="1200" b="1" dirty="0"/>
                        <a:t>Final version</a:t>
                      </a:r>
                      <a:endParaRPr lang="is-I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3962534"/>
                  </a:ext>
                </a:extLst>
              </a:tr>
              <a:tr h="375000">
                <a:tc>
                  <a:txBody>
                    <a:bodyPr/>
                    <a:lstStyle/>
                    <a:p>
                      <a:pPr lvl="1"/>
                      <a:r>
                        <a:rPr lang="en-GB" sz="1200" dirty="0"/>
                        <a:t>Review (partly holiday period)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9938307"/>
                  </a:ext>
                </a:extLst>
              </a:tr>
              <a:tr h="375000">
                <a:tc>
                  <a:txBody>
                    <a:bodyPr/>
                    <a:lstStyle/>
                    <a:p>
                      <a:pPr lvl="1"/>
                      <a:r>
                        <a:rPr lang="en-GB" sz="1200" dirty="0"/>
                        <a:t>Comment resolution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0082932"/>
                  </a:ext>
                </a:extLst>
              </a:tr>
              <a:tr h="375000">
                <a:tc>
                  <a:txBody>
                    <a:bodyPr/>
                    <a:lstStyle/>
                    <a:p>
                      <a:pPr lvl="1"/>
                      <a:r>
                        <a:rPr lang="en-GB" sz="1200" dirty="0"/>
                        <a:t>Final editing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1067092"/>
                  </a:ext>
                </a:extLst>
              </a:tr>
              <a:tr h="375000">
                <a:tc>
                  <a:txBody>
                    <a:bodyPr/>
                    <a:lstStyle/>
                    <a:p>
                      <a:pPr lvl="1"/>
                      <a:r>
                        <a:rPr lang="en-GB" sz="1200" dirty="0"/>
                        <a:t>Publication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2236810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0369389-1D5C-4DCA-BDDC-FCD5CA781C79}"/>
              </a:ext>
            </a:extLst>
          </p:cNvPr>
          <p:cNvCxnSpPr>
            <a:cxnSpLocks/>
          </p:cNvCxnSpPr>
          <p:nvPr/>
        </p:nvCxnSpPr>
        <p:spPr>
          <a:xfrm>
            <a:off x="4421435" y="2819981"/>
            <a:ext cx="1096692" cy="0"/>
          </a:xfrm>
          <a:prstGeom prst="line">
            <a:avLst/>
          </a:prstGeom>
          <a:ln w="254000" cap="sq" cmpd="sng">
            <a:solidFill>
              <a:srgbClr val="00B0F0"/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EC56E2B-E3C9-4BAD-835B-DBEE41B4B6E5}"/>
              </a:ext>
            </a:extLst>
          </p:cNvPr>
          <p:cNvCxnSpPr>
            <a:cxnSpLocks/>
          </p:cNvCxnSpPr>
          <p:nvPr/>
        </p:nvCxnSpPr>
        <p:spPr>
          <a:xfrm>
            <a:off x="5786333" y="3559937"/>
            <a:ext cx="298324" cy="0"/>
          </a:xfrm>
          <a:prstGeom prst="line">
            <a:avLst/>
          </a:prstGeom>
          <a:ln w="254000" cap="sq" cmpd="sng">
            <a:solidFill>
              <a:srgbClr val="00B0F0"/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CA4CF4E-8E6A-4247-AE28-EDF84A9AF002}"/>
              </a:ext>
            </a:extLst>
          </p:cNvPr>
          <p:cNvCxnSpPr>
            <a:cxnSpLocks/>
          </p:cNvCxnSpPr>
          <p:nvPr/>
        </p:nvCxnSpPr>
        <p:spPr>
          <a:xfrm>
            <a:off x="6332985" y="3940937"/>
            <a:ext cx="844976" cy="0"/>
          </a:xfrm>
          <a:prstGeom prst="line">
            <a:avLst/>
          </a:prstGeom>
          <a:ln w="254000" cap="sq" cmpd="sng">
            <a:solidFill>
              <a:srgbClr val="00B0F0"/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471EC88-DAB7-4F78-9670-36EC7527689F}"/>
              </a:ext>
            </a:extLst>
          </p:cNvPr>
          <p:cNvCxnSpPr>
            <a:cxnSpLocks/>
          </p:cNvCxnSpPr>
          <p:nvPr/>
        </p:nvCxnSpPr>
        <p:spPr>
          <a:xfrm>
            <a:off x="7432989" y="4314292"/>
            <a:ext cx="301564" cy="0"/>
          </a:xfrm>
          <a:prstGeom prst="line">
            <a:avLst/>
          </a:prstGeom>
          <a:ln w="254000" cap="sq" cmpd="sng">
            <a:solidFill>
              <a:srgbClr val="00B0F0"/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8C2B0FA-F4E2-47B1-A7A6-1637727225E2}"/>
              </a:ext>
            </a:extLst>
          </p:cNvPr>
          <p:cNvCxnSpPr>
            <a:cxnSpLocks/>
          </p:cNvCxnSpPr>
          <p:nvPr/>
        </p:nvCxnSpPr>
        <p:spPr>
          <a:xfrm>
            <a:off x="7982954" y="5064187"/>
            <a:ext cx="1699668" cy="0"/>
          </a:xfrm>
          <a:prstGeom prst="line">
            <a:avLst/>
          </a:prstGeom>
          <a:ln w="254000" cap="sq" cmpd="sng">
            <a:solidFill>
              <a:srgbClr val="00B0F0"/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A6D5CA5-3699-42F9-A9C5-0F20A22555A0}"/>
              </a:ext>
            </a:extLst>
          </p:cNvPr>
          <p:cNvCxnSpPr>
            <a:cxnSpLocks/>
          </p:cNvCxnSpPr>
          <p:nvPr/>
        </p:nvCxnSpPr>
        <p:spPr>
          <a:xfrm>
            <a:off x="9931028" y="5442893"/>
            <a:ext cx="397637" cy="0"/>
          </a:xfrm>
          <a:prstGeom prst="line">
            <a:avLst/>
          </a:prstGeom>
          <a:ln w="254000" cap="sq" cmpd="sng">
            <a:solidFill>
              <a:srgbClr val="00B0F0"/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54F2018-03A8-4C9D-85EB-9722BC460B1A}"/>
              </a:ext>
            </a:extLst>
          </p:cNvPr>
          <p:cNvCxnSpPr>
            <a:cxnSpLocks/>
          </p:cNvCxnSpPr>
          <p:nvPr/>
        </p:nvCxnSpPr>
        <p:spPr>
          <a:xfrm>
            <a:off x="10597022" y="5813955"/>
            <a:ext cx="218666" cy="0"/>
          </a:xfrm>
          <a:prstGeom prst="line">
            <a:avLst/>
          </a:prstGeom>
          <a:ln w="254000" cap="sq" cmpd="sng">
            <a:solidFill>
              <a:srgbClr val="00B0F0"/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ED246BA-6D00-4E4E-9180-F6DEF74D69F0}"/>
              </a:ext>
            </a:extLst>
          </p:cNvPr>
          <p:cNvCxnSpPr>
            <a:cxnSpLocks/>
          </p:cNvCxnSpPr>
          <p:nvPr/>
        </p:nvCxnSpPr>
        <p:spPr>
          <a:xfrm>
            <a:off x="11044283" y="6192161"/>
            <a:ext cx="0" cy="0"/>
          </a:xfrm>
          <a:prstGeom prst="line">
            <a:avLst/>
          </a:prstGeom>
          <a:ln w="254000" cap="sq" cmpd="sng">
            <a:solidFill>
              <a:srgbClr val="00B0F0"/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5CCD07E-F20F-4A14-822D-6C709B3A9642}"/>
              </a:ext>
            </a:extLst>
          </p:cNvPr>
          <p:cNvCxnSpPr>
            <a:cxnSpLocks/>
          </p:cNvCxnSpPr>
          <p:nvPr/>
        </p:nvCxnSpPr>
        <p:spPr>
          <a:xfrm>
            <a:off x="4421435" y="2445607"/>
            <a:ext cx="1096692" cy="0"/>
          </a:xfrm>
          <a:prstGeom prst="line">
            <a:avLst/>
          </a:prstGeom>
          <a:ln w="254000" cap="sq" cmpd="sng">
            <a:solidFill>
              <a:schemeClr val="accent1"/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4DC6958-3B39-45EA-B782-02DE2634B4A6}"/>
              </a:ext>
            </a:extLst>
          </p:cNvPr>
          <p:cNvCxnSpPr>
            <a:cxnSpLocks/>
          </p:cNvCxnSpPr>
          <p:nvPr/>
        </p:nvCxnSpPr>
        <p:spPr>
          <a:xfrm>
            <a:off x="5784639" y="3185563"/>
            <a:ext cx="1949914" cy="0"/>
          </a:xfrm>
          <a:prstGeom prst="line">
            <a:avLst/>
          </a:prstGeom>
          <a:ln w="254000" cap="sq" cmpd="sng">
            <a:solidFill>
              <a:schemeClr val="accent1"/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21B5332-9754-4E68-8F95-78E062D642F5}"/>
              </a:ext>
            </a:extLst>
          </p:cNvPr>
          <p:cNvCxnSpPr>
            <a:cxnSpLocks/>
          </p:cNvCxnSpPr>
          <p:nvPr/>
        </p:nvCxnSpPr>
        <p:spPr>
          <a:xfrm>
            <a:off x="7981114" y="4692915"/>
            <a:ext cx="3063169" cy="0"/>
          </a:xfrm>
          <a:prstGeom prst="line">
            <a:avLst/>
          </a:prstGeom>
          <a:ln w="254000" cap="sq" cmpd="sng">
            <a:solidFill>
              <a:schemeClr val="accent1"/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BEBE142-0590-49D6-9BCC-CD15F7700E0F}"/>
              </a:ext>
            </a:extLst>
          </p:cNvPr>
          <p:cNvCxnSpPr>
            <a:cxnSpLocks/>
          </p:cNvCxnSpPr>
          <p:nvPr/>
        </p:nvCxnSpPr>
        <p:spPr>
          <a:xfrm>
            <a:off x="4363552" y="2440375"/>
            <a:ext cx="1220479" cy="5232"/>
          </a:xfrm>
          <a:prstGeom prst="line">
            <a:avLst/>
          </a:prstGeom>
          <a:ln w="127000" cap="sq" cmpd="sng">
            <a:solidFill>
              <a:srgbClr val="FFC000"/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164A2FD-9FB4-4097-9B6D-0349C6A90A6D}"/>
              </a:ext>
            </a:extLst>
          </p:cNvPr>
          <p:cNvCxnSpPr>
            <a:cxnSpLocks/>
          </p:cNvCxnSpPr>
          <p:nvPr/>
        </p:nvCxnSpPr>
        <p:spPr>
          <a:xfrm>
            <a:off x="4363551" y="2806360"/>
            <a:ext cx="1220480" cy="13621"/>
          </a:xfrm>
          <a:prstGeom prst="line">
            <a:avLst/>
          </a:prstGeom>
          <a:ln w="127000" cap="sq" cmpd="sng">
            <a:solidFill>
              <a:srgbClr val="FFC000"/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282E8143-7414-4976-9988-589F9903B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timeline</a:t>
            </a:r>
            <a:endParaRPr lang="is-I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A8D88C-8A9A-452F-AB1C-25A9B1C335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2019-12-20</a:t>
            </a:r>
            <a:endParaRPr lang="is-IS" dirty="0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2A9B1D2C-9EE9-4909-8168-DF9D1F5D864A}"/>
              </a:ext>
            </a:extLst>
          </p:cNvPr>
          <p:cNvSpPr/>
          <p:nvPr/>
        </p:nvSpPr>
        <p:spPr>
          <a:xfrm>
            <a:off x="5566132" y="2735449"/>
            <a:ext cx="164763" cy="16906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912CE013-62D1-4AF2-AFD1-6C6007C67223}"/>
              </a:ext>
            </a:extLst>
          </p:cNvPr>
          <p:cNvSpPr/>
          <p:nvPr/>
        </p:nvSpPr>
        <p:spPr>
          <a:xfrm>
            <a:off x="7784017" y="4229760"/>
            <a:ext cx="164763" cy="16906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A8B3BAA5-F7CC-4A46-A462-BFD4B820E54E}"/>
              </a:ext>
            </a:extLst>
          </p:cNvPr>
          <p:cNvSpPr/>
          <p:nvPr/>
        </p:nvSpPr>
        <p:spPr>
          <a:xfrm>
            <a:off x="11080560" y="6098837"/>
            <a:ext cx="164763" cy="16906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9CBBBD-0F6E-4969-AA2B-95206BC7E681}"/>
              </a:ext>
            </a:extLst>
          </p:cNvPr>
          <p:cNvSpPr txBox="1"/>
          <p:nvPr/>
        </p:nvSpPr>
        <p:spPr>
          <a:xfrm>
            <a:off x="5697339" y="2702053"/>
            <a:ext cx="9829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Draft version</a:t>
            </a:r>
            <a:endParaRPr lang="is-IS" sz="105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92CCB7-A8BC-490F-B75E-139A6CBABD56}"/>
              </a:ext>
            </a:extLst>
          </p:cNvPr>
          <p:cNvSpPr txBox="1"/>
          <p:nvPr/>
        </p:nvSpPr>
        <p:spPr>
          <a:xfrm>
            <a:off x="7933586" y="4195764"/>
            <a:ext cx="9348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Beta version</a:t>
            </a:r>
            <a:endParaRPr lang="is-IS" sz="105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5D8D34E-62FC-47C4-B61C-D948296C96ED}"/>
              </a:ext>
            </a:extLst>
          </p:cNvPr>
          <p:cNvCxnSpPr>
            <a:cxnSpLocks/>
          </p:cNvCxnSpPr>
          <p:nvPr/>
        </p:nvCxnSpPr>
        <p:spPr>
          <a:xfrm>
            <a:off x="5722745" y="3178752"/>
            <a:ext cx="291193" cy="0"/>
          </a:xfrm>
          <a:prstGeom prst="line">
            <a:avLst/>
          </a:prstGeom>
          <a:ln w="127000" cap="sq" cmpd="sng">
            <a:solidFill>
              <a:srgbClr val="FFC000"/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1869786-C163-4F0C-AB01-C8B990F4E1EA}"/>
              </a:ext>
            </a:extLst>
          </p:cNvPr>
          <p:cNvSpPr txBox="1"/>
          <p:nvPr/>
        </p:nvSpPr>
        <p:spPr>
          <a:xfrm>
            <a:off x="11206703" y="6056410"/>
            <a:ext cx="4780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Final</a:t>
            </a:r>
            <a:endParaRPr lang="is-IS" sz="105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F516042-79AE-43BF-80E4-A9844DFE5869}"/>
              </a:ext>
            </a:extLst>
          </p:cNvPr>
          <p:cNvCxnSpPr>
            <a:cxnSpLocks/>
          </p:cNvCxnSpPr>
          <p:nvPr/>
        </p:nvCxnSpPr>
        <p:spPr>
          <a:xfrm>
            <a:off x="6084657" y="2244730"/>
            <a:ext cx="0" cy="412950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02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mph" presetSubtype="0" repeatCount="1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  <p:bldP spid="24" grpId="0" animBg="1"/>
      <p:bldP spid="24" grpId="1" animBg="1"/>
      <p:bldP spid="4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4B3C1-8A95-41A5-B750-7352115EB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</a:t>
            </a:r>
            <a:endParaRPr lang="is-I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881490-1A00-49C1-9029-A09A4187D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CA340D-312D-204F-893F-B70EFC62E15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517BBA-BA2F-4CA0-AE3D-23E09F3ADC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Received reviews</a:t>
            </a:r>
          </a:p>
          <a:p>
            <a:pPr lvl="1"/>
            <a:r>
              <a:rPr lang="en-GB" dirty="0"/>
              <a:t>Oriol Bausa</a:t>
            </a:r>
          </a:p>
          <a:p>
            <a:pPr lvl="1"/>
            <a:r>
              <a:rPr lang="en-GB" dirty="0"/>
              <a:t>Paul Simmons</a:t>
            </a:r>
          </a:p>
          <a:p>
            <a:pPr lvl="1"/>
            <a:r>
              <a:rPr lang="en-GB" dirty="0"/>
              <a:t>Hilary Appleton (AUNZ)</a:t>
            </a:r>
          </a:p>
        </p:txBody>
      </p:sp>
    </p:spTree>
    <p:extLst>
      <p:ext uri="{BB962C8B-B14F-4D97-AF65-F5344CB8AC3E}">
        <p14:creationId xmlns:p14="http://schemas.microsoft.com/office/powerpoint/2010/main" val="86028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E832C-8E7B-4A89-841B-E66ED4111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2892DE-766E-4FD7-8FA9-04D885B15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CA340D-312D-204F-893F-B70EFC62E15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911881-9D25-4365-8779-BF4E626536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What is needed to carry out the next step</a:t>
            </a:r>
            <a:r>
              <a:rPr lang="is-IS" dirty="0"/>
              <a:t>?</a:t>
            </a:r>
          </a:p>
          <a:p>
            <a:pPr lvl="1"/>
            <a:r>
              <a:rPr lang="is-IS" dirty="0"/>
              <a:t>Validation </a:t>
            </a:r>
            <a:r>
              <a:rPr lang="is-IS" dirty="0" err="1"/>
              <a:t>artifacts</a:t>
            </a:r>
            <a:r>
              <a:rPr lang="is-IS" dirty="0"/>
              <a:t>.</a:t>
            </a:r>
          </a:p>
          <a:p>
            <a:pPr lvl="1"/>
            <a:r>
              <a:rPr lang="is-IS" dirty="0" err="1"/>
              <a:t>Someone</a:t>
            </a:r>
            <a:r>
              <a:rPr lang="is-IS" dirty="0"/>
              <a:t> </a:t>
            </a:r>
            <a:r>
              <a:rPr lang="is-IS" dirty="0" err="1"/>
              <a:t>to</a:t>
            </a:r>
            <a:r>
              <a:rPr lang="is-IS" dirty="0"/>
              <a:t> create </a:t>
            </a:r>
            <a:r>
              <a:rPr lang="is-IS" dirty="0" err="1"/>
              <a:t>mesages</a:t>
            </a:r>
            <a:r>
              <a:rPr lang="is-IS" dirty="0"/>
              <a:t> </a:t>
            </a:r>
            <a:r>
              <a:rPr lang="is-IS" dirty="0" err="1"/>
              <a:t>using</a:t>
            </a:r>
            <a:r>
              <a:rPr lang="is-IS" dirty="0"/>
              <a:t> </a:t>
            </a:r>
            <a:r>
              <a:rPr lang="is-IS" dirty="0" err="1"/>
              <a:t>the</a:t>
            </a:r>
            <a:r>
              <a:rPr lang="is-IS" dirty="0"/>
              <a:t> </a:t>
            </a:r>
            <a:r>
              <a:rPr lang="is-IS" dirty="0" err="1"/>
              <a:t>model</a:t>
            </a:r>
            <a:r>
              <a:rPr lang="is-IS" dirty="0"/>
              <a:t>.</a:t>
            </a:r>
          </a:p>
          <a:p>
            <a:pPr lvl="2"/>
            <a:r>
              <a:rPr lang="is-IS" dirty="0"/>
              <a:t>PEPPOL BIS 3 </a:t>
            </a:r>
            <a:r>
              <a:rPr lang="is-IS" dirty="0" err="1"/>
              <a:t>billing</a:t>
            </a:r>
            <a:r>
              <a:rPr lang="is-IS" dirty="0"/>
              <a:t> </a:t>
            </a:r>
            <a:r>
              <a:rPr lang="is-IS" dirty="0" err="1"/>
              <a:t>case</a:t>
            </a:r>
            <a:r>
              <a:rPr lang="is-IS" dirty="0"/>
              <a:t>.</a:t>
            </a:r>
          </a:p>
          <a:p>
            <a:pPr lvl="2"/>
            <a:r>
              <a:rPr lang="is-IS" dirty="0"/>
              <a:t>AUNZ.</a:t>
            </a:r>
          </a:p>
          <a:p>
            <a:pPr lvl="2"/>
            <a:r>
              <a:rPr lang="is-IS" dirty="0"/>
              <a:t>SG.</a:t>
            </a:r>
          </a:p>
          <a:p>
            <a:pPr lvl="2"/>
            <a:r>
              <a:rPr lang="is-IS" dirty="0"/>
              <a:t>Europe, </a:t>
            </a:r>
            <a:r>
              <a:rPr lang="is-IS" dirty="0" err="1"/>
              <a:t>non</a:t>
            </a:r>
            <a:r>
              <a:rPr lang="is-IS" dirty="0"/>
              <a:t>-Peppol </a:t>
            </a:r>
            <a:r>
              <a:rPr lang="is-IS" dirty="0" err="1"/>
              <a:t>versions</a:t>
            </a:r>
            <a:endParaRPr lang="is-IS" dirty="0"/>
          </a:p>
          <a:p>
            <a:r>
              <a:rPr lang="is-IS" dirty="0"/>
              <a:t>Examples</a:t>
            </a:r>
          </a:p>
          <a:p>
            <a:pPr lvl="1"/>
            <a:r>
              <a:rPr lang="is-IS" dirty="0" err="1"/>
              <a:t>We</a:t>
            </a:r>
            <a:r>
              <a:rPr lang="is-IS" dirty="0"/>
              <a:t> </a:t>
            </a:r>
            <a:r>
              <a:rPr lang="is-IS" dirty="0" err="1"/>
              <a:t>have</a:t>
            </a:r>
            <a:r>
              <a:rPr lang="is-IS" dirty="0"/>
              <a:t> from </a:t>
            </a:r>
            <a:r>
              <a:rPr lang="is-IS" dirty="0" err="1"/>
              <a:t>several</a:t>
            </a:r>
            <a:r>
              <a:rPr lang="is-IS" dirty="0"/>
              <a:t> </a:t>
            </a:r>
            <a:r>
              <a:rPr lang="is-IS" dirty="0" err="1"/>
              <a:t>countries</a:t>
            </a:r>
            <a:r>
              <a:rPr lang="is-IS" dirty="0"/>
              <a:t>.</a:t>
            </a:r>
          </a:p>
          <a:p>
            <a:pPr lvl="1"/>
            <a:r>
              <a:rPr lang="is-IS" dirty="0" err="1"/>
              <a:t>Missing</a:t>
            </a:r>
            <a:r>
              <a:rPr lang="is-IS" dirty="0"/>
              <a:t>, USA, Japan, India, </a:t>
            </a:r>
            <a:r>
              <a:rPr lang="is-IS" dirty="0" err="1"/>
              <a:t>Africa</a:t>
            </a:r>
            <a:endParaRPr lang="is-IS" dirty="0"/>
          </a:p>
          <a:p>
            <a:pPr lvl="1"/>
            <a:r>
              <a:rPr lang="is-IS" dirty="0" err="1"/>
              <a:t>Identify</a:t>
            </a:r>
            <a:r>
              <a:rPr lang="is-IS" dirty="0"/>
              <a:t> </a:t>
            </a:r>
            <a:r>
              <a:rPr lang="is-IS" dirty="0" err="1"/>
              <a:t>special</a:t>
            </a:r>
            <a:r>
              <a:rPr lang="is-IS" dirty="0"/>
              <a:t> </a:t>
            </a:r>
            <a:r>
              <a:rPr lang="is-IS" dirty="0" err="1"/>
              <a:t>issues</a:t>
            </a:r>
            <a:r>
              <a:rPr lang="is-IS" dirty="0"/>
              <a:t>.</a:t>
            </a:r>
          </a:p>
          <a:p>
            <a:pPr lvl="1"/>
            <a:r>
              <a:rPr lang="is-IS" dirty="0" err="1"/>
              <a:t>Apply</a:t>
            </a:r>
            <a:r>
              <a:rPr lang="is-IS" dirty="0"/>
              <a:t> </a:t>
            </a:r>
            <a:r>
              <a:rPr lang="is-IS" dirty="0" err="1"/>
              <a:t>to</a:t>
            </a:r>
            <a:r>
              <a:rPr lang="is-IS" dirty="0"/>
              <a:t> </a:t>
            </a:r>
            <a:r>
              <a:rPr lang="is-IS" dirty="0" err="1"/>
              <a:t>model</a:t>
            </a:r>
            <a:r>
              <a:rPr lang="is-IS" dirty="0"/>
              <a:t>.</a:t>
            </a:r>
          </a:p>
          <a:p>
            <a:pPr lvl="1"/>
            <a:r>
              <a:rPr lang="is-IS" dirty="0" err="1"/>
              <a:t>Verify</a:t>
            </a:r>
            <a:r>
              <a:rPr lang="is-IS" dirty="0"/>
              <a:t>.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491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CE96E-1362-4C09-8D23-2B5608A44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3B0D3C-3D31-4385-A44E-34411B942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CA340D-312D-204F-893F-B70EFC62E15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DF49D3-A91E-4ACA-B0AA-F28AE93224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s-IS" dirty="0" err="1"/>
              <a:t>Tax</a:t>
            </a:r>
            <a:r>
              <a:rPr lang="is-IS" dirty="0"/>
              <a:t> </a:t>
            </a:r>
            <a:r>
              <a:rPr lang="is-IS" dirty="0" err="1"/>
              <a:t>scheme</a:t>
            </a:r>
            <a:r>
              <a:rPr lang="is-IS" dirty="0"/>
              <a:t>,</a:t>
            </a:r>
          </a:p>
          <a:p>
            <a:pPr lvl="1"/>
            <a:r>
              <a:rPr lang="is-IS" dirty="0"/>
              <a:t>Code for </a:t>
            </a:r>
            <a:r>
              <a:rPr lang="is-IS" dirty="0" err="1"/>
              <a:t>tax</a:t>
            </a:r>
            <a:r>
              <a:rPr lang="is-IS" dirty="0"/>
              <a:t> </a:t>
            </a:r>
            <a:r>
              <a:rPr lang="is-IS" dirty="0" err="1"/>
              <a:t>schemes</a:t>
            </a:r>
            <a:r>
              <a:rPr lang="is-IS" dirty="0"/>
              <a:t>, </a:t>
            </a:r>
          </a:p>
          <a:p>
            <a:pPr lvl="2"/>
            <a:r>
              <a:rPr lang="is-IS" dirty="0"/>
              <a:t>AU-GST</a:t>
            </a:r>
          </a:p>
          <a:p>
            <a:pPr lvl="2"/>
            <a:r>
              <a:rPr lang="is-IS" dirty="0"/>
              <a:t>NZ-GST</a:t>
            </a:r>
          </a:p>
          <a:p>
            <a:pPr lvl="2"/>
            <a:r>
              <a:rPr lang="is-IS" dirty="0"/>
              <a:t>VAT -&gt; EU-VAT</a:t>
            </a:r>
          </a:p>
          <a:p>
            <a:pPr lvl="2"/>
            <a:r>
              <a:rPr lang="is-IS" dirty="0" err="1"/>
              <a:t>Seller</a:t>
            </a:r>
            <a:r>
              <a:rPr lang="is-IS" dirty="0"/>
              <a:t> </a:t>
            </a:r>
            <a:r>
              <a:rPr lang="is-IS" dirty="0" err="1"/>
              <a:t>country</a:t>
            </a:r>
            <a:r>
              <a:rPr lang="is-IS" dirty="0"/>
              <a:t> </a:t>
            </a:r>
            <a:r>
              <a:rPr lang="is-IS" dirty="0" err="1"/>
              <a:t>rules</a:t>
            </a:r>
            <a:endParaRPr lang="is-IS" dirty="0"/>
          </a:p>
          <a:p>
            <a:pPr lvl="3"/>
            <a:r>
              <a:rPr lang="is-IS" dirty="0" err="1"/>
              <a:t>When</a:t>
            </a:r>
            <a:r>
              <a:rPr lang="is-IS" dirty="0"/>
              <a:t> </a:t>
            </a:r>
            <a:r>
              <a:rPr lang="is-IS" dirty="0" err="1"/>
              <a:t>seller</a:t>
            </a:r>
            <a:r>
              <a:rPr lang="is-IS" dirty="0"/>
              <a:t> is </a:t>
            </a:r>
            <a:r>
              <a:rPr lang="is-IS" dirty="0" err="1"/>
              <a:t>Icelandic</a:t>
            </a:r>
            <a:r>
              <a:rPr lang="is-IS" dirty="0"/>
              <a:t> then </a:t>
            </a:r>
            <a:r>
              <a:rPr lang="is-IS" dirty="0" err="1"/>
              <a:t>Icelandic</a:t>
            </a:r>
            <a:r>
              <a:rPr lang="is-IS" dirty="0"/>
              <a:t> </a:t>
            </a:r>
            <a:r>
              <a:rPr lang="is-IS" dirty="0" err="1"/>
              <a:t>tax</a:t>
            </a:r>
            <a:r>
              <a:rPr lang="is-IS" dirty="0"/>
              <a:t> </a:t>
            </a:r>
            <a:r>
              <a:rPr lang="is-IS" dirty="0" err="1"/>
              <a:t>rules</a:t>
            </a:r>
            <a:r>
              <a:rPr lang="is-IS" dirty="0"/>
              <a:t> </a:t>
            </a:r>
            <a:r>
              <a:rPr lang="is-IS" dirty="0" err="1"/>
              <a:t>apply</a:t>
            </a:r>
            <a:r>
              <a:rPr lang="is-IS" dirty="0"/>
              <a:t>.</a:t>
            </a:r>
          </a:p>
          <a:p>
            <a:pPr lvl="4"/>
            <a:r>
              <a:rPr lang="is-IS" dirty="0"/>
              <a:t>IS-VAT</a:t>
            </a:r>
          </a:p>
          <a:p>
            <a:r>
              <a:rPr lang="is-IS" dirty="0" err="1"/>
              <a:t>Example</a:t>
            </a:r>
            <a:endParaRPr lang="is-IS" dirty="0"/>
          </a:p>
          <a:p>
            <a:pPr lvl="1"/>
            <a:r>
              <a:rPr lang="is-IS" dirty="0" err="1"/>
              <a:t>Seller</a:t>
            </a:r>
            <a:r>
              <a:rPr lang="is-IS" dirty="0"/>
              <a:t> is BE</a:t>
            </a:r>
          </a:p>
          <a:p>
            <a:pPr lvl="1"/>
            <a:r>
              <a:rPr lang="is-IS" dirty="0" err="1"/>
              <a:t>Buyer</a:t>
            </a:r>
            <a:r>
              <a:rPr lang="is-IS" dirty="0"/>
              <a:t> is DE</a:t>
            </a:r>
          </a:p>
          <a:p>
            <a:pPr lvl="2"/>
            <a:r>
              <a:rPr lang="is-IS" dirty="0" err="1"/>
              <a:t>Tax</a:t>
            </a:r>
            <a:r>
              <a:rPr lang="is-IS" dirty="0"/>
              <a:t> </a:t>
            </a:r>
            <a:r>
              <a:rPr lang="is-IS" dirty="0" err="1"/>
              <a:t>scheme</a:t>
            </a:r>
            <a:r>
              <a:rPr lang="is-IS" dirty="0"/>
              <a:t> = DE-VAT</a:t>
            </a:r>
          </a:p>
          <a:p>
            <a:r>
              <a:rPr lang="is-IS" dirty="0" err="1"/>
              <a:t>Each</a:t>
            </a:r>
            <a:r>
              <a:rPr lang="is-IS" dirty="0"/>
              <a:t> </a:t>
            </a:r>
            <a:r>
              <a:rPr lang="is-IS" dirty="0" err="1"/>
              <a:t>invoice</a:t>
            </a:r>
            <a:r>
              <a:rPr lang="is-IS" dirty="0"/>
              <a:t> is </a:t>
            </a:r>
            <a:r>
              <a:rPr lang="is-IS" dirty="0" err="1"/>
              <a:t>always</a:t>
            </a:r>
            <a:r>
              <a:rPr lang="is-IS" dirty="0"/>
              <a:t> </a:t>
            </a:r>
            <a:r>
              <a:rPr lang="is-IS" dirty="0" err="1"/>
              <a:t>governed</a:t>
            </a:r>
            <a:r>
              <a:rPr lang="is-IS" dirty="0"/>
              <a:t> </a:t>
            </a:r>
            <a:r>
              <a:rPr lang="is-IS" dirty="0" err="1"/>
              <a:t>by</a:t>
            </a:r>
            <a:r>
              <a:rPr lang="is-IS" dirty="0"/>
              <a:t> </a:t>
            </a:r>
            <a:r>
              <a:rPr lang="is-IS" u="sng" dirty="0" err="1"/>
              <a:t>only</a:t>
            </a:r>
            <a:r>
              <a:rPr lang="is-IS" u="sng" dirty="0"/>
              <a:t> </a:t>
            </a:r>
            <a:r>
              <a:rPr lang="is-IS" u="sng" dirty="0" err="1"/>
              <a:t>one</a:t>
            </a:r>
            <a:r>
              <a:rPr lang="is-IS" dirty="0"/>
              <a:t> </a:t>
            </a:r>
            <a:r>
              <a:rPr lang="is-IS" dirty="0" err="1"/>
              <a:t>country</a:t>
            </a:r>
            <a:r>
              <a:rPr lang="is-IS" dirty="0"/>
              <a:t> </a:t>
            </a:r>
            <a:r>
              <a:rPr lang="is-IS" dirty="0" err="1"/>
              <a:t>tax</a:t>
            </a:r>
            <a:r>
              <a:rPr lang="is-IS" dirty="0"/>
              <a:t> </a:t>
            </a:r>
            <a:r>
              <a:rPr lang="is-IS" dirty="0" err="1"/>
              <a:t>rules</a:t>
            </a:r>
            <a:r>
              <a:rPr lang="is-I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1238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BDA94-6372-4168-9231-2A57C409A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0F4864-0007-4A2F-9C6A-A5584E7B62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CA340D-312D-204F-893F-B70EFC62E15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30B8A2-D34C-460B-AB16-2FE1BEAF84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Do not leave </a:t>
            </a:r>
            <a:r>
              <a:rPr lang="en-GB" dirty="0">
                <a:solidFill>
                  <a:srgbClr val="FF0000"/>
                </a:solidFill>
              </a:rPr>
              <a:t>tax</a:t>
            </a:r>
            <a:r>
              <a:rPr lang="en-GB" dirty="0"/>
              <a:t> category “out” but use shared code list that can be restricted in implementation.</a:t>
            </a:r>
          </a:p>
          <a:p>
            <a:pPr lvl="1"/>
            <a:r>
              <a:rPr lang="en-GB" dirty="0"/>
              <a:t>Might complicate the validation rules, </a:t>
            </a:r>
          </a:p>
          <a:p>
            <a:pPr lvl="1"/>
            <a:r>
              <a:rPr lang="en-GB" dirty="0"/>
              <a:t>Prices w/o tax</a:t>
            </a:r>
          </a:p>
          <a:p>
            <a:pPr lvl="1"/>
            <a:r>
              <a:rPr lang="is-IS" dirty="0" err="1"/>
              <a:t>Tax</a:t>
            </a:r>
            <a:r>
              <a:rPr lang="is-IS" dirty="0"/>
              <a:t> </a:t>
            </a:r>
            <a:r>
              <a:rPr lang="is-IS" dirty="0" err="1"/>
              <a:t>base</a:t>
            </a:r>
            <a:r>
              <a:rPr lang="is-IS" dirty="0"/>
              <a:t> </a:t>
            </a:r>
            <a:r>
              <a:rPr lang="is-IS" dirty="0" err="1"/>
              <a:t>amount</a:t>
            </a:r>
            <a:r>
              <a:rPr lang="is-IS" dirty="0"/>
              <a:t> </a:t>
            </a:r>
            <a:r>
              <a:rPr lang="is-IS" dirty="0" err="1"/>
              <a:t>may</a:t>
            </a:r>
            <a:r>
              <a:rPr lang="is-IS" dirty="0"/>
              <a:t> </a:t>
            </a:r>
            <a:r>
              <a:rPr lang="is-IS" dirty="0" err="1"/>
              <a:t>be</a:t>
            </a:r>
            <a:r>
              <a:rPr lang="is-IS" dirty="0"/>
              <a:t> „</a:t>
            </a:r>
            <a:r>
              <a:rPr lang="is-IS" dirty="0" err="1"/>
              <a:t>manipulated</a:t>
            </a:r>
            <a:r>
              <a:rPr lang="is-IS" dirty="0"/>
              <a:t>“</a:t>
            </a:r>
          </a:p>
          <a:p>
            <a:pPr lvl="1"/>
            <a:r>
              <a:rPr lang="is-IS" dirty="0" err="1"/>
              <a:t>Tax</a:t>
            </a:r>
            <a:r>
              <a:rPr lang="is-IS" dirty="0"/>
              <a:t> on </a:t>
            </a:r>
            <a:r>
              <a:rPr lang="is-IS" dirty="0" err="1"/>
              <a:t>tax</a:t>
            </a:r>
            <a:r>
              <a:rPr lang="is-IS" dirty="0"/>
              <a:t>.</a:t>
            </a:r>
          </a:p>
          <a:p>
            <a:pPr lvl="1"/>
            <a:r>
              <a:rPr lang="is-IS" dirty="0" err="1"/>
              <a:t>Allowances</a:t>
            </a:r>
            <a:r>
              <a:rPr lang="is-IS" dirty="0"/>
              <a:t> </a:t>
            </a:r>
            <a:r>
              <a:rPr lang="is-IS" dirty="0" err="1"/>
              <a:t>and</a:t>
            </a:r>
            <a:r>
              <a:rPr lang="is-IS" dirty="0"/>
              <a:t> </a:t>
            </a:r>
            <a:r>
              <a:rPr lang="is-IS" dirty="0" err="1"/>
              <a:t>charges</a:t>
            </a:r>
            <a:r>
              <a:rPr lang="is-IS" dirty="0"/>
              <a:t> </a:t>
            </a:r>
            <a:r>
              <a:rPr lang="is-IS" dirty="0" err="1"/>
              <a:t>may</a:t>
            </a:r>
            <a:r>
              <a:rPr lang="is-IS" dirty="0"/>
              <a:t> not </a:t>
            </a:r>
            <a:r>
              <a:rPr lang="is-IS" dirty="0" err="1"/>
              <a:t>follow</a:t>
            </a:r>
            <a:r>
              <a:rPr lang="is-IS" dirty="0"/>
              <a:t> </a:t>
            </a:r>
            <a:r>
              <a:rPr lang="is-IS" dirty="0" err="1"/>
              <a:t>the</a:t>
            </a:r>
            <a:r>
              <a:rPr lang="is-IS" dirty="0"/>
              <a:t> </a:t>
            </a:r>
            <a:r>
              <a:rPr lang="is-IS" dirty="0" err="1"/>
              <a:t>item</a:t>
            </a:r>
            <a:r>
              <a:rPr lang="is-IS" dirty="0"/>
              <a:t> </a:t>
            </a:r>
            <a:r>
              <a:rPr lang="is-IS" dirty="0" err="1"/>
              <a:t>tax</a:t>
            </a:r>
            <a:r>
              <a:rPr lang="is-IS" dirty="0"/>
              <a:t>.</a:t>
            </a:r>
          </a:p>
          <a:p>
            <a:pPr lvl="1"/>
            <a:r>
              <a:rPr lang="is-IS" dirty="0"/>
              <a:t>„</a:t>
            </a:r>
            <a:r>
              <a:rPr lang="is-IS" dirty="0" err="1"/>
              <a:t>Would</a:t>
            </a:r>
            <a:r>
              <a:rPr lang="is-IS" dirty="0"/>
              <a:t> </a:t>
            </a:r>
            <a:r>
              <a:rPr lang="is-IS" dirty="0" err="1"/>
              <a:t>help</a:t>
            </a:r>
            <a:r>
              <a:rPr lang="is-IS" dirty="0"/>
              <a:t> </a:t>
            </a:r>
            <a:r>
              <a:rPr lang="is-IS" dirty="0" err="1"/>
              <a:t>if</a:t>
            </a:r>
            <a:r>
              <a:rPr lang="is-IS" dirty="0"/>
              <a:t> </a:t>
            </a:r>
            <a:r>
              <a:rPr lang="is-IS" dirty="0" err="1"/>
              <a:t>tax</a:t>
            </a:r>
            <a:r>
              <a:rPr lang="is-IS" dirty="0"/>
              <a:t> </a:t>
            </a:r>
            <a:r>
              <a:rPr lang="is-IS" dirty="0" err="1"/>
              <a:t>amount</a:t>
            </a:r>
            <a:r>
              <a:rPr lang="is-IS" dirty="0"/>
              <a:t> is on </a:t>
            </a:r>
            <a:r>
              <a:rPr lang="is-IS" dirty="0" err="1"/>
              <a:t>the</a:t>
            </a:r>
            <a:r>
              <a:rPr lang="is-IS" dirty="0"/>
              <a:t> </a:t>
            </a:r>
            <a:r>
              <a:rPr lang="is-IS" dirty="0" err="1"/>
              <a:t>line</a:t>
            </a:r>
            <a:r>
              <a:rPr lang="is-IS" dirty="0"/>
              <a:t>“</a:t>
            </a:r>
          </a:p>
          <a:p>
            <a:pPr lvl="1"/>
            <a:r>
              <a:rPr lang="is-IS" dirty="0"/>
              <a:t>Action: To </a:t>
            </a:r>
            <a:r>
              <a:rPr lang="is-IS" dirty="0" err="1"/>
              <a:t>evaluate</a:t>
            </a:r>
            <a:r>
              <a:rPr lang="is-IS" dirty="0"/>
              <a:t> </a:t>
            </a:r>
            <a:r>
              <a:rPr lang="is-IS" dirty="0" err="1"/>
              <a:t>the</a:t>
            </a:r>
            <a:r>
              <a:rPr lang="is-IS" dirty="0"/>
              <a:t> </a:t>
            </a:r>
            <a:r>
              <a:rPr lang="is-IS" dirty="0" err="1"/>
              <a:t>tax</a:t>
            </a:r>
            <a:r>
              <a:rPr lang="is-IS" dirty="0"/>
              <a:t> </a:t>
            </a:r>
            <a:r>
              <a:rPr lang="is-IS" dirty="0" err="1"/>
              <a:t>calculation</a:t>
            </a:r>
            <a:r>
              <a:rPr lang="is-IS" dirty="0"/>
              <a:t> </a:t>
            </a:r>
            <a:r>
              <a:rPr lang="is-IS" dirty="0" err="1"/>
              <a:t>specifically</a:t>
            </a:r>
            <a:r>
              <a:rPr lang="is-IS" dirty="0"/>
              <a:t>, </a:t>
            </a:r>
            <a:r>
              <a:rPr lang="is-IS" dirty="0" err="1"/>
              <a:t>starting</a:t>
            </a:r>
            <a:r>
              <a:rPr lang="is-IS" dirty="0"/>
              <a:t> from </a:t>
            </a:r>
            <a:r>
              <a:rPr lang="is-IS" dirty="0" err="1"/>
              <a:t>the</a:t>
            </a:r>
            <a:r>
              <a:rPr lang="is-IS" dirty="0"/>
              <a:t> </a:t>
            </a:r>
            <a:r>
              <a:rPr lang="is-IS" dirty="0" err="1"/>
              <a:t>position</a:t>
            </a:r>
            <a:r>
              <a:rPr lang="is-IS" dirty="0"/>
              <a:t> </a:t>
            </a:r>
            <a:r>
              <a:rPr lang="is-IS" dirty="0" err="1"/>
              <a:t>as</a:t>
            </a:r>
            <a:r>
              <a:rPr lang="is-IS" dirty="0"/>
              <a:t> it is </a:t>
            </a:r>
            <a:r>
              <a:rPr lang="is-IS" dirty="0" err="1"/>
              <a:t>in</a:t>
            </a:r>
            <a:r>
              <a:rPr lang="is-IS" dirty="0"/>
              <a:t> </a:t>
            </a:r>
            <a:r>
              <a:rPr lang="is-IS" dirty="0" err="1"/>
              <a:t>the</a:t>
            </a:r>
            <a:r>
              <a:rPr lang="is-IS" dirty="0"/>
              <a:t> shared part.</a:t>
            </a:r>
          </a:p>
          <a:p>
            <a:pPr lvl="1"/>
            <a:r>
              <a:rPr lang="is-IS" dirty="0" err="1"/>
              <a:t>Most</a:t>
            </a:r>
            <a:r>
              <a:rPr lang="is-IS" dirty="0"/>
              <a:t> of </a:t>
            </a:r>
            <a:r>
              <a:rPr lang="is-IS" dirty="0" err="1"/>
              <a:t>the</a:t>
            </a:r>
            <a:r>
              <a:rPr lang="is-IS" dirty="0"/>
              <a:t> </a:t>
            </a:r>
            <a:r>
              <a:rPr lang="is-IS" dirty="0" err="1"/>
              <a:t>problems</a:t>
            </a:r>
            <a:r>
              <a:rPr lang="is-IS" dirty="0"/>
              <a:t> with </a:t>
            </a:r>
            <a:r>
              <a:rPr lang="is-IS" dirty="0" err="1"/>
              <a:t>tax</a:t>
            </a:r>
            <a:r>
              <a:rPr lang="is-IS" dirty="0"/>
              <a:t> </a:t>
            </a:r>
            <a:r>
              <a:rPr lang="is-IS" dirty="0" err="1"/>
              <a:t>calculation</a:t>
            </a:r>
            <a:r>
              <a:rPr lang="is-IS" dirty="0"/>
              <a:t> </a:t>
            </a:r>
            <a:r>
              <a:rPr lang="is-IS" dirty="0" err="1"/>
              <a:t>come</a:t>
            </a:r>
            <a:r>
              <a:rPr lang="is-IS" dirty="0"/>
              <a:t> </a:t>
            </a:r>
            <a:r>
              <a:rPr lang="is-IS" dirty="0" err="1"/>
              <a:t>down</a:t>
            </a:r>
            <a:r>
              <a:rPr lang="is-IS" dirty="0"/>
              <a:t> </a:t>
            </a:r>
            <a:r>
              <a:rPr lang="is-IS" dirty="0" err="1"/>
              <a:t>to</a:t>
            </a:r>
            <a:r>
              <a:rPr lang="is-IS" dirty="0"/>
              <a:t> </a:t>
            </a:r>
            <a:r>
              <a:rPr lang="is-IS" dirty="0" err="1"/>
              <a:t>rounding</a:t>
            </a:r>
            <a:r>
              <a:rPr lang="is-IS" dirty="0"/>
              <a:t> </a:t>
            </a:r>
            <a:r>
              <a:rPr lang="is-IS" dirty="0" err="1"/>
              <a:t>issues</a:t>
            </a:r>
            <a:r>
              <a:rPr lang="is-IS" dirty="0"/>
              <a:t>.</a:t>
            </a:r>
          </a:p>
          <a:p>
            <a:pPr lvl="2"/>
            <a:r>
              <a:rPr lang="is-IS" dirty="0" err="1"/>
              <a:t>Prices</a:t>
            </a:r>
            <a:r>
              <a:rPr lang="is-IS" dirty="0"/>
              <a:t> are </a:t>
            </a:r>
            <a:r>
              <a:rPr lang="is-IS" dirty="0" err="1"/>
              <a:t>stated</a:t>
            </a:r>
            <a:r>
              <a:rPr lang="is-IS" dirty="0"/>
              <a:t> with </a:t>
            </a:r>
            <a:r>
              <a:rPr lang="is-IS" dirty="0" err="1"/>
              <a:t>tax</a:t>
            </a:r>
            <a:r>
              <a:rPr lang="is-IS" dirty="0"/>
              <a:t>.</a:t>
            </a:r>
          </a:p>
          <a:p>
            <a:pPr lvl="2"/>
            <a:r>
              <a:rPr lang="is-IS" dirty="0" err="1"/>
              <a:t>Multiple</a:t>
            </a:r>
            <a:r>
              <a:rPr lang="is-IS" dirty="0"/>
              <a:t> </a:t>
            </a:r>
            <a:r>
              <a:rPr lang="is-IS" dirty="0" err="1"/>
              <a:t>decimals</a:t>
            </a:r>
            <a:r>
              <a:rPr lang="is-IS" dirty="0"/>
              <a:t> </a:t>
            </a:r>
            <a:r>
              <a:rPr lang="is-IS" dirty="0" err="1"/>
              <a:t>in</a:t>
            </a:r>
            <a:r>
              <a:rPr lang="is-IS" dirty="0"/>
              <a:t> </a:t>
            </a:r>
            <a:r>
              <a:rPr lang="is-IS" dirty="0" err="1"/>
              <a:t>price</a:t>
            </a:r>
            <a:r>
              <a:rPr lang="is-I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1297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F9363-FE96-4EAD-BAA9-5BFE2E399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Errors vs Warnings</a:t>
            </a:r>
            <a:endParaRPr lang="is-I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49EFB7-AA29-499A-837E-95D893FF4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CA340D-312D-204F-893F-B70EFC62E15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29C9A-6E6F-42E0-B5AD-E9E6B6D903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Move ahead by not using any warnings.</a:t>
            </a:r>
          </a:p>
          <a:p>
            <a:pPr lvl="1"/>
            <a:r>
              <a:rPr lang="en-GB" dirty="0"/>
              <a:t>Rules on the content in scope of the invoice specification – Shall only be errors.</a:t>
            </a:r>
          </a:p>
          <a:p>
            <a:pPr lvl="1"/>
            <a:r>
              <a:rPr lang="en-GB" dirty="0"/>
              <a:t>Rules that are controlling that scope – </a:t>
            </a:r>
            <a:r>
              <a:rPr lang="en-GB" b="1" dirty="0"/>
              <a:t>errors</a:t>
            </a:r>
            <a:r>
              <a:rPr lang="en-GB" dirty="0"/>
              <a:t> (unless a blocking issue)</a:t>
            </a:r>
          </a:p>
        </p:txBody>
      </p:sp>
    </p:spTree>
    <p:extLst>
      <p:ext uri="{BB962C8B-B14F-4D97-AF65-F5344CB8AC3E}">
        <p14:creationId xmlns:p14="http://schemas.microsoft.com/office/powerpoint/2010/main" val="2666203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1B26-D694-415B-96FE-52A8C2D27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4D5492-AA0A-42A7-B4FB-08E9E5C9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CA340D-312D-204F-893F-B70EFC62E15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32BE62-61E2-48B1-A4FD-018152D0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Clarify better.</a:t>
            </a:r>
          </a:p>
          <a:p>
            <a:pPr lvl="1"/>
            <a:r>
              <a:rPr lang="en-GB" dirty="0"/>
              <a:t>Concepts</a:t>
            </a:r>
          </a:p>
          <a:p>
            <a:pPr lvl="2"/>
            <a:r>
              <a:rPr lang="en-GB" dirty="0"/>
              <a:t>Business term.</a:t>
            </a:r>
          </a:p>
          <a:p>
            <a:pPr lvl="1"/>
            <a:r>
              <a:rPr lang="en-GB" dirty="0"/>
              <a:t>Compliance criteria.</a:t>
            </a:r>
          </a:p>
          <a:p>
            <a:r>
              <a:rPr lang="en-GB" dirty="0"/>
              <a:t>IPR on referenced documents.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035336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A9FA-C7A7-46AC-899B-9A7C12B85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F873F2-73C5-4D7E-B51F-7E23805F5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CA340D-312D-204F-893F-B70EFC62E15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16E7A7-3F8A-4155-B6E7-337ED1FCA1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Next steps,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Next meeting is dedicated to tax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Update to the draft based on comments.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Applying draft to real cases.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GB" dirty="0"/>
              <a:t>GB apply to Peppol BIS 3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GB" dirty="0"/>
              <a:t>Hilary for AU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GB" dirty="0"/>
              <a:t>Jocelyn for NZ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GB" dirty="0"/>
              <a:t>Paul for BE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GB" dirty="0"/>
              <a:t>Charlotte for DK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GB" dirty="0"/>
              <a:t>GB for IS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GB" dirty="0"/>
              <a:t>GB for SG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Summarize and re-evaluate the draft.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815005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ppol">
      <a:dk1>
        <a:srgbClr val="000000"/>
      </a:dk1>
      <a:lt1>
        <a:srgbClr val="FFFFFF"/>
      </a:lt1>
      <a:dk2>
        <a:srgbClr val="0D316D"/>
      </a:dk2>
      <a:lt2>
        <a:srgbClr val="F7F9FC"/>
      </a:lt2>
      <a:accent1>
        <a:srgbClr val="2279D6"/>
      </a:accent1>
      <a:accent2>
        <a:srgbClr val="00BAFF"/>
      </a:accent2>
      <a:accent3>
        <a:srgbClr val="0D316D"/>
      </a:accent3>
      <a:accent4>
        <a:srgbClr val="2279D6"/>
      </a:accent4>
      <a:accent5>
        <a:srgbClr val="1CBAF8"/>
      </a:accent5>
      <a:accent6>
        <a:srgbClr val="0D316D"/>
      </a:accent6>
      <a:hlink>
        <a:srgbClr val="2279D6"/>
      </a:hlink>
      <a:folHlink>
        <a:srgbClr val="1CBAF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ppol PowerPoint v2+GB.potx" id="{55D964DD-AA36-47E3-8ACE-AE87B39A96F6}" vid="{2052B93E-A412-4C19-9CD5-2FEFBBF781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Peppol PowerPoint v2+GB</Template>
  <TotalTime>1424</TotalTime>
  <Words>458</Words>
  <Application>Microsoft Office PowerPoint</Application>
  <PresentationFormat>Widescreen</PresentationFormat>
  <Paragraphs>124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Project timeline</vt:lpstr>
      <vt:lpstr>Review</vt:lpstr>
      <vt:lpstr>PowerPoint Presentation</vt:lpstr>
      <vt:lpstr>PowerPoint Presentation</vt:lpstr>
      <vt:lpstr>PowerPoint Presentation</vt:lpstr>
      <vt:lpstr>Errors vs Warnings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 Birgisson</dc:creator>
  <cp:lastModifiedBy>Georg Birgisson</cp:lastModifiedBy>
  <cp:revision>58</cp:revision>
  <dcterms:created xsi:type="dcterms:W3CDTF">2019-12-06T16:44:49Z</dcterms:created>
  <dcterms:modified xsi:type="dcterms:W3CDTF">2020-01-23T11:10:45Z</dcterms:modified>
</cp:coreProperties>
</file>