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22" r:id="rId3"/>
    <p:sldId id="1630" r:id="rId4"/>
    <p:sldId id="163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D"/>
    <a:srgbClr val="007AD7"/>
    <a:srgbClr val="00BAFF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07" autoAdjust="0"/>
  </p:normalViewPr>
  <p:slideViewPr>
    <p:cSldViewPr snapToGrid="0" snapToObjects="1">
      <p:cViewPr varScale="1">
        <p:scale>
          <a:sx n="109" d="100"/>
          <a:sy n="109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8E7B-91B5-8243-8144-A5FE216C8634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371-2DDF-2841-B52C-AF59E998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65012" y="2796377"/>
            <a:ext cx="3918389" cy="12652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chemeClr val="bg1"/>
                </a:solidFill>
              </a:rPr>
              <a:t>www.peppol.eu</a:t>
            </a:r>
            <a:endParaRPr lang="en-GB" sz="1200" u="none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PEPPOL is owned by </a:t>
            </a:r>
            <a:r>
              <a:rPr lang="en-GB" sz="600" u="none" dirty="0" err="1">
                <a:solidFill>
                  <a:schemeClr val="bg1">
                    <a:alpha val="40000"/>
                  </a:schemeClr>
                </a:solidFill>
              </a:rPr>
              <a:t>OpenPEPPOL</a:t>
            </a:r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32043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 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1416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778D66-CD32-8F4B-BC00-176C1E3DE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D5368E-8BB6-134E-81DA-5CF4EF87F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773152" y="1469985"/>
            <a:ext cx="10613985" cy="5388014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8A2E87-725C-704B-A400-9AFF25B18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6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4102E-C22E-BE46-ADAD-5A7FFEA06DFD}"/>
              </a:ext>
            </a:extLst>
          </p:cNvPr>
          <p:cNvSpPr/>
          <p:nvPr userDrawn="1"/>
        </p:nvSpPr>
        <p:spPr>
          <a:xfrm>
            <a:off x="6274040" y="2941117"/>
            <a:ext cx="5113097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5" y="2941117"/>
            <a:ext cx="5113097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85E4-A6C1-C743-AB56-4C134CA17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28BB382-0E43-254D-AF06-EC9A555C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968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6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6" y="2941117"/>
            <a:ext cx="3285596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E46302-BFBE-A44A-BEA7-F2E070161390}"/>
              </a:ext>
            </a:extLst>
          </p:cNvPr>
          <p:cNvSpPr/>
          <p:nvPr userDrawn="1"/>
        </p:nvSpPr>
        <p:spPr>
          <a:xfrm>
            <a:off x="4453202" y="2941117"/>
            <a:ext cx="3285596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E68EF7-8E9B-604E-A002-6DA88D4B5844}"/>
              </a:ext>
            </a:extLst>
          </p:cNvPr>
          <p:cNvSpPr/>
          <p:nvPr userDrawn="1"/>
        </p:nvSpPr>
        <p:spPr>
          <a:xfrm>
            <a:off x="8101759" y="2941117"/>
            <a:ext cx="3285596" cy="2861953"/>
          </a:xfrm>
          <a:prstGeom prst="rect">
            <a:avLst/>
          </a:prstGeom>
          <a:solidFill>
            <a:srgbClr val="00326D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EA74456-E8B8-CA46-8A56-B65AED980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2502382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A6ABCC-1C55-6C45-B30C-D8BECE62C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765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D0D7BBC-8E0B-F24A-B2C6-B72596514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7058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BAFF8-81B2-BE4A-8770-987BE457B37D}"/>
              </a:ext>
            </a:extLst>
          </p:cNvPr>
          <p:cNvSpPr/>
          <p:nvPr userDrawn="1"/>
        </p:nvSpPr>
        <p:spPr>
          <a:xfrm>
            <a:off x="7107382" y="0"/>
            <a:ext cx="5084618" cy="6858000"/>
          </a:xfrm>
          <a:prstGeom prst="rect">
            <a:avLst/>
          </a:prstGeom>
          <a:solidFill>
            <a:srgbClr val="007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7107382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4639973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464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4627611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4639973" cy="122136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8BF75F-7C85-7D48-A4BD-E2EE6A73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5166A8-1B73-BC4C-8814-4565CFCD7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60474"/>
            <a:ext cx="5672138" cy="4226400"/>
          </a:xfrm>
          <a:solidFill>
            <a:schemeClr val="bg1"/>
          </a:solidFill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31053-3A45-8D4B-A2D7-264233973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781" y="3889375"/>
            <a:ext cx="4662344" cy="2438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4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D9DF8B-7625-644C-9B05-4EFE9453FB72}"/>
              </a:ext>
            </a:extLst>
          </p:cNvPr>
          <p:cNvSpPr txBox="1">
            <a:spLocks/>
          </p:cNvSpPr>
          <p:nvPr userDrawn="1"/>
        </p:nvSpPr>
        <p:spPr>
          <a:xfrm>
            <a:off x="6412992" y="2239617"/>
            <a:ext cx="2678889" cy="262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spc="300" dirty="0"/>
              <a:t>MORE INFORMATION</a:t>
            </a:r>
          </a:p>
          <a:p>
            <a:endParaRPr lang="en-GB" sz="1600" dirty="0"/>
          </a:p>
          <a:p>
            <a:r>
              <a:rPr lang="en-GB" sz="2400" dirty="0" err="1"/>
              <a:t>info@peppol.eu</a:t>
            </a:r>
            <a:endParaRPr lang="en-GB" sz="2400" dirty="0"/>
          </a:p>
          <a:p>
            <a:r>
              <a:rPr lang="en-GB" sz="2400" u="none" dirty="0">
                <a:solidFill>
                  <a:schemeClr val="bg1"/>
                </a:solidFill>
              </a:rPr>
              <a:t>www.peppol.eu</a:t>
            </a:r>
          </a:p>
          <a:p>
            <a:endParaRPr lang="en-GB" sz="1600" dirty="0"/>
          </a:p>
          <a:p>
            <a:endParaRPr lang="en-GB" sz="1000" spc="300" dirty="0"/>
          </a:p>
          <a:p>
            <a:r>
              <a:rPr lang="en-GB" sz="1600" spc="300" dirty="0"/>
              <a:t>FOLLOW US</a:t>
            </a:r>
          </a:p>
          <a:p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D9B8C-07DD-414F-B44B-A0104CB10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31682" y="4376281"/>
            <a:ext cx="491366" cy="491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1389A-0253-2741-8F9C-743A64821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26654" y="4376281"/>
            <a:ext cx="491366" cy="49136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367EEC1-A766-7745-96F5-B9DC4133A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00120" y="1990354"/>
            <a:ext cx="2817625" cy="28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5012" y="2796377"/>
            <a:ext cx="3918389" cy="12652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A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rgbClr val="00326D"/>
                </a:solidFill>
              </a:rPr>
              <a:t>www.peppol.eu</a:t>
            </a:r>
            <a:endParaRPr lang="en-GB" sz="1200" u="none" dirty="0">
              <a:solidFill>
                <a:srgbClr val="00326D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PEPPOL is owned by </a:t>
            </a:r>
            <a:r>
              <a:rPr lang="en-GB" sz="600" u="none" dirty="0" err="1">
                <a:solidFill>
                  <a:srgbClr val="00326D">
                    <a:alpha val="40000"/>
                  </a:srgbClr>
                </a:solidFill>
              </a:rPr>
              <a:t>OpenPEPPOL</a:t>
            </a:r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70745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931" y="3311392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text to go here</a:t>
            </a:r>
            <a:endParaRPr lang="en-US" dirty="0"/>
          </a:p>
        </p:txBody>
      </p:sp>
      <p:pic>
        <p:nvPicPr>
          <p:cNvPr id="4" name="Picture 3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F5868033-A3CE-3A4A-831A-E58E65705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8665" y="2279971"/>
            <a:ext cx="1394669" cy="659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D1F0EA-E48B-F346-A71F-DC5FD25BA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931" y="4041745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– Quote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3"/>
            <a:ext cx="10582492" cy="412169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683357"/>
            <a:ext cx="10582492" cy="45849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3"/>
            <a:ext cx="10582492" cy="4121695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4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5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47D0C-B625-0C4B-A036-692DC325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CE0E-3D1D-574F-BD6F-52151022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FB4A-D389-2C41-9D48-BDF357A0D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82E0-4596-5E40-9B2F-B7E327C0CAD7}" type="datetime1">
              <a:rPr lang="en-GB" smtClean="0"/>
              <a:t>07/01/2020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E54F-FED9-2A41-8618-CC9E03F9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A4CD-8FF0-754C-A598-DC59CD84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40D-312D-204F-893F-B70EFC62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1" r:id="rId4"/>
    <p:sldLayoutId id="2147483659" r:id="rId5"/>
    <p:sldLayoutId id="2147483663" r:id="rId6"/>
    <p:sldLayoutId id="2147483661" r:id="rId7"/>
    <p:sldLayoutId id="2147483665" r:id="rId8"/>
    <p:sldLayoutId id="2147483666" r:id="rId9"/>
    <p:sldLayoutId id="2147483658" r:id="rId10"/>
    <p:sldLayoutId id="2147483660" r:id="rId11"/>
    <p:sldLayoutId id="2147483664" r:id="rId12"/>
    <p:sldLayoutId id="2147483662" r:id="rId13"/>
    <p:sldLayoutId id="2147483655" r:id="rId14"/>
    <p:sldLayoutId id="2147483653" r:id="rId15"/>
    <p:sldLayoutId id="2147483654" r:id="rId16"/>
    <p:sldLayoutId id="2147483652" r:id="rId17"/>
    <p:sldLayoutId id="214748365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2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D7"/>
        </a:buClr>
        <a:buFont typeface="Arial" panose="020B0604020202020204" pitchFamily="34" charset="0"/>
        <a:buChar char="•"/>
        <a:defRPr sz="20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6E4B2-BA46-457D-801E-C493EADB2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Peppol International Invoice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58210-06F5-40C1-BF37-028C84B1F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5834" y="3587297"/>
            <a:ext cx="4910137" cy="3587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09 — Meeting slides 2019-12-17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33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BF25961-B0BD-4C81-96FF-987EC91B020D}"/>
              </a:ext>
            </a:extLst>
          </p:cNvPr>
          <p:cNvGraphicFramePr>
            <a:graphicFrameLocks noGrp="1"/>
          </p:cNvGraphicFramePr>
          <p:nvPr/>
        </p:nvGraphicFramePr>
        <p:xfrm>
          <a:off x="527515" y="1882620"/>
          <a:ext cx="11197211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155">
                  <a:extLst>
                    <a:ext uri="{9D8B030D-6E8A-4147-A177-3AD203B41FA5}">
                      <a16:colId xmlns:a16="http://schemas.microsoft.com/office/drawing/2014/main" val="408193753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1287894008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465579851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965901829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635614827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524148951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600567653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549603879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307934132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966386712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1424205493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60553617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5204380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229851688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3036745916"/>
                    </a:ext>
                  </a:extLst>
                </a:gridCol>
                <a:gridCol w="551622">
                  <a:extLst>
                    <a:ext uri="{9D8B030D-6E8A-4147-A177-3AD203B41FA5}">
                      <a16:colId xmlns:a16="http://schemas.microsoft.com/office/drawing/2014/main" val="585609326"/>
                    </a:ext>
                  </a:extLst>
                </a:gridCol>
              </a:tblGrid>
              <a:tr h="375000">
                <a:tc>
                  <a:txBody>
                    <a:bodyPr/>
                    <a:lstStyle/>
                    <a:p>
                      <a:r>
                        <a:rPr lang="en-GB" sz="1200" dirty="0"/>
                        <a:t>Task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%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Nov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Dec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Jan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Feb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Apr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May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June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July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Aug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Sept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Oct</a:t>
                      </a:r>
                      <a:endParaRPr lang="is-I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Nov</a:t>
                      </a:r>
                      <a:endParaRPr lang="is-I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26290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First draft</a:t>
                      </a:r>
                      <a:endParaRPr lang="is-I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795225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Preparing draft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80</a:t>
                      </a:r>
                      <a:endParaRPr lang="is-I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74405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Beta version</a:t>
                      </a:r>
                      <a:endParaRPr lang="is-I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794793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Review first draft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13204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Applying draft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36910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Write Beta version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270219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r>
                        <a:rPr lang="en-GB" sz="1200" b="1" dirty="0"/>
                        <a:t>Final version</a:t>
                      </a:r>
                      <a:endParaRPr lang="is-I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962534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Review (partly holiday period)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938307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Comment resolution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08293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Final editing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1067092"/>
                  </a:ext>
                </a:extLst>
              </a:tr>
              <a:tr h="375000">
                <a:tc>
                  <a:txBody>
                    <a:bodyPr/>
                    <a:lstStyle/>
                    <a:p>
                      <a:pPr lvl="1"/>
                      <a:r>
                        <a:rPr lang="en-GB" sz="1200" dirty="0"/>
                        <a:t>Publication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0</a:t>
                      </a:r>
                      <a:endParaRPr lang="is-I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s-I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681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369389-1D5C-4DCA-BDDC-FCD5CA781C79}"/>
              </a:ext>
            </a:extLst>
          </p:cNvPr>
          <p:cNvCxnSpPr>
            <a:cxnSpLocks/>
          </p:cNvCxnSpPr>
          <p:nvPr/>
        </p:nvCxnSpPr>
        <p:spPr>
          <a:xfrm>
            <a:off x="4421435" y="2819981"/>
            <a:ext cx="1096692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C56E2B-E3C9-4BAD-835B-DBEE41B4B6E5}"/>
              </a:ext>
            </a:extLst>
          </p:cNvPr>
          <p:cNvCxnSpPr>
            <a:cxnSpLocks/>
          </p:cNvCxnSpPr>
          <p:nvPr/>
        </p:nvCxnSpPr>
        <p:spPr>
          <a:xfrm>
            <a:off x="5786333" y="3559937"/>
            <a:ext cx="298324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CF4E-8E6A-4247-AE28-EDF84A9AF002}"/>
              </a:ext>
            </a:extLst>
          </p:cNvPr>
          <p:cNvCxnSpPr>
            <a:cxnSpLocks/>
          </p:cNvCxnSpPr>
          <p:nvPr/>
        </p:nvCxnSpPr>
        <p:spPr>
          <a:xfrm>
            <a:off x="6332985" y="3940937"/>
            <a:ext cx="844976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71EC88-DAB7-4F78-9670-36EC7527689F}"/>
              </a:ext>
            </a:extLst>
          </p:cNvPr>
          <p:cNvCxnSpPr>
            <a:cxnSpLocks/>
          </p:cNvCxnSpPr>
          <p:nvPr/>
        </p:nvCxnSpPr>
        <p:spPr>
          <a:xfrm>
            <a:off x="7432989" y="4314292"/>
            <a:ext cx="301564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C2B0FA-F4E2-47B1-A7A6-1637727225E2}"/>
              </a:ext>
            </a:extLst>
          </p:cNvPr>
          <p:cNvCxnSpPr>
            <a:cxnSpLocks/>
          </p:cNvCxnSpPr>
          <p:nvPr/>
        </p:nvCxnSpPr>
        <p:spPr>
          <a:xfrm>
            <a:off x="7982954" y="5064187"/>
            <a:ext cx="1699668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6D5CA5-3699-42F9-A9C5-0F20A22555A0}"/>
              </a:ext>
            </a:extLst>
          </p:cNvPr>
          <p:cNvCxnSpPr>
            <a:cxnSpLocks/>
          </p:cNvCxnSpPr>
          <p:nvPr/>
        </p:nvCxnSpPr>
        <p:spPr>
          <a:xfrm>
            <a:off x="9931028" y="5442893"/>
            <a:ext cx="397637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4F2018-03A8-4C9D-85EB-9722BC460B1A}"/>
              </a:ext>
            </a:extLst>
          </p:cNvPr>
          <p:cNvCxnSpPr>
            <a:cxnSpLocks/>
          </p:cNvCxnSpPr>
          <p:nvPr/>
        </p:nvCxnSpPr>
        <p:spPr>
          <a:xfrm>
            <a:off x="10597022" y="5813955"/>
            <a:ext cx="218666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D246BA-6D00-4E4E-9180-F6DEF74D69F0}"/>
              </a:ext>
            </a:extLst>
          </p:cNvPr>
          <p:cNvCxnSpPr>
            <a:cxnSpLocks/>
          </p:cNvCxnSpPr>
          <p:nvPr/>
        </p:nvCxnSpPr>
        <p:spPr>
          <a:xfrm>
            <a:off x="11044283" y="6192161"/>
            <a:ext cx="0" cy="0"/>
          </a:xfrm>
          <a:prstGeom prst="line">
            <a:avLst/>
          </a:prstGeom>
          <a:ln w="254000" cap="sq" cmpd="sng">
            <a:solidFill>
              <a:srgbClr val="00B0F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CCD07E-F20F-4A14-822D-6C709B3A9642}"/>
              </a:ext>
            </a:extLst>
          </p:cNvPr>
          <p:cNvCxnSpPr>
            <a:cxnSpLocks/>
          </p:cNvCxnSpPr>
          <p:nvPr/>
        </p:nvCxnSpPr>
        <p:spPr>
          <a:xfrm>
            <a:off x="4421435" y="2445607"/>
            <a:ext cx="1096692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DC6958-3B39-45EA-B782-02DE2634B4A6}"/>
              </a:ext>
            </a:extLst>
          </p:cNvPr>
          <p:cNvCxnSpPr>
            <a:cxnSpLocks/>
          </p:cNvCxnSpPr>
          <p:nvPr/>
        </p:nvCxnSpPr>
        <p:spPr>
          <a:xfrm>
            <a:off x="5784639" y="3185563"/>
            <a:ext cx="1949914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1B5332-9754-4E68-8F95-78E062D642F5}"/>
              </a:ext>
            </a:extLst>
          </p:cNvPr>
          <p:cNvCxnSpPr>
            <a:cxnSpLocks/>
          </p:cNvCxnSpPr>
          <p:nvPr/>
        </p:nvCxnSpPr>
        <p:spPr>
          <a:xfrm>
            <a:off x="7981114" y="4692915"/>
            <a:ext cx="3063169" cy="0"/>
          </a:xfrm>
          <a:prstGeom prst="line">
            <a:avLst/>
          </a:prstGeom>
          <a:ln w="254000" cap="sq" cmpd="sng">
            <a:solidFill>
              <a:schemeClr val="accent1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EBE142-0590-49D6-9BCC-CD15F7700E0F}"/>
              </a:ext>
            </a:extLst>
          </p:cNvPr>
          <p:cNvCxnSpPr>
            <a:cxnSpLocks/>
          </p:cNvCxnSpPr>
          <p:nvPr/>
        </p:nvCxnSpPr>
        <p:spPr>
          <a:xfrm>
            <a:off x="4363552" y="2440375"/>
            <a:ext cx="1220479" cy="5232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64A2FD-9FB4-4097-9B6D-0349C6A90A6D}"/>
              </a:ext>
            </a:extLst>
          </p:cNvPr>
          <p:cNvCxnSpPr>
            <a:cxnSpLocks/>
          </p:cNvCxnSpPr>
          <p:nvPr/>
        </p:nvCxnSpPr>
        <p:spPr>
          <a:xfrm>
            <a:off x="4363551" y="2806360"/>
            <a:ext cx="1220480" cy="13621"/>
          </a:xfrm>
          <a:prstGeom prst="line">
            <a:avLst/>
          </a:prstGeom>
          <a:ln w="127000" cap="sq" cmpd="sng">
            <a:solidFill>
              <a:srgbClr val="FFC000"/>
            </a:solidFill>
            <a:round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516042-79AE-43BF-80E4-A9844DFE5869}"/>
              </a:ext>
            </a:extLst>
          </p:cNvPr>
          <p:cNvCxnSpPr>
            <a:cxnSpLocks/>
          </p:cNvCxnSpPr>
          <p:nvPr/>
        </p:nvCxnSpPr>
        <p:spPr>
          <a:xfrm>
            <a:off x="5750617" y="2244730"/>
            <a:ext cx="0" cy="412950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82E8143-7414-4976-9988-589F9903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timeline</a:t>
            </a:r>
            <a:endParaRPr lang="is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A8D88C-8A9A-452F-AB1C-25A9B1C33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2019-12-20</a:t>
            </a:r>
            <a:endParaRPr lang="is-I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2A9B1D2C-9EE9-4909-8168-DF9D1F5D864A}"/>
              </a:ext>
            </a:extLst>
          </p:cNvPr>
          <p:cNvSpPr/>
          <p:nvPr/>
        </p:nvSpPr>
        <p:spPr>
          <a:xfrm>
            <a:off x="5566132" y="2735449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912CE013-62D1-4AF2-AFD1-6C6007C67223}"/>
              </a:ext>
            </a:extLst>
          </p:cNvPr>
          <p:cNvSpPr/>
          <p:nvPr/>
        </p:nvSpPr>
        <p:spPr>
          <a:xfrm>
            <a:off x="7784017" y="4229760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A8B3BAA5-F7CC-4A46-A462-BFD4B820E54E}"/>
              </a:ext>
            </a:extLst>
          </p:cNvPr>
          <p:cNvSpPr/>
          <p:nvPr/>
        </p:nvSpPr>
        <p:spPr>
          <a:xfrm>
            <a:off x="11080560" y="6098837"/>
            <a:ext cx="164763" cy="16906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CBBBD-0F6E-4969-AA2B-95206BC7E681}"/>
              </a:ext>
            </a:extLst>
          </p:cNvPr>
          <p:cNvSpPr txBox="1"/>
          <p:nvPr/>
        </p:nvSpPr>
        <p:spPr>
          <a:xfrm>
            <a:off x="5697339" y="2702053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Draft version</a:t>
            </a:r>
            <a:endParaRPr lang="is-IS"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92CCB7-A8BC-490F-B75E-139A6CBABD56}"/>
              </a:ext>
            </a:extLst>
          </p:cNvPr>
          <p:cNvSpPr txBox="1"/>
          <p:nvPr/>
        </p:nvSpPr>
        <p:spPr>
          <a:xfrm>
            <a:off x="7933586" y="4195764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Beta version</a:t>
            </a:r>
            <a:endParaRPr lang="is-IS" sz="10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869786-C163-4F0C-AB01-C8B990F4E1EA}"/>
              </a:ext>
            </a:extLst>
          </p:cNvPr>
          <p:cNvSpPr txBox="1"/>
          <p:nvPr/>
        </p:nvSpPr>
        <p:spPr>
          <a:xfrm>
            <a:off x="11206703" y="6056410"/>
            <a:ext cx="4780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Final</a:t>
            </a:r>
            <a:endParaRPr lang="is-IS" sz="1050" dirty="0"/>
          </a:p>
        </p:txBody>
      </p:sp>
    </p:spTree>
    <p:extLst>
      <p:ext uri="{BB962C8B-B14F-4D97-AF65-F5344CB8AC3E}">
        <p14:creationId xmlns:p14="http://schemas.microsoft.com/office/powerpoint/2010/main" val="17270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repeatCount="1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4" grpId="1" animBg="1"/>
      <p:bldP spid="4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4B3C1-8A95-41A5-B750-7352115E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topics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881490-1A00-49C1-9029-A09A4187D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17BBA-BA2F-4CA0-AE3D-23E09F3ADC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Review the draft document.</a:t>
            </a:r>
          </a:p>
          <a:p>
            <a:pPr lvl="1"/>
            <a:r>
              <a:rPr lang="en-GB" dirty="0"/>
              <a:t>Sanity check.</a:t>
            </a:r>
          </a:p>
          <a:p>
            <a:pPr lvl="1"/>
            <a:r>
              <a:rPr lang="en-GB" dirty="0"/>
              <a:t>Fill in gaps and holes.</a:t>
            </a:r>
          </a:p>
          <a:p>
            <a:pPr lvl="1"/>
            <a:r>
              <a:rPr lang="en-GB" dirty="0"/>
              <a:t>Readability and proofreading</a:t>
            </a:r>
          </a:p>
          <a:p>
            <a:r>
              <a:rPr lang="en-GB" dirty="0"/>
              <a:t>Work with EDEC on SMP issues.</a:t>
            </a:r>
          </a:p>
          <a:p>
            <a:pPr lvl="1"/>
            <a:r>
              <a:rPr lang="en-GB" dirty="0"/>
              <a:t>Write a Change Request from POAC to EDEC.</a:t>
            </a:r>
          </a:p>
          <a:p>
            <a:r>
              <a:rPr lang="en-GB" dirty="0"/>
              <a:t>Extensions</a:t>
            </a:r>
          </a:p>
          <a:p>
            <a:pPr lvl="1"/>
            <a:r>
              <a:rPr lang="en-GB" dirty="0"/>
              <a:t>A receiver of extension knows rules are being broken.</a:t>
            </a:r>
          </a:p>
          <a:p>
            <a:pPr lvl="1"/>
            <a:r>
              <a:rPr lang="en-GB" dirty="0"/>
              <a:t>Other invoice types/processes.</a:t>
            </a:r>
          </a:p>
          <a:p>
            <a:r>
              <a:rPr lang="en-GB" dirty="0"/>
              <a:t>Migration.</a:t>
            </a:r>
          </a:p>
          <a:p>
            <a:r>
              <a:rPr lang="en-GB" dirty="0"/>
              <a:t>Maintenance, short term and future.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6028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F504-61D5-4C42-906D-AF277A78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Draft review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BDE8A-0D8A-4E9C-AD11-21A047E1A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DB930-C211-4938-8E62-EE2BC7B9B7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Should customization id include “compliance” (p8)</a:t>
            </a:r>
          </a:p>
          <a:p>
            <a:r>
              <a:rPr lang="en-GB" dirty="0"/>
              <a:t>Should more be shared</a:t>
            </a:r>
          </a:p>
          <a:p>
            <a:r>
              <a:rPr lang="en-GB" dirty="0"/>
              <a:t>Code lists for recognized tax schemes?</a:t>
            </a:r>
          </a:p>
          <a:p>
            <a:pPr lvl="1"/>
            <a:r>
              <a:rPr lang="en-GB" dirty="0" err="1"/>
              <a:t>TheBelgianTaxRulesApplyToThisInvoice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GST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 tax type.</a:t>
            </a:r>
          </a:p>
          <a:p>
            <a:pPr lvl="1"/>
            <a:r>
              <a:rPr lang="en-GB" dirty="0"/>
              <a:t>A tax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Should the Tax Scheme be redefined to specify the legal tax regime?</a:t>
            </a:r>
          </a:p>
          <a:p>
            <a:pPr lvl="1"/>
            <a:r>
              <a:rPr lang="en-GB" dirty="0"/>
              <a:t>Agree that there should be a code list for Tax Schemes</a:t>
            </a:r>
          </a:p>
          <a:p>
            <a:pPr lvl="1"/>
            <a:endParaRPr lang="en-GB" dirty="0"/>
          </a:p>
          <a:p>
            <a:r>
              <a:rPr lang="en-GB" dirty="0"/>
              <a:t>Look at the sellers </a:t>
            </a:r>
            <a:r>
              <a:rPr lang="en-GB" dirty="0">
                <a:solidFill>
                  <a:srgbClr val="FF0000"/>
                </a:solidFill>
              </a:rPr>
              <a:t>country codes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3805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ppol">
      <a:dk1>
        <a:srgbClr val="000000"/>
      </a:dk1>
      <a:lt1>
        <a:srgbClr val="FFFFFF"/>
      </a:lt1>
      <a:dk2>
        <a:srgbClr val="0D316D"/>
      </a:dk2>
      <a:lt2>
        <a:srgbClr val="F7F9FC"/>
      </a:lt2>
      <a:accent1>
        <a:srgbClr val="2279D6"/>
      </a:accent1>
      <a:accent2>
        <a:srgbClr val="00BAFF"/>
      </a:accent2>
      <a:accent3>
        <a:srgbClr val="0D316D"/>
      </a:accent3>
      <a:accent4>
        <a:srgbClr val="2279D6"/>
      </a:accent4>
      <a:accent5>
        <a:srgbClr val="1CBAF8"/>
      </a:accent5>
      <a:accent6>
        <a:srgbClr val="0D316D"/>
      </a:accent6>
      <a:hlink>
        <a:srgbClr val="2279D6"/>
      </a:hlink>
      <a:folHlink>
        <a:srgbClr val="1CBAF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pol PowerPoint v2+GB.potx" id="{55D964DD-AA36-47E3-8ACE-AE87B39A96F6}" vid="{2052B93E-A412-4C19-9CD5-2FEFBBF781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Peppol PowerPoint v2+GB</Template>
  <TotalTime>1180</TotalTime>
  <Words>196</Words>
  <Application>Microsoft Office PowerPoint</Application>
  <PresentationFormat>Widescreen</PresentationFormat>
  <Paragraphs>76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Project timeline</vt:lpstr>
      <vt:lpstr>Next topics</vt:lpstr>
      <vt:lpstr>Draft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Birgisson</dc:creator>
  <cp:lastModifiedBy>Georg Birgisson</cp:lastModifiedBy>
  <cp:revision>43</cp:revision>
  <dcterms:created xsi:type="dcterms:W3CDTF">2019-12-06T16:44:49Z</dcterms:created>
  <dcterms:modified xsi:type="dcterms:W3CDTF">2020-01-07T19:06:54Z</dcterms:modified>
</cp:coreProperties>
</file>