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8" r:id="rId3"/>
    <p:sldId id="1622" r:id="rId4"/>
    <p:sldId id="1624" r:id="rId5"/>
    <p:sldId id="1623" r:id="rId6"/>
    <p:sldId id="1626" r:id="rId7"/>
    <p:sldId id="1625" r:id="rId8"/>
    <p:sldId id="162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6D"/>
    <a:srgbClr val="007AD7"/>
    <a:srgbClr val="00BAFF"/>
    <a:srgbClr val="F7F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 autoAdjust="0"/>
    <p:restoredTop sz="94607" autoAdjust="0"/>
  </p:normalViewPr>
  <p:slideViewPr>
    <p:cSldViewPr snapToGrid="0" snapToObjects="1">
      <p:cViewPr varScale="1">
        <p:scale>
          <a:sx n="109" d="100"/>
          <a:sy n="109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68E7B-91B5-8243-8144-A5FE216C8634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E9371-2DDF-2841-B52C-AF59E9988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68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7232CE-164E-1747-91B0-7DC3B34D2D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FB4DA1-A181-7C44-9957-E6D8276A45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765012" y="2796377"/>
            <a:ext cx="3918389" cy="126524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9BF46-DF89-DB44-9C1D-F6830AE36D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75834" y="2939143"/>
            <a:ext cx="4910137" cy="489857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593112-813A-034D-8B26-84A5BA947F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75834" y="3587297"/>
            <a:ext cx="4910137" cy="35877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Presentation Subtitle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4DD5BA8-322E-6248-9A23-99B741B3EB5A}"/>
              </a:ext>
            </a:extLst>
          </p:cNvPr>
          <p:cNvSpPr txBox="1">
            <a:spLocks/>
          </p:cNvSpPr>
          <p:nvPr userDrawn="1"/>
        </p:nvSpPr>
        <p:spPr>
          <a:xfrm>
            <a:off x="5185288" y="5739826"/>
            <a:ext cx="2149677" cy="332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200" u="none" dirty="0" err="1">
                <a:solidFill>
                  <a:schemeClr val="bg1"/>
                </a:solidFill>
              </a:rPr>
              <a:t>www.peppol.eu</a:t>
            </a:r>
            <a:endParaRPr lang="en-GB" sz="1200" u="none" dirty="0">
              <a:solidFill>
                <a:schemeClr val="bg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A2BD5A9-F3D8-384A-8158-C86A25949298}"/>
              </a:ext>
            </a:extLst>
          </p:cNvPr>
          <p:cNvSpPr txBox="1">
            <a:spLocks/>
          </p:cNvSpPr>
          <p:nvPr userDrawn="1"/>
        </p:nvSpPr>
        <p:spPr>
          <a:xfrm>
            <a:off x="5233707" y="6068782"/>
            <a:ext cx="2052839" cy="188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600" u="none" dirty="0">
                <a:solidFill>
                  <a:schemeClr val="bg1">
                    <a:alpha val="40000"/>
                  </a:schemeClr>
                </a:solidFill>
              </a:rPr>
              <a:t>PEPPOL is owned by </a:t>
            </a:r>
            <a:r>
              <a:rPr lang="en-GB" sz="600" u="none" dirty="0" err="1">
                <a:solidFill>
                  <a:schemeClr val="bg1">
                    <a:alpha val="40000"/>
                  </a:schemeClr>
                </a:solidFill>
              </a:rPr>
              <a:t>OpenPEPPOL</a:t>
            </a:r>
            <a:r>
              <a:rPr lang="en-GB" sz="600" u="none" dirty="0">
                <a:solidFill>
                  <a:schemeClr val="bg1">
                    <a:alpha val="40000"/>
                  </a:schemeClr>
                </a:solidFill>
              </a:rPr>
              <a:t> AISBL</a:t>
            </a:r>
          </a:p>
        </p:txBody>
      </p:sp>
    </p:spTree>
    <p:extLst>
      <p:ext uri="{BB962C8B-B14F-4D97-AF65-F5344CB8AC3E}">
        <p14:creationId xmlns:p14="http://schemas.microsoft.com/office/powerpoint/2010/main" val="320431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Blu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6213298-33BC-FD4E-A08F-10E954352F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2658"/>
          <a:stretch/>
        </p:blipFill>
        <p:spPr>
          <a:xfrm>
            <a:off x="0" y="0"/>
            <a:ext cx="12192000" cy="21528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40DAA5-2881-6B4B-8C37-F90CF5E440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6979" y="365125"/>
            <a:ext cx="1470479" cy="3561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1739578"/>
            <a:ext cx="12192000" cy="5118422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384059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4"/>
            <a:ext cx="8489950" cy="38957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BBD93B1-4217-6E4F-986C-9BA606757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4863" y="2353110"/>
            <a:ext cx="5291137" cy="3615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326D"/>
                </a:solidFill>
              </a:defRPr>
            </a:lvl1pPr>
            <a:lvl2pPr marL="457200" indent="0">
              <a:buNone/>
              <a:defRPr sz="1800">
                <a:solidFill>
                  <a:srgbClr val="00326D"/>
                </a:solidFill>
              </a:defRPr>
            </a:lvl2pPr>
            <a:lvl3pPr marL="914400" indent="0">
              <a:buNone/>
              <a:defRPr sz="1800">
                <a:solidFill>
                  <a:srgbClr val="00326D"/>
                </a:solidFill>
              </a:defRPr>
            </a:lvl3pPr>
            <a:lvl4pPr marL="1371600" indent="0">
              <a:buNone/>
              <a:defRPr sz="1800">
                <a:solidFill>
                  <a:srgbClr val="00326D"/>
                </a:solidFill>
              </a:defRPr>
            </a:lvl4pPr>
            <a:lvl5pPr marL="1828800" indent="0">
              <a:buNone/>
              <a:defRPr sz="1800">
                <a:solidFill>
                  <a:srgbClr val="00326D"/>
                </a:solidFill>
              </a:defRPr>
            </a:lvl5pPr>
          </a:lstStyle>
          <a:p>
            <a:pPr lvl="0"/>
            <a:r>
              <a:rPr lang="en-GB" dirty="0"/>
              <a:t>Slide paragraph text here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AFD42-CBC1-F74F-BA25-B38FDE105F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876550"/>
            <a:ext cx="5291137" cy="268287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74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Blue Top Wid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6213298-33BC-FD4E-A08F-10E954352F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2658"/>
          <a:stretch/>
        </p:blipFill>
        <p:spPr>
          <a:xfrm>
            <a:off x="0" y="0"/>
            <a:ext cx="12192000" cy="21528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40DAA5-2881-6B4B-8C37-F90CF5E440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6979" y="365125"/>
            <a:ext cx="1470479" cy="3561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1739578"/>
            <a:ext cx="12192000" cy="5118422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384059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4"/>
            <a:ext cx="8489950" cy="38957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4E99A6B-1FDE-0E49-9942-EC74E92CA2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146654"/>
            <a:ext cx="10582492" cy="341277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90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op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6213298-33BC-FD4E-A08F-10E954352F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2658"/>
          <a:stretch/>
        </p:blipFill>
        <p:spPr>
          <a:xfrm>
            <a:off x="0" y="0"/>
            <a:ext cx="12192000" cy="14165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40DAA5-2881-6B4B-8C37-F90CF5E440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6979" y="365125"/>
            <a:ext cx="1470479" cy="3561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1739578"/>
            <a:ext cx="12192000" cy="5118422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384059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4E99A6B-1FDE-0E49-9942-EC74E92CA2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146654"/>
            <a:ext cx="10582492" cy="341277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359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op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6213298-33BC-FD4E-A08F-10E954352F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2658"/>
          <a:stretch/>
        </p:blipFill>
        <p:spPr>
          <a:xfrm>
            <a:off x="0" y="0"/>
            <a:ext cx="12192000" cy="21528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40DAA5-2881-6B4B-8C37-F90CF5E440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6979" y="365125"/>
            <a:ext cx="1470479" cy="3561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1739578"/>
            <a:ext cx="12192000" cy="5118422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384059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4"/>
            <a:ext cx="8489950" cy="38957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D778D66-CD32-8F4B-BC00-176C1E3DE6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146654"/>
            <a:ext cx="10582492" cy="3412772"/>
          </a:xfrm>
        </p:spPr>
        <p:txBody>
          <a:bodyPr numCol="2" spcCol="1800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678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4D5368E-8BB6-134E-81DA-5CF4EF87F3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2658"/>
          <a:stretch/>
        </p:blipFill>
        <p:spPr>
          <a:xfrm>
            <a:off x="0" y="0"/>
            <a:ext cx="12192000" cy="21528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773152" y="1469985"/>
            <a:ext cx="10613985" cy="5388014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58A2E87-725C-704B-A400-9AFF25B185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6979" y="365125"/>
            <a:ext cx="1470479" cy="35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36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717964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244102E-C22E-BE46-ADAD-5A7FFEA06DFD}"/>
              </a:ext>
            </a:extLst>
          </p:cNvPr>
          <p:cNvSpPr/>
          <p:nvPr userDrawn="1"/>
        </p:nvSpPr>
        <p:spPr>
          <a:xfrm>
            <a:off x="6274040" y="2941117"/>
            <a:ext cx="5113097" cy="2861953"/>
          </a:xfrm>
          <a:prstGeom prst="rect">
            <a:avLst/>
          </a:prstGeom>
          <a:solidFill>
            <a:srgbClr val="007AD7"/>
          </a:solidFill>
          <a:ln>
            <a:noFill/>
          </a:ln>
          <a:effectLst>
            <a:outerShdw blurRad="444500" dist="381000" dir="30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B26F71-0A2F-2042-A44A-272B58C36BFB}"/>
              </a:ext>
            </a:extLst>
          </p:cNvPr>
          <p:cNvSpPr/>
          <p:nvPr userDrawn="1"/>
        </p:nvSpPr>
        <p:spPr>
          <a:xfrm>
            <a:off x="801495" y="2941117"/>
            <a:ext cx="5113097" cy="2861953"/>
          </a:xfrm>
          <a:prstGeom prst="rect">
            <a:avLst/>
          </a:prstGeom>
          <a:solidFill>
            <a:srgbClr val="00BAFF"/>
          </a:solidFill>
          <a:ln>
            <a:noFill/>
          </a:ln>
          <a:effectLst>
            <a:outerShdw blurRad="444500" dist="381000" dir="30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3"/>
            <a:ext cx="8489950" cy="5683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AD7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BBD93B1-4217-6E4F-986C-9BA606757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4863" y="2353110"/>
            <a:ext cx="5291137" cy="3615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326D"/>
                </a:solidFill>
              </a:defRPr>
            </a:lvl1pPr>
            <a:lvl2pPr marL="457200" indent="0">
              <a:buNone/>
              <a:defRPr sz="1800">
                <a:solidFill>
                  <a:srgbClr val="00326D"/>
                </a:solidFill>
              </a:defRPr>
            </a:lvl2pPr>
            <a:lvl3pPr marL="914400" indent="0">
              <a:buNone/>
              <a:defRPr sz="1800">
                <a:solidFill>
                  <a:srgbClr val="00326D"/>
                </a:solidFill>
              </a:defRPr>
            </a:lvl3pPr>
            <a:lvl4pPr marL="1371600" indent="0">
              <a:buNone/>
              <a:defRPr sz="1800">
                <a:solidFill>
                  <a:srgbClr val="00326D"/>
                </a:solidFill>
              </a:defRPr>
            </a:lvl4pPr>
            <a:lvl5pPr marL="1828800" indent="0">
              <a:buNone/>
              <a:defRPr sz="1800">
                <a:solidFill>
                  <a:srgbClr val="00326D"/>
                </a:solidFill>
              </a:defRPr>
            </a:lvl5pPr>
          </a:lstStyle>
          <a:p>
            <a:pPr lvl="0"/>
            <a:r>
              <a:rPr lang="en-GB" dirty="0"/>
              <a:t>Slide paragraph text here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6685E4-A6C1-C743-AB56-4C134CA17F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6175" y="3181350"/>
            <a:ext cx="4413250" cy="2317750"/>
          </a:xfrm>
        </p:spPr>
        <p:txBody>
          <a:bodyPr>
            <a:noAutofit/>
          </a:bodyPr>
          <a:lstStyle>
            <a:lvl1pPr>
              <a:buClr>
                <a:srgbClr val="00326D"/>
              </a:buClr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28BB382-0E43-254D-AF06-EC9A555C68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18968" y="3181350"/>
            <a:ext cx="4413250" cy="2317750"/>
          </a:xfrm>
        </p:spPr>
        <p:txBody>
          <a:bodyPr>
            <a:noAutofit/>
          </a:bodyPr>
          <a:lstStyle>
            <a:lvl1pPr>
              <a:buClr>
                <a:srgbClr val="F7F9FC"/>
              </a:buClr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960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With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717964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AB26F71-0A2F-2042-A44A-272B58C36BFB}"/>
              </a:ext>
            </a:extLst>
          </p:cNvPr>
          <p:cNvSpPr/>
          <p:nvPr userDrawn="1"/>
        </p:nvSpPr>
        <p:spPr>
          <a:xfrm>
            <a:off x="801496" y="2941117"/>
            <a:ext cx="3285596" cy="2861953"/>
          </a:xfrm>
          <a:prstGeom prst="rect">
            <a:avLst/>
          </a:prstGeom>
          <a:solidFill>
            <a:srgbClr val="00BAFF"/>
          </a:solidFill>
          <a:ln>
            <a:noFill/>
          </a:ln>
          <a:effectLst>
            <a:outerShdw blurRad="444500" dist="381000" dir="30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3"/>
            <a:ext cx="8489950" cy="5683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AD7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BBD93B1-4217-6E4F-986C-9BA606757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4863" y="2353110"/>
            <a:ext cx="5291137" cy="3615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326D"/>
                </a:solidFill>
              </a:defRPr>
            </a:lvl1pPr>
            <a:lvl2pPr marL="457200" indent="0">
              <a:buNone/>
              <a:defRPr sz="1800">
                <a:solidFill>
                  <a:srgbClr val="00326D"/>
                </a:solidFill>
              </a:defRPr>
            </a:lvl2pPr>
            <a:lvl3pPr marL="914400" indent="0">
              <a:buNone/>
              <a:defRPr sz="1800">
                <a:solidFill>
                  <a:srgbClr val="00326D"/>
                </a:solidFill>
              </a:defRPr>
            </a:lvl3pPr>
            <a:lvl4pPr marL="1371600" indent="0">
              <a:buNone/>
              <a:defRPr sz="1800">
                <a:solidFill>
                  <a:srgbClr val="00326D"/>
                </a:solidFill>
              </a:defRPr>
            </a:lvl4pPr>
            <a:lvl5pPr marL="1828800" indent="0">
              <a:buNone/>
              <a:defRPr sz="1800">
                <a:solidFill>
                  <a:srgbClr val="00326D"/>
                </a:solidFill>
              </a:defRPr>
            </a:lvl5pPr>
          </a:lstStyle>
          <a:p>
            <a:pPr lvl="0"/>
            <a:r>
              <a:rPr lang="en-GB" dirty="0"/>
              <a:t>Slide paragraph text here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E46302-BFBE-A44A-BEA7-F2E070161390}"/>
              </a:ext>
            </a:extLst>
          </p:cNvPr>
          <p:cNvSpPr/>
          <p:nvPr userDrawn="1"/>
        </p:nvSpPr>
        <p:spPr>
          <a:xfrm>
            <a:off x="4453202" y="2941117"/>
            <a:ext cx="3285596" cy="2861953"/>
          </a:xfrm>
          <a:prstGeom prst="rect">
            <a:avLst/>
          </a:prstGeom>
          <a:solidFill>
            <a:srgbClr val="007AD7"/>
          </a:solidFill>
          <a:ln>
            <a:noFill/>
          </a:ln>
          <a:effectLst>
            <a:outerShdw blurRad="444500" dist="381000" dir="30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7E68EF7-8E9B-604E-A002-6DA88D4B5844}"/>
              </a:ext>
            </a:extLst>
          </p:cNvPr>
          <p:cNvSpPr/>
          <p:nvPr userDrawn="1"/>
        </p:nvSpPr>
        <p:spPr>
          <a:xfrm>
            <a:off x="8101759" y="2941117"/>
            <a:ext cx="3285596" cy="2861953"/>
          </a:xfrm>
          <a:prstGeom prst="rect">
            <a:avLst/>
          </a:prstGeom>
          <a:solidFill>
            <a:srgbClr val="00326D"/>
          </a:solidFill>
          <a:ln>
            <a:noFill/>
          </a:ln>
          <a:effectLst>
            <a:outerShdw blurRad="444500" dist="381000" dir="30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EA74456-E8B8-CA46-8A56-B65AED980E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6175" y="3181350"/>
            <a:ext cx="2502382" cy="2317750"/>
          </a:xfrm>
        </p:spPr>
        <p:txBody>
          <a:bodyPr>
            <a:noAutofit/>
          </a:bodyPr>
          <a:lstStyle>
            <a:lvl1pPr>
              <a:buClr>
                <a:srgbClr val="00326D"/>
              </a:buClr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CA6ABCC-1C55-6C45-B30C-D8BECE62CD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5765" y="3181350"/>
            <a:ext cx="2645160" cy="2317750"/>
          </a:xfrm>
        </p:spPr>
        <p:txBody>
          <a:bodyPr>
            <a:noAutofit/>
          </a:bodyPr>
          <a:lstStyle>
            <a:lvl1pPr>
              <a:buClr>
                <a:srgbClr val="F7F9FC"/>
              </a:buClr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D0D7BBC-8E0B-F24A-B2C6-B725965141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7058" y="3181350"/>
            <a:ext cx="2645160" cy="2317750"/>
          </a:xfrm>
        </p:spPr>
        <p:txBody>
          <a:bodyPr>
            <a:noAutofit/>
          </a:bodyPr>
          <a:lstStyle>
            <a:lvl1pPr>
              <a:buClr>
                <a:srgbClr val="F7F9FC"/>
              </a:buClr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561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8BAFF8-81B2-BE4A-8770-987BE457B37D}"/>
              </a:ext>
            </a:extLst>
          </p:cNvPr>
          <p:cNvSpPr/>
          <p:nvPr userDrawn="1"/>
        </p:nvSpPr>
        <p:spPr>
          <a:xfrm>
            <a:off x="7107382" y="0"/>
            <a:ext cx="5084618" cy="6858000"/>
          </a:xfrm>
          <a:prstGeom prst="rect">
            <a:avLst/>
          </a:prstGeom>
          <a:solidFill>
            <a:srgbClr val="007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7107382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4639973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6979" y="365125"/>
            <a:ext cx="1470479" cy="35611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717964"/>
            <a:ext cx="4640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3"/>
            <a:ext cx="4627611" cy="5683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AD7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BBD93B1-4217-6E4F-986C-9BA606757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4863" y="2353110"/>
            <a:ext cx="4639973" cy="122136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326D"/>
                </a:solidFill>
              </a:defRPr>
            </a:lvl1pPr>
            <a:lvl2pPr marL="457200" indent="0">
              <a:buNone/>
              <a:defRPr sz="1800">
                <a:solidFill>
                  <a:srgbClr val="00326D"/>
                </a:solidFill>
              </a:defRPr>
            </a:lvl2pPr>
            <a:lvl3pPr marL="914400" indent="0">
              <a:buNone/>
              <a:defRPr sz="1800">
                <a:solidFill>
                  <a:srgbClr val="00326D"/>
                </a:solidFill>
              </a:defRPr>
            </a:lvl3pPr>
            <a:lvl4pPr marL="1371600" indent="0">
              <a:buNone/>
              <a:defRPr sz="1800">
                <a:solidFill>
                  <a:srgbClr val="00326D"/>
                </a:solidFill>
              </a:defRPr>
            </a:lvl4pPr>
            <a:lvl5pPr marL="1828800" indent="0">
              <a:buNone/>
              <a:defRPr sz="1800">
                <a:solidFill>
                  <a:srgbClr val="00326D"/>
                </a:solidFill>
              </a:defRPr>
            </a:lvl5pPr>
          </a:lstStyle>
          <a:p>
            <a:pPr lvl="0"/>
            <a:r>
              <a:rPr lang="en-GB" dirty="0"/>
              <a:t>Slide paragraph text here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8BF75F-7C85-7D48-A4BD-E2EE6A730E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E5166A8-1B73-BC4C-8814-4565CFCD7B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260474"/>
            <a:ext cx="5672138" cy="4226400"/>
          </a:xfrm>
          <a:solidFill>
            <a:schemeClr val="bg1"/>
          </a:solidFill>
          <a:effectLst>
            <a:outerShdw blurRad="444500" dist="381000" dir="3000000" algn="ctr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931053-3A45-8D4B-A2D7-2642339734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2781" y="3889375"/>
            <a:ext cx="4662344" cy="24384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443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7232CE-164E-1747-91B0-7DC3B34D2D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FD9DF8B-7625-644C-9B05-4EFE9453FB72}"/>
              </a:ext>
            </a:extLst>
          </p:cNvPr>
          <p:cNvSpPr txBox="1">
            <a:spLocks/>
          </p:cNvSpPr>
          <p:nvPr userDrawn="1"/>
        </p:nvSpPr>
        <p:spPr>
          <a:xfrm>
            <a:off x="6412992" y="2239617"/>
            <a:ext cx="2678889" cy="26280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1600" spc="300" dirty="0"/>
              <a:t>MORE INFORMATION</a:t>
            </a:r>
          </a:p>
          <a:p>
            <a:endParaRPr lang="en-GB" sz="1600" dirty="0"/>
          </a:p>
          <a:p>
            <a:r>
              <a:rPr lang="en-GB" sz="2400" dirty="0" err="1"/>
              <a:t>info@peppol.eu</a:t>
            </a:r>
            <a:endParaRPr lang="en-GB" sz="2400" dirty="0"/>
          </a:p>
          <a:p>
            <a:r>
              <a:rPr lang="en-GB" sz="2400" u="none" dirty="0">
                <a:solidFill>
                  <a:schemeClr val="bg1"/>
                </a:solidFill>
              </a:rPr>
              <a:t>www.peppol.eu</a:t>
            </a:r>
          </a:p>
          <a:p>
            <a:endParaRPr lang="en-GB" sz="1600" dirty="0"/>
          </a:p>
          <a:p>
            <a:endParaRPr lang="en-GB" sz="1000" spc="300" dirty="0"/>
          </a:p>
          <a:p>
            <a:r>
              <a:rPr lang="en-GB" sz="1600" spc="300" dirty="0"/>
              <a:t>FOLLOW US</a:t>
            </a:r>
          </a:p>
          <a:p>
            <a:endParaRPr lang="en-GB" sz="1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6D9B8C-07DD-414F-B44B-A0104CB10B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131682" y="4376281"/>
            <a:ext cx="491366" cy="4913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F1389A-0253-2741-8F9C-743A648216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526654" y="4376281"/>
            <a:ext cx="491366" cy="491366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F367EEC1-A766-7745-96F5-B9DC4133A90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00120" y="1990354"/>
            <a:ext cx="2817625" cy="287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61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8FB4DA1-A181-7C44-9957-E6D8276A45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765012" y="2796377"/>
            <a:ext cx="3918389" cy="126524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9BF46-DF89-DB44-9C1D-F6830AE36D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75834" y="2939143"/>
            <a:ext cx="4910137" cy="489857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rgbClr val="0032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593112-813A-034D-8B26-84A5BA947F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75834" y="3587297"/>
            <a:ext cx="4910137" cy="35877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7AD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Presentation Subtitle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4DD5BA8-322E-6248-9A23-99B741B3EB5A}"/>
              </a:ext>
            </a:extLst>
          </p:cNvPr>
          <p:cNvSpPr txBox="1">
            <a:spLocks/>
          </p:cNvSpPr>
          <p:nvPr userDrawn="1"/>
        </p:nvSpPr>
        <p:spPr>
          <a:xfrm>
            <a:off x="5185288" y="5739826"/>
            <a:ext cx="2149677" cy="332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200" u="none" dirty="0" err="1">
                <a:solidFill>
                  <a:srgbClr val="00326D"/>
                </a:solidFill>
              </a:rPr>
              <a:t>www.peppol.eu</a:t>
            </a:r>
            <a:endParaRPr lang="en-GB" sz="1200" u="none" dirty="0">
              <a:solidFill>
                <a:srgbClr val="00326D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A2BD5A9-F3D8-384A-8158-C86A25949298}"/>
              </a:ext>
            </a:extLst>
          </p:cNvPr>
          <p:cNvSpPr txBox="1">
            <a:spLocks/>
          </p:cNvSpPr>
          <p:nvPr userDrawn="1"/>
        </p:nvSpPr>
        <p:spPr>
          <a:xfrm>
            <a:off x="5233707" y="6068782"/>
            <a:ext cx="2052839" cy="188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600" u="none" dirty="0">
                <a:solidFill>
                  <a:srgbClr val="00326D">
                    <a:alpha val="40000"/>
                  </a:srgbClr>
                </a:solidFill>
              </a:rPr>
              <a:t>PEPPOL is owned by </a:t>
            </a:r>
            <a:r>
              <a:rPr lang="en-GB" sz="600" u="none" dirty="0" err="1">
                <a:solidFill>
                  <a:srgbClr val="00326D">
                    <a:alpha val="40000"/>
                  </a:srgbClr>
                </a:solidFill>
              </a:rPr>
              <a:t>OpenPEPPOL</a:t>
            </a:r>
            <a:r>
              <a:rPr lang="en-GB" sz="600" u="none" dirty="0">
                <a:solidFill>
                  <a:srgbClr val="00326D">
                    <a:alpha val="40000"/>
                  </a:srgbClr>
                </a:solidFill>
              </a:rPr>
              <a:t> AISBL</a:t>
            </a:r>
          </a:p>
        </p:txBody>
      </p:sp>
    </p:spTree>
    <p:extLst>
      <p:ext uri="{BB962C8B-B14F-4D97-AF65-F5344CB8AC3E}">
        <p14:creationId xmlns:p14="http://schemas.microsoft.com/office/powerpoint/2010/main" val="707455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7232CE-164E-1747-91B0-7DC3B34D2D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9BF46-DF89-DB44-9C1D-F6830AE36D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0931" y="3311392"/>
            <a:ext cx="4910137" cy="489857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 text to go here</a:t>
            </a:r>
            <a:endParaRPr lang="en-US" dirty="0"/>
          </a:p>
        </p:txBody>
      </p:sp>
      <p:pic>
        <p:nvPicPr>
          <p:cNvPr id="4" name="Picture 3" descr="A picture containing necklace, drawing, knot&#10;&#10;Description automatically generated">
            <a:extLst>
              <a:ext uri="{FF2B5EF4-FFF2-40B4-BE49-F238E27FC236}">
                <a16:creationId xmlns:a16="http://schemas.microsoft.com/office/drawing/2014/main" id="{F5868033-A3CE-3A4A-831A-E58E65705D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8665" y="2279971"/>
            <a:ext cx="1394669" cy="659596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9D1F0EA-E48B-F346-A71F-DC5FD25BA9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0931" y="4041745"/>
            <a:ext cx="4910137" cy="489857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– Quote author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67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717964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3"/>
            <a:ext cx="8489950" cy="5683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AD7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BBD93B1-4217-6E4F-986C-9BA606757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4863" y="2353110"/>
            <a:ext cx="5291137" cy="3615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326D"/>
                </a:solidFill>
              </a:defRPr>
            </a:lvl1pPr>
            <a:lvl2pPr marL="457200" indent="0">
              <a:buNone/>
              <a:defRPr sz="1800">
                <a:solidFill>
                  <a:srgbClr val="00326D"/>
                </a:solidFill>
              </a:defRPr>
            </a:lvl2pPr>
            <a:lvl3pPr marL="914400" indent="0">
              <a:buNone/>
              <a:defRPr sz="1800">
                <a:solidFill>
                  <a:srgbClr val="00326D"/>
                </a:solidFill>
              </a:defRPr>
            </a:lvl3pPr>
            <a:lvl4pPr marL="1371600" indent="0">
              <a:buNone/>
              <a:defRPr sz="1800">
                <a:solidFill>
                  <a:srgbClr val="00326D"/>
                </a:solidFill>
              </a:defRPr>
            </a:lvl4pPr>
            <a:lvl5pPr marL="1828800" indent="0">
              <a:buNone/>
              <a:defRPr sz="1800">
                <a:solidFill>
                  <a:srgbClr val="00326D"/>
                </a:solidFill>
              </a:defRPr>
            </a:lvl5pPr>
          </a:lstStyle>
          <a:p>
            <a:pPr lvl="0"/>
            <a:r>
              <a:rPr lang="en-GB" dirty="0"/>
              <a:t>Slide paragraph text here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AFD42-CBC1-F74F-BA25-B38FDE105F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876550"/>
            <a:ext cx="5291137" cy="268287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30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717964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3"/>
            <a:ext cx="8489950" cy="5683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AD7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AFD42-CBC1-F74F-BA25-B38FDE105F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146653"/>
            <a:ext cx="10582492" cy="412169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31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ext Box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254668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AFD42-CBC1-F74F-BA25-B38FDE105F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1683357"/>
            <a:ext cx="10582492" cy="458498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3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717964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3"/>
            <a:ext cx="8489950" cy="5683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AD7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AFD42-CBC1-F74F-BA25-B38FDE105F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146653"/>
            <a:ext cx="10582492" cy="4121695"/>
          </a:xfrm>
        </p:spPr>
        <p:txBody>
          <a:bodyPr numCol="2" spcCol="1800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54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254668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743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5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547D0C-B625-0C4B-A036-692DC325C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0CE0E-3D1D-574F-BD6F-521510223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CFB4A-D389-2C41-9D48-BDF357A0D4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582E0-4596-5E40-9B2F-B7E327C0CAD7}" type="datetime1">
              <a:rPr lang="en-GB" smtClean="0"/>
              <a:t>17/12/2019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AE54F-FED9-2A41-8618-CC9E03F9F8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DA4CD-8FF0-754C-A598-DC59CD84B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340D-312D-204F-893F-B70EFC62E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6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1" r:id="rId4"/>
    <p:sldLayoutId id="2147483659" r:id="rId5"/>
    <p:sldLayoutId id="2147483663" r:id="rId6"/>
    <p:sldLayoutId id="2147483661" r:id="rId7"/>
    <p:sldLayoutId id="2147483665" r:id="rId8"/>
    <p:sldLayoutId id="2147483666" r:id="rId9"/>
    <p:sldLayoutId id="2147483658" r:id="rId10"/>
    <p:sldLayoutId id="2147483660" r:id="rId11"/>
    <p:sldLayoutId id="2147483664" r:id="rId12"/>
    <p:sldLayoutId id="2147483662" r:id="rId13"/>
    <p:sldLayoutId id="2147483655" r:id="rId14"/>
    <p:sldLayoutId id="2147483653" r:id="rId15"/>
    <p:sldLayoutId id="2147483654" r:id="rId16"/>
    <p:sldLayoutId id="2147483652" r:id="rId17"/>
    <p:sldLayoutId id="2147483650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2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7AD7"/>
        </a:buClr>
        <a:buFont typeface="Arial" panose="020B0604020202020204" pitchFamily="34" charset="0"/>
        <a:buChar char="•"/>
        <a:defRPr sz="2000" kern="1200">
          <a:solidFill>
            <a:srgbClr val="0032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0"/>
        </a:buBlip>
        <a:defRPr sz="1800" kern="1200">
          <a:solidFill>
            <a:srgbClr val="0032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1600" kern="1200">
          <a:solidFill>
            <a:srgbClr val="0032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1600" kern="1200">
          <a:solidFill>
            <a:srgbClr val="0032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1600" kern="1200">
          <a:solidFill>
            <a:srgbClr val="0032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C6E4B2-BA46-457D-801E-C493EADB22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Peppol International Invoice</a:t>
            </a:r>
            <a:endParaRPr lang="is-I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58210-06F5-40C1-BF37-028C84B1F6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75834" y="3587297"/>
            <a:ext cx="4910137" cy="35877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09 — Meeting slides 2019-12-17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63378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4D92F-9604-48CF-A165-BAD0AEF28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Topics</a:t>
            </a:r>
            <a:endParaRPr lang="is-I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B52B0F-EEE2-4055-A757-322B0455C8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CA340D-312D-204F-893F-B70EFC62E15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A019A3-0E71-4C13-BBCD-540DA58823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1683357"/>
            <a:ext cx="10582492" cy="473422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Customization identifiers and Profile/process identifiers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How do we identify which parts of the model are shared and which parts are aligned.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Identifiers for business terms and rules.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Do we reuse the numbers from EN 16931.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How do we identify elements that are modified from the EN or added.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When generalizing VAT as tax, do we write it in capitals as TAX.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Should handling of SMP lookup be in same document or separate.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Should there be use cases, what use cases.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Should there be message examples, what examples.</a:t>
            </a:r>
          </a:p>
        </p:txBody>
      </p:sp>
    </p:spTree>
    <p:extLst>
      <p:ext uri="{BB962C8B-B14F-4D97-AF65-F5344CB8AC3E}">
        <p14:creationId xmlns:p14="http://schemas.microsoft.com/office/powerpoint/2010/main" val="1929906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6B8A0-EEB1-451D-B2CA-4740E08FA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Customization ID</a:t>
            </a:r>
            <a:endParaRPr lang="is-I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4B3296-8091-4853-A219-19CD00EA4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CA340D-312D-204F-893F-B70EFC62E15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911DF8-481C-49B2-85BF-2E2222DF26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1683357"/>
            <a:ext cx="10582492" cy="4675498"/>
          </a:xfrm>
        </p:spPr>
        <p:txBody>
          <a:bodyPr/>
          <a:lstStyle/>
          <a:p>
            <a:r>
              <a:rPr lang="en-GB" dirty="0"/>
              <a:t>Structure</a:t>
            </a:r>
          </a:p>
          <a:p>
            <a:pPr lvl="1"/>
            <a:r>
              <a:rPr lang="en-GB" dirty="0" err="1"/>
              <a:t>specification#compliant</a:t>
            </a:r>
            <a:r>
              <a:rPr lang="en-GB" dirty="0"/>
              <a:t>/</a:t>
            </a:r>
            <a:r>
              <a:rPr lang="en-GB" dirty="0" err="1"/>
              <a:t>conformant#subspecification</a:t>
            </a:r>
            <a:r>
              <a:rPr lang="en-GB" dirty="0"/>
              <a:t>...</a:t>
            </a:r>
          </a:p>
          <a:p>
            <a:r>
              <a:rPr lang="en-GB" dirty="0"/>
              <a:t>Legacy</a:t>
            </a:r>
          </a:p>
          <a:p>
            <a:pPr lvl="1"/>
            <a:r>
              <a:rPr lang="en-GB" dirty="0"/>
              <a:t>BIS Billing 3.0</a:t>
            </a:r>
          </a:p>
          <a:p>
            <a:pPr lvl="2"/>
            <a:r>
              <a:rPr lang="en-GB" dirty="0"/>
              <a:t>urn:cen.eu:en16931:2017#compliant#urn:fdc:peppol.eu:2017:poacc:billing:3.0</a:t>
            </a:r>
          </a:p>
          <a:p>
            <a:pPr lvl="1"/>
            <a:r>
              <a:rPr lang="en-GB" dirty="0"/>
              <a:t>SG</a:t>
            </a:r>
          </a:p>
          <a:p>
            <a:pPr lvl="2"/>
            <a:r>
              <a:rPr lang="en-GB" dirty="0"/>
              <a:t>urn:cen.eu:en16931:2017#conformant#urn:fdc:peppol.eu:2017:poacc:billing:international:sg:3.0</a:t>
            </a:r>
          </a:p>
          <a:p>
            <a:pPr lvl="1"/>
            <a:r>
              <a:rPr lang="en-GB" dirty="0"/>
              <a:t>AUNZ</a:t>
            </a:r>
          </a:p>
          <a:p>
            <a:pPr lvl="2"/>
            <a:r>
              <a:rPr lang="en-GB" dirty="0"/>
              <a:t>urn:cen.eu:en16931:2017#conformant#urn:fdc:peppol.eu:2017:poacc:billing:international:aunz:3.0</a:t>
            </a:r>
          </a:p>
          <a:p>
            <a:r>
              <a:rPr lang="en-GB" dirty="0"/>
              <a:t>How strict should we be on identifying the restriction.</a:t>
            </a:r>
          </a:p>
          <a:p>
            <a:pPr lvl="1"/>
            <a:r>
              <a:rPr lang="en-GB" dirty="0"/>
              <a:t>Currently there is reluctance to identify the restriction because of receiving capabilities but if we allow for a wildcard it is easier to use specific identifiers.</a:t>
            </a:r>
          </a:p>
          <a:p>
            <a:r>
              <a:rPr lang="en-GB" dirty="0"/>
              <a:t>Should it include version id?</a:t>
            </a:r>
          </a:p>
          <a:p>
            <a:pPr lvl="1"/>
            <a:r>
              <a:rPr lang="en-GB" dirty="0"/>
              <a:t>Currently it is always the same.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463381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28208-EE71-4975-9143-CA0AD3E8A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Document type ID</a:t>
            </a:r>
            <a:endParaRPr lang="is-I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D96FE6-5F57-4C93-8CED-F937C5618C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CA340D-312D-204F-893F-B70EFC62E15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59B09B-AC54-486F-9DB6-89098B8F38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s-IS" dirty="0" err="1"/>
              <a:t>Mandatory</a:t>
            </a:r>
            <a:r>
              <a:rPr lang="is-IS" dirty="0"/>
              <a:t> </a:t>
            </a:r>
            <a:r>
              <a:rPr lang="is-IS" dirty="0" err="1"/>
              <a:t>receiving</a:t>
            </a:r>
            <a:r>
              <a:rPr lang="is-IS" dirty="0"/>
              <a:t> </a:t>
            </a:r>
            <a:r>
              <a:rPr lang="is-IS" dirty="0" err="1"/>
              <a:t>capability</a:t>
            </a:r>
            <a:r>
              <a:rPr lang="is-IS" dirty="0"/>
              <a:t>:</a:t>
            </a:r>
          </a:p>
          <a:p>
            <a:pPr lvl="1"/>
            <a:r>
              <a:rPr lang="is-IS" dirty="0"/>
              <a:t>urn:oasis:names:specification:ubl:schema:xsd:Invoice-2::</a:t>
            </a:r>
            <a:r>
              <a:rPr lang="is-IS" dirty="0" err="1">
                <a:solidFill>
                  <a:srgbClr val="FF0000"/>
                </a:solidFill>
              </a:rPr>
              <a:t>Invoice</a:t>
            </a:r>
            <a:br>
              <a:rPr lang="is-IS" dirty="0"/>
            </a:br>
            <a:r>
              <a:rPr lang="is-IS" dirty="0"/>
              <a:t>##urn:cen.eu:en16931:2017</a:t>
            </a:r>
            <a:br>
              <a:rPr lang="is-IS" dirty="0"/>
            </a:br>
            <a:r>
              <a:rPr lang="is-IS" dirty="0"/>
              <a:t>#compliant#urn:fdc:peppol.eu:2017:poacc:</a:t>
            </a:r>
            <a:r>
              <a:rPr lang="is-IS" dirty="0">
                <a:solidFill>
                  <a:srgbClr val="FF0000"/>
                </a:solidFill>
              </a:rPr>
              <a:t>billing</a:t>
            </a:r>
            <a:r>
              <a:rPr lang="is-IS" dirty="0"/>
              <a:t>:3.0::2.1</a:t>
            </a:r>
          </a:p>
          <a:p>
            <a:pPr lvl="1"/>
            <a:r>
              <a:rPr lang="is-IS" dirty="0"/>
              <a:t>urn:oasis:names:specification:ubl:schema:xsd:CreditNote-2::</a:t>
            </a:r>
            <a:r>
              <a:rPr lang="is-IS" dirty="0" err="1">
                <a:solidFill>
                  <a:srgbClr val="FF0000"/>
                </a:solidFill>
              </a:rPr>
              <a:t>CreditNote</a:t>
            </a:r>
            <a:br>
              <a:rPr lang="is-IS" dirty="0"/>
            </a:br>
            <a:r>
              <a:rPr lang="is-IS" dirty="0"/>
              <a:t>##urn:cen.eu:en16931:2017</a:t>
            </a:r>
            <a:br>
              <a:rPr lang="is-IS" dirty="0"/>
            </a:br>
            <a:r>
              <a:rPr lang="is-IS" dirty="0"/>
              <a:t>#compliant#urn:fdc:peppol.eu:2017:poacc:</a:t>
            </a:r>
            <a:r>
              <a:rPr lang="is-IS" dirty="0">
                <a:solidFill>
                  <a:srgbClr val="FF0000"/>
                </a:solidFill>
              </a:rPr>
              <a:t>billing</a:t>
            </a:r>
            <a:r>
              <a:rPr lang="is-IS" dirty="0"/>
              <a:t>:3.0::2.1</a:t>
            </a:r>
          </a:p>
          <a:p>
            <a:r>
              <a:rPr lang="is-IS" dirty="0"/>
              <a:t>BIS2 for Invoices</a:t>
            </a:r>
          </a:p>
          <a:p>
            <a:pPr lvl="1"/>
            <a:r>
              <a:rPr lang="is-IS" dirty="0"/>
              <a:t>urn:oasis:names:specification:ubl:schema:xsd:Invoice-2::</a:t>
            </a:r>
            <a:r>
              <a:rPr lang="is-IS" dirty="0" err="1">
                <a:solidFill>
                  <a:srgbClr val="FF0000"/>
                </a:solidFill>
              </a:rPr>
              <a:t>Invoice</a:t>
            </a:r>
            <a:br>
              <a:rPr lang="is-IS" dirty="0"/>
            </a:br>
            <a:r>
              <a:rPr lang="is-IS" dirty="0"/>
              <a:t>##urn:www.cenbii.eu:transaction:biitrns010:ver2.0</a:t>
            </a:r>
            <a:br>
              <a:rPr lang="is-IS" dirty="0"/>
            </a:br>
            <a:r>
              <a:rPr lang="is-IS" dirty="0"/>
              <a:t>:extended:urn:www.peppol.eu:bis:</a:t>
            </a:r>
            <a:r>
              <a:rPr lang="is-IS" dirty="0">
                <a:solidFill>
                  <a:srgbClr val="FF0000"/>
                </a:solidFill>
              </a:rPr>
              <a:t>peppol4a</a:t>
            </a:r>
            <a:r>
              <a:rPr lang="is-IS" dirty="0"/>
              <a:t>:ver2.0::2.1</a:t>
            </a:r>
          </a:p>
          <a:p>
            <a:pPr lvl="1"/>
            <a:r>
              <a:rPr lang="is-IS" dirty="0"/>
              <a:t>urn:oasis:names:specification:ubl:schema:xsd:Invoice-2::</a:t>
            </a:r>
            <a:r>
              <a:rPr lang="is-IS" dirty="0" err="1">
                <a:solidFill>
                  <a:srgbClr val="FF0000"/>
                </a:solidFill>
              </a:rPr>
              <a:t>Invoice</a:t>
            </a:r>
            <a:br>
              <a:rPr lang="is-IS" dirty="0">
                <a:solidFill>
                  <a:srgbClr val="FF0000"/>
                </a:solidFill>
              </a:rPr>
            </a:br>
            <a:r>
              <a:rPr lang="is-IS" dirty="0"/>
              <a:t>##urn:www.cenbii.eu:transaction:biitrns010:ver2.0</a:t>
            </a:r>
            <a:br>
              <a:rPr lang="is-IS" dirty="0"/>
            </a:br>
            <a:r>
              <a:rPr lang="is-IS" dirty="0"/>
              <a:t>:extended:urn:www.peppol.eu:bis:</a:t>
            </a:r>
            <a:r>
              <a:rPr lang="is-IS" dirty="0">
                <a:solidFill>
                  <a:srgbClr val="FF0000"/>
                </a:solidFill>
              </a:rPr>
              <a:t>peppol5a</a:t>
            </a:r>
            <a:r>
              <a:rPr lang="is-IS" dirty="0"/>
              <a:t>:ver2.0::2.1</a:t>
            </a:r>
          </a:p>
          <a:p>
            <a:pPr lvl="1"/>
            <a:r>
              <a:rPr lang="is-IS" dirty="0"/>
              <a:t>urn:oasis:names:specification:ubl:schema:xsd:CreditNote-2::</a:t>
            </a:r>
            <a:r>
              <a:rPr lang="is-IS" dirty="0" err="1">
                <a:solidFill>
                  <a:srgbClr val="FF0000"/>
                </a:solidFill>
              </a:rPr>
              <a:t>CreditNote</a:t>
            </a:r>
            <a:br>
              <a:rPr lang="is-IS" dirty="0"/>
            </a:br>
            <a:r>
              <a:rPr lang="is-IS" dirty="0"/>
              <a:t>##urn:www.cenbii.eu:transaction:biitrns014:ver2.0</a:t>
            </a:r>
            <a:br>
              <a:rPr lang="is-IS" dirty="0"/>
            </a:br>
            <a:r>
              <a:rPr lang="is-IS" dirty="0"/>
              <a:t>:extended:urn:www.peppol.eu:bis:</a:t>
            </a:r>
            <a:r>
              <a:rPr lang="is-IS" dirty="0">
                <a:solidFill>
                  <a:srgbClr val="FF0000"/>
                </a:solidFill>
              </a:rPr>
              <a:t>peppol5a</a:t>
            </a:r>
            <a:r>
              <a:rPr lang="is-IS" dirty="0"/>
              <a:t>:ver2.0::2.1</a:t>
            </a:r>
          </a:p>
          <a:p>
            <a:pPr lvl="1"/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223876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6B8A0-EEB1-451D-B2CA-4740E08FA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Process id</a:t>
            </a:r>
            <a:endParaRPr lang="is-I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4B3296-8091-4853-A219-19CD00EA4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CA340D-312D-204F-893F-B70EFC62E15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911DF8-481C-49B2-85BF-2E2222DF26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Identifies the process that a transaction is part of.</a:t>
            </a:r>
            <a:endParaRPr lang="is-IS" dirty="0"/>
          </a:p>
          <a:p>
            <a:r>
              <a:rPr lang="is-IS" dirty="0" err="1"/>
              <a:t>Current</a:t>
            </a:r>
            <a:r>
              <a:rPr lang="is-IS" dirty="0"/>
              <a:t> is </a:t>
            </a:r>
            <a:r>
              <a:rPr lang="is-IS" dirty="0" err="1"/>
              <a:t>same</a:t>
            </a:r>
            <a:r>
              <a:rPr lang="is-IS" dirty="0"/>
              <a:t> for </a:t>
            </a:r>
            <a:r>
              <a:rPr lang="is-IS" dirty="0" err="1"/>
              <a:t>all</a:t>
            </a:r>
            <a:r>
              <a:rPr lang="is-IS" dirty="0"/>
              <a:t>, BIS </a:t>
            </a:r>
            <a:r>
              <a:rPr lang="is-IS" dirty="0" err="1"/>
              <a:t>Billing</a:t>
            </a:r>
            <a:r>
              <a:rPr lang="is-IS" dirty="0"/>
              <a:t>, SG </a:t>
            </a:r>
            <a:r>
              <a:rPr lang="is-IS" dirty="0" err="1"/>
              <a:t>and</a:t>
            </a:r>
            <a:r>
              <a:rPr lang="is-IS" dirty="0"/>
              <a:t> AUNZ</a:t>
            </a:r>
          </a:p>
          <a:p>
            <a:pPr lvl="1"/>
            <a:r>
              <a:rPr lang="is-IS" dirty="0"/>
              <a:t>urn:fdc:peppol.eu:2017:poacc:billing:01:1.0</a:t>
            </a:r>
          </a:p>
          <a:p>
            <a:r>
              <a:rPr lang="is-IS" dirty="0" err="1"/>
              <a:t>e.g</a:t>
            </a:r>
            <a:r>
              <a:rPr lang="is-IS" dirty="0"/>
              <a:t>.</a:t>
            </a:r>
          </a:p>
          <a:p>
            <a:pPr lvl="1"/>
            <a:r>
              <a:rPr lang="is-IS" dirty="0" err="1"/>
              <a:t>Process</a:t>
            </a:r>
            <a:r>
              <a:rPr lang="is-IS" dirty="0"/>
              <a:t>: </a:t>
            </a:r>
            <a:r>
              <a:rPr lang="is-IS" dirty="0" err="1"/>
              <a:t>seller</a:t>
            </a:r>
            <a:r>
              <a:rPr lang="is-IS" dirty="0"/>
              <a:t> sends </a:t>
            </a:r>
            <a:r>
              <a:rPr lang="is-IS" dirty="0" err="1"/>
              <a:t>Invoice</a:t>
            </a:r>
            <a:r>
              <a:rPr lang="is-IS" dirty="0"/>
              <a:t> </a:t>
            </a:r>
            <a:r>
              <a:rPr lang="is-IS" dirty="0" err="1"/>
              <a:t>to</a:t>
            </a:r>
            <a:r>
              <a:rPr lang="is-IS" dirty="0"/>
              <a:t> </a:t>
            </a:r>
            <a:r>
              <a:rPr lang="is-IS" dirty="0" err="1"/>
              <a:t>buyer</a:t>
            </a:r>
            <a:r>
              <a:rPr lang="is-IS" dirty="0"/>
              <a:t>.</a:t>
            </a:r>
          </a:p>
          <a:p>
            <a:pPr lvl="1"/>
            <a:r>
              <a:rPr lang="is-IS" dirty="0" err="1"/>
              <a:t>Process</a:t>
            </a:r>
            <a:r>
              <a:rPr lang="is-IS" dirty="0"/>
              <a:t>: </a:t>
            </a:r>
            <a:r>
              <a:rPr lang="is-IS" dirty="0" err="1"/>
              <a:t>seller</a:t>
            </a:r>
            <a:r>
              <a:rPr lang="is-IS" dirty="0"/>
              <a:t> sends </a:t>
            </a:r>
            <a:r>
              <a:rPr lang="is-IS" dirty="0" err="1"/>
              <a:t>Invoice</a:t>
            </a:r>
            <a:r>
              <a:rPr lang="is-IS" dirty="0"/>
              <a:t> </a:t>
            </a:r>
            <a:r>
              <a:rPr lang="is-IS" dirty="0" err="1"/>
              <a:t>to</a:t>
            </a:r>
            <a:r>
              <a:rPr lang="is-IS" dirty="0"/>
              <a:t> </a:t>
            </a:r>
            <a:r>
              <a:rPr lang="is-IS" dirty="0" err="1"/>
              <a:t>buyer</a:t>
            </a:r>
            <a:r>
              <a:rPr lang="is-IS" dirty="0"/>
              <a:t> </a:t>
            </a:r>
            <a:r>
              <a:rPr lang="is-IS" dirty="0" err="1"/>
              <a:t>who</a:t>
            </a:r>
            <a:r>
              <a:rPr lang="is-IS" dirty="0"/>
              <a:t> sends a </a:t>
            </a:r>
            <a:r>
              <a:rPr lang="is-IS" dirty="0" err="1"/>
              <a:t>invoice</a:t>
            </a:r>
            <a:r>
              <a:rPr lang="is-IS" dirty="0"/>
              <a:t> </a:t>
            </a:r>
            <a:r>
              <a:rPr lang="is-IS" dirty="0" err="1"/>
              <a:t>response</a:t>
            </a:r>
            <a:r>
              <a:rPr lang="is-IS" dirty="0"/>
              <a:t> </a:t>
            </a:r>
            <a:r>
              <a:rPr lang="is-IS" dirty="0" err="1"/>
              <a:t>back</a:t>
            </a:r>
            <a:r>
              <a:rPr lang="is-IS" dirty="0"/>
              <a:t>.</a:t>
            </a:r>
          </a:p>
          <a:p>
            <a:r>
              <a:rPr lang="is-IS" dirty="0"/>
              <a:t>BIS </a:t>
            </a:r>
            <a:r>
              <a:rPr lang="is-IS" dirty="0" err="1"/>
              <a:t>Billing</a:t>
            </a:r>
            <a:r>
              <a:rPr lang="is-IS" dirty="0"/>
              <a:t> 3.0 is not </a:t>
            </a:r>
            <a:r>
              <a:rPr lang="is-IS" dirty="0" err="1"/>
              <a:t>only</a:t>
            </a:r>
            <a:r>
              <a:rPr lang="is-IS" dirty="0"/>
              <a:t> </a:t>
            </a:r>
            <a:r>
              <a:rPr lang="is-IS" dirty="0" err="1"/>
              <a:t>Invoice</a:t>
            </a:r>
            <a:r>
              <a:rPr lang="is-IS" dirty="0"/>
              <a:t> </a:t>
            </a:r>
            <a:r>
              <a:rPr lang="is-IS" dirty="0" err="1"/>
              <a:t>but</a:t>
            </a:r>
            <a:endParaRPr lang="is-IS" dirty="0"/>
          </a:p>
          <a:p>
            <a:pPr lvl="1"/>
            <a:r>
              <a:rPr lang="is-IS" dirty="0" err="1"/>
              <a:t>Process</a:t>
            </a:r>
            <a:r>
              <a:rPr lang="is-IS" dirty="0"/>
              <a:t>: </a:t>
            </a:r>
            <a:r>
              <a:rPr lang="is-IS" dirty="0" err="1"/>
              <a:t>seller</a:t>
            </a:r>
            <a:r>
              <a:rPr lang="is-IS" dirty="0"/>
              <a:t> sends </a:t>
            </a:r>
            <a:r>
              <a:rPr lang="is-IS" dirty="0" err="1"/>
              <a:t>Invoice</a:t>
            </a:r>
            <a:r>
              <a:rPr lang="is-IS" dirty="0"/>
              <a:t> </a:t>
            </a:r>
            <a:r>
              <a:rPr lang="is-IS" dirty="0" err="1"/>
              <a:t>to</a:t>
            </a:r>
            <a:r>
              <a:rPr lang="is-IS" dirty="0"/>
              <a:t> </a:t>
            </a:r>
            <a:r>
              <a:rPr lang="is-IS" dirty="0" err="1"/>
              <a:t>buyer</a:t>
            </a:r>
            <a:r>
              <a:rPr lang="is-IS" dirty="0"/>
              <a:t>, </a:t>
            </a:r>
            <a:r>
              <a:rPr lang="is-IS" dirty="0" err="1"/>
              <a:t>seller</a:t>
            </a:r>
            <a:r>
              <a:rPr lang="is-IS" dirty="0"/>
              <a:t> sends </a:t>
            </a:r>
            <a:r>
              <a:rPr lang="is-IS" dirty="0" err="1"/>
              <a:t>Credit</a:t>
            </a:r>
            <a:r>
              <a:rPr lang="is-IS" dirty="0"/>
              <a:t> </a:t>
            </a:r>
            <a:r>
              <a:rPr lang="is-IS" dirty="0" err="1"/>
              <a:t>Note</a:t>
            </a:r>
            <a:r>
              <a:rPr lang="is-IS" dirty="0"/>
              <a:t> </a:t>
            </a:r>
            <a:r>
              <a:rPr lang="is-IS" dirty="0" err="1"/>
              <a:t>to</a:t>
            </a:r>
            <a:r>
              <a:rPr lang="is-IS" dirty="0"/>
              <a:t> </a:t>
            </a:r>
            <a:r>
              <a:rPr lang="is-IS" dirty="0" err="1"/>
              <a:t>buyer</a:t>
            </a:r>
            <a:r>
              <a:rPr lang="is-IS" dirty="0"/>
              <a:t>.</a:t>
            </a:r>
          </a:p>
          <a:p>
            <a:r>
              <a:rPr lang="is-IS" dirty="0"/>
              <a:t>The </a:t>
            </a:r>
            <a:r>
              <a:rPr lang="is-IS" dirty="0" err="1"/>
              <a:t>proces</a:t>
            </a:r>
            <a:r>
              <a:rPr lang="is-IS" dirty="0"/>
              <a:t> </a:t>
            </a:r>
            <a:r>
              <a:rPr lang="is-IS" dirty="0" err="1"/>
              <a:t>capability</a:t>
            </a:r>
            <a:r>
              <a:rPr lang="is-IS" dirty="0"/>
              <a:t> is </a:t>
            </a:r>
            <a:r>
              <a:rPr lang="is-IS" dirty="0" err="1"/>
              <a:t>identified</a:t>
            </a:r>
            <a:r>
              <a:rPr lang="is-IS" dirty="0"/>
              <a:t> </a:t>
            </a:r>
            <a:r>
              <a:rPr lang="is-IS" dirty="0" err="1"/>
              <a:t>in</a:t>
            </a:r>
            <a:r>
              <a:rPr lang="is-IS" dirty="0"/>
              <a:t> </a:t>
            </a:r>
            <a:r>
              <a:rPr lang="is-IS" dirty="0" err="1"/>
              <a:t>the</a:t>
            </a:r>
            <a:r>
              <a:rPr lang="is-IS" dirty="0"/>
              <a:t> </a:t>
            </a:r>
            <a:r>
              <a:rPr lang="is-IS" dirty="0" err="1"/>
              <a:t>receiving</a:t>
            </a:r>
            <a:r>
              <a:rPr lang="is-IS" dirty="0"/>
              <a:t> </a:t>
            </a:r>
            <a:r>
              <a:rPr lang="is-IS" dirty="0" err="1"/>
              <a:t>capability</a:t>
            </a:r>
            <a:r>
              <a:rPr lang="is-I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0295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5D85C-B759-40E4-9C15-FF3D2F6DA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what</a:t>
            </a:r>
            <a:endParaRPr lang="is-I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48FBA7-CA62-4E90-AE60-B4F7D25560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CA340D-312D-204F-893F-B70EFC62E15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939419-7DC4-4444-8CB3-23DA0F902A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Shared</a:t>
            </a:r>
          </a:p>
          <a:p>
            <a:r>
              <a:rPr lang="en-GB" dirty="0"/>
              <a:t>Aligned</a:t>
            </a:r>
          </a:p>
          <a:p>
            <a:r>
              <a:rPr lang="en-GB" dirty="0"/>
              <a:t>Distinct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612604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C7DAF-8574-4243-A35C-50DA1AF91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Identifiers</a:t>
            </a:r>
            <a:endParaRPr lang="is-I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368CD-DB0D-4D13-9A9B-63DC9D5DB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CA340D-312D-204F-893F-B70EFC62E15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2988D9-949E-4EC7-B535-33999014B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Business terms</a:t>
            </a:r>
          </a:p>
          <a:p>
            <a:pPr lvl="1"/>
            <a:r>
              <a:rPr lang="en-GB" dirty="0"/>
              <a:t>When same as EN</a:t>
            </a:r>
          </a:p>
          <a:p>
            <a:pPr lvl="2"/>
            <a:r>
              <a:rPr lang="en-GB" dirty="0"/>
              <a:t>Business term BT</a:t>
            </a:r>
          </a:p>
          <a:p>
            <a:pPr lvl="2"/>
            <a:r>
              <a:rPr lang="en-GB" dirty="0"/>
              <a:t>Business group BG</a:t>
            </a:r>
          </a:p>
          <a:p>
            <a:pPr lvl="1"/>
            <a:r>
              <a:rPr lang="en-GB" dirty="0"/>
              <a:t>Generalized Peppol</a:t>
            </a:r>
          </a:p>
          <a:p>
            <a:pPr lvl="1"/>
            <a:r>
              <a:rPr lang="en-GB" dirty="0"/>
              <a:t>Specialized </a:t>
            </a:r>
          </a:p>
          <a:p>
            <a:r>
              <a:rPr lang="en-GB" dirty="0"/>
              <a:t>Rule identifiers</a:t>
            </a:r>
          </a:p>
          <a:p>
            <a:pPr lvl="1"/>
            <a:r>
              <a:rPr lang="en-GB" dirty="0"/>
              <a:t>When same as EN</a:t>
            </a:r>
          </a:p>
          <a:p>
            <a:pPr lvl="2"/>
            <a:r>
              <a:rPr lang="en-GB" dirty="0"/>
              <a:t>Integrity rules BR-</a:t>
            </a:r>
          </a:p>
          <a:p>
            <a:pPr lvl="2"/>
            <a:r>
              <a:rPr lang="en-GB" dirty="0"/>
              <a:t>Conditional rules BR-CO-</a:t>
            </a:r>
          </a:p>
          <a:p>
            <a:pPr lvl="1"/>
            <a:r>
              <a:rPr lang="en-GB" dirty="0"/>
              <a:t>Generalized Peppol (tax) </a:t>
            </a:r>
            <a:r>
              <a:rPr lang="is-IS" dirty="0"/>
              <a:t>BR-S-# </a:t>
            </a:r>
            <a:endParaRPr lang="en-GB" dirty="0"/>
          </a:p>
          <a:p>
            <a:pPr lvl="1"/>
            <a:r>
              <a:rPr lang="en-GB" dirty="0"/>
              <a:t>Specialized (should a specialization of a generalized rules be identified differently)</a:t>
            </a:r>
          </a:p>
          <a:p>
            <a:pPr lvl="2"/>
            <a:r>
              <a:rPr lang="en-GB" dirty="0"/>
              <a:t>BR-CO-04</a:t>
            </a:r>
          </a:p>
          <a:p>
            <a:pPr lvl="3"/>
            <a:r>
              <a:rPr lang="en-GB" dirty="0"/>
              <a:t>BR-CO-04-GST-SG</a:t>
            </a:r>
          </a:p>
          <a:p>
            <a:pPr lvl="3"/>
            <a:r>
              <a:rPr lang="en-GB" dirty="0"/>
              <a:t>BR-CO-04-AUNZ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597272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6F165-6F5A-4822-8116-2B97A42DE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112153-83EC-4F51-8718-FF49041B27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CA340D-312D-204F-893F-B70EFC62E15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CF6E377-C398-4D4A-BC48-6D3B6810B07A}"/>
              </a:ext>
            </a:extLst>
          </p:cNvPr>
          <p:cNvSpPr/>
          <p:nvPr/>
        </p:nvSpPr>
        <p:spPr>
          <a:xfrm>
            <a:off x="5511338" y="1487980"/>
            <a:ext cx="1911927" cy="9975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PEPPOL international invoice model</a:t>
            </a:r>
            <a:endParaRPr lang="is-I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0AF0BD4-1922-488E-9C84-EA6267685252}"/>
              </a:ext>
            </a:extLst>
          </p:cNvPr>
          <p:cNvSpPr/>
          <p:nvPr/>
        </p:nvSpPr>
        <p:spPr>
          <a:xfrm>
            <a:off x="5511338" y="3821085"/>
            <a:ext cx="1911927" cy="9975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TransTasman</a:t>
            </a:r>
            <a:endParaRPr lang="is-I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6F23930-97E2-4DB6-91D2-940DC9C5744F}"/>
              </a:ext>
            </a:extLst>
          </p:cNvPr>
          <p:cNvSpPr/>
          <p:nvPr/>
        </p:nvSpPr>
        <p:spPr>
          <a:xfrm>
            <a:off x="9185562" y="3823856"/>
            <a:ext cx="1911927" cy="9975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Singapore</a:t>
            </a:r>
            <a:endParaRPr lang="is-I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AFE0C40-1E1C-4654-B328-2B95E8656F52}"/>
              </a:ext>
            </a:extLst>
          </p:cNvPr>
          <p:cNvSpPr/>
          <p:nvPr/>
        </p:nvSpPr>
        <p:spPr>
          <a:xfrm>
            <a:off x="2240281" y="3823856"/>
            <a:ext cx="1911927" cy="9975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dirty="0"/>
              <a:t>BIS Billing 3.0</a:t>
            </a:r>
          </a:p>
          <a:p>
            <a:pPr lvl="0" algn="ctr"/>
            <a:r>
              <a:rPr lang="en-GB" sz="1400" dirty="0"/>
              <a:t>EU domain specific</a:t>
            </a:r>
            <a:endParaRPr lang="is-IS" sz="1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DCA6D29-4778-41F1-939A-88B3835C2561}"/>
              </a:ext>
            </a:extLst>
          </p:cNvPr>
          <p:cNvSpPr/>
          <p:nvPr/>
        </p:nvSpPr>
        <p:spPr>
          <a:xfrm>
            <a:off x="2549931" y="4562178"/>
            <a:ext cx="1292628" cy="56027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dirty="0"/>
              <a:t>EN 16931</a:t>
            </a:r>
            <a:endParaRPr lang="is-IS" sz="14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2F78882-DFAD-41CF-8A27-02FE1FDEC6CB}"/>
              </a:ext>
            </a:extLst>
          </p:cNvPr>
          <p:cNvSpPr/>
          <p:nvPr/>
        </p:nvSpPr>
        <p:spPr>
          <a:xfrm>
            <a:off x="5820987" y="4541244"/>
            <a:ext cx="1292628" cy="56027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dirty="0"/>
              <a:t>AUNZ law</a:t>
            </a:r>
            <a:endParaRPr lang="is-IS" sz="14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1E7B6B9-D4A2-4E6E-B600-BA0AE5A15EB0}"/>
              </a:ext>
            </a:extLst>
          </p:cNvPr>
          <p:cNvSpPr/>
          <p:nvPr/>
        </p:nvSpPr>
        <p:spPr>
          <a:xfrm>
            <a:off x="9598428" y="4541244"/>
            <a:ext cx="1292628" cy="56027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dirty="0"/>
              <a:t>SG law</a:t>
            </a:r>
            <a:endParaRPr lang="is-IS" sz="1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66790C8-E082-42C7-BCC8-A8933F878414}"/>
              </a:ext>
            </a:extLst>
          </p:cNvPr>
          <p:cNvSpPr/>
          <p:nvPr/>
        </p:nvSpPr>
        <p:spPr>
          <a:xfrm>
            <a:off x="3828011" y="3823856"/>
            <a:ext cx="324197" cy="3494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37D0F41-439D-48A9-8E18-0E2E3D218CFE}"/>
              </a:ext>
            </a:extLst>
          </p:cNvPr>
          <p:cNvSpPr/>
          <p:nvPr/>
        </p:nvSpPr>
        <p:spPr>
          <a:xfrm>
            <a:off x="7099068" y="3821085"/>
            <a:ext cx="324197" cy="3494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EB80B3-799A-4CA9-95B0-B35FA98ADF0B}"/>
              </a:ext>
            </a:extLst>
          </p:cNvPr>
          <p:cNvSpPr/>
          <p:nvPr/>
        </p:nvSpPr>
        <p:spPr>
          <a:xfrm>
            <a:off x="10773291" y="3808757"/>
            <a:ext cx="324197" cy="3494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3257D18-24E5-4567-8E40-B804E6159212}"/>
              </a:ext>
            </a:extLst>
          </p:cNvPr>
          <p:cNvSpPr/>
          <p:nvPr/>
        </p:nvSpPr>
        <p:spPr>
          <a:xfrm>
            <a:off x="7113615" y="1487565"/>
            <a:ext cx="324197" cy="3494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ACA4DCA-7D27-48BD-825E-0579C914F3D0}"/>
              </a:ext>
            </a:extLst>
          </p:cNvPr>
          <p:cNvCxnSpPr>
            <a:stCxn id="8" idx="0"/>
            <a:endCxn id="5" idx="2"/>
          </p:cNvCxnSpPr>
          <p:nvPr/>
        </p:nvCxnSpPr>
        <p:spPr>
          <a:xfrm flipV="1">
            <a:off x="3196245" y="2485506"/>
            <a:ext cx="3271057" cy="1338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89C8485-613E-489E-AA99-FC1E029FCCD7}"/>
              </a:ext>
            </a:extLst>
          </p:cNvPr>
          <p:cNvCxnSpPr>
            <a:stCxn id="6" idx="0"/>
            <a:endCxn id="5" idx="2"/>
          </p:cNvCxnSpPr>
          <p:nvPr/>
        </p:nvCxnSpPr>
        <p:spPr>
          <a:xfrm flipV="1">
            <a:off x="6467302" y="2485506"/>
            <a:ext cx="0" cy="1335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63F6AC9-C1DD-49D9-A0CF-26F086786CF9}"/>
              </a:ext>
            </a:extLst>
          </p:cNvPr>
          <p:cNvCxnSpPr>
            <a:stCxn id="7" idx="0"/>
            <a:endCxn id="5" idx="2"/>
          </p:cNvCxnSpPr>
          <p:nvPr/>
        </p:nvCxnSpPr>
        <p:spPr>
          <a:xfrm flipH="1" flipV="1">
            <a:off x="6467302" y="2485506"/>
            <a:ext cx="3674224" cy="1338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CF06EB8-849A-4DBD-B5D7-969ADDCC1454}"/>
              </a:ext>
            </a:extLst>
          </p:cNvPr>
          <p:cNvSpPr txBox="1"/>
          <p:nvPr/>
        </p:nvSpPr>
        <p:spPr>
          <a:xfrm>
            <a:off x="7656022" y="1836975"/>
            <a:ext cx="3057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Code: A, B, C and D are OK</a:t>
            </a:r>
            <a:endParaRPr lang="is-I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3BF669-2611-4A76-81F1-BB70BAD84FAA}"/>
              </a:ext>
            </a:extLst>
          </p:cNvPr>
          <p:cNvSpPr txBox="1"/>
          <p:nvPr/>
        </p:nvSpPr>
        <p:spPr>
          <a:xfrm>
            <a:off x="557994" y="1766332"/>
            <a:ext cx="3674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EU-2-EU</a:t>
            </a:r>
          </a:p>
          <a:p>
            <a:r>
              <a:rPr lang="en-GB" dirty="0"/>
              <a:t>    - Only code A, B and C OK</a:t>
            </a:r>
          </a:p>
          <a:p>
            <a:endParaRPr lang="en-GB" dirty="0"/>
          </a:p>
          <a:p>
            <a:r>
              <a:rPr lang="en-GB" dirty="0"/>
              <a:t>If invoice received from NZ</a:t>
            </a:r>
          </a:p>
          <a:p>
            <a:r>
              <a:rPr lang="en-GB" dirty="0"/>
              <a:t>then D not rejected.</a:t>
            </a:r>
            <a:endParaRPr lang="is-I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CAFC2FE-B63B-43CC-BE97-84FF28493319}"/>
              </a:ext>
            </a:extLst>
          </p:cNvPr>
          <p:cNvSpPr/>
          <p:nvPr/>
        </p:nvSpPr>
        <p:spPr>
          <a:xfrm>
            <a:off x="6714923" y="3844851"/>
            <a:ext cx="324188" cy="3117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5C1D30B-1F0B-4DDE-B811-A3E3C65642DD}"/>
              </a:ext>
            </a:extLst>
          </p:cNvPr>
          <p:cNvSpPr/>
          <p:nvPr/>
        </p:nvSpPr>
        <p:spPr>
          <a:xfrm>
            <a:off x="10389146" y="3839926"/>
            <a:ext cx="324188" cy="3117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6F3F708-7A6B-42BB-B715-7F3D82FD85D4}"/>
              </a:ext>
            </a:extLst>
          </p:cNvPr>
          <p:cNvSpPr/>
          <p:nvPr/>
        </p:nvSpPr>
        <p:spPr>
          <a:xfrm>
            <a:off x="2216381" y="5450195"/>
            <a:ext cx="1911927" cy="9975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dirty="0"/>
              <a:t>EU shipping consortia</a:t>
            </a:r>
            <a:endParaRPr lang="is-IS" sz="14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6B699A-ABFF-4B18-87BB-250A0BFA3851}"/>
              </a:ext>
            </a:extLst>
          </p:cNvPr>
          <p:cNvSpPr/>
          <p:nvPr/>
        </p:nvSpPr>
        <p:spPr>
          <a:xfrm>
            <a:off x="3479914" y="5450196"/>
            <a:ext cx="324197" cy="35405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54E25B5-17B1-4EAF-9290-38DF8EEEE85E}"/>
              </a:ext>
            </a:extLst>
          </p:cNvPr>
          <p:cNvSpPr/>
          <p:nvPr/>
        </p:nvSpPr>
        <p:spPr>
          <a:xfrm>
            <a:off x="3804111" y="5473683"/>
            <a:ext cx="324197" cy="3494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5562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ppol">
      <a:dk1>
        <a:srgbClr val="000000"/>
      </a:dk1>
      <a:lt1>
        <a:srgbClr val="FFFFFF"/>
      </a:lt1>
      <a:dk2>
        <a:srgbClr val="0D316D"/>
      </a:dk2>
      <a:lt2>
        <a:srgbClr val="F7F9FC"/>
      </a:lt2>
      <a:accent1>
        <a:srgbClr val="2279D6"/>
      </a:accent1>
      <a:accent2>
        <a:srgbClr val="00BAFF"/>
      </a:accent2>
      <a:accent3>
        <a:srgbClr val="0D316D"/>
      </a:accent3>
      <a:accent4>
        <a:srgbClr val="2279D6"/>
      </a:accent4>
      <a:accent5>
        <a:srgbClr val="1CBAF8"/>
      </a:accent5>
      <a:accent6>
        <a:srgbClr val="0D316D"/>
      </a:accent6>
      <a:hlink>
        <a:srgbClr val="2279D6"/>
      </a:hlink>
      <a:folHlink>
        <a:srgbClr val="1CBAF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ppol PowerPoint v2+GB.potx" id="{55D964DD-AA36-47E3-8ACE-AE87B39A96F6}" vid="{2052B93E-A412-4C19-9CD5-2FEFBBF781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Peppol PowerPoint v2+GB</Template>
  <TotalTime>318</TotalTime>
  <Words>731</Words>
  <Application>Microsoft Office PowerPoint</Application>
  <PresentationFormat>Widescreen</PresentationFormat>
  <Paragraphs>86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Topics</vt:lpstr>
      <vt:lpstr>Customization ID</vt:lpstr>
      <vt:lpstr>Document type ID</vt:lpstr>
      <vt:lpstr>Process id</vt:lpstr>
      <vt:lpstr>What is what</vt:lpstr>
      <vt:lpstr>Identifiers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 Birgisson</dc:creator>
  <cp:lastModifiedBy>Georg Birgisson</cp:lastModifiedBy>
  <cp:revision>21</cp:revision>
  <dcterms:created xsi:type="dcterms:W3CDTF">2019-12-06T16:44:49Z</dcterms:created>
  <dcterms:modified xsi:type="dcterms:W3CDTF">2019-12-17T07:25:56Z</dcterms:modified>
</cp:coreProperties>
</file>