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7" r:id="rId2"/>
    <p:sldId id="268" r:id="rId3"/>
    <p:sldId id="269" r:id="rId4"/>
    <p:sldId id="270" r:id="rId5"/>
    <p:sldId id="271" r:id="rId6"/>
    <p:sldId id="1621"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007AD7"/>
    <a:srgbClr val="00BAFF"/>
    <a:srgbClr val="F7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94"/>
  </p:normalViewPr>
  <p:slideViewPr>
    <p:cSldViewPr snapToGrid="0" snapToObjects="1">
      <p:cViewPr varScale="1">
        <p:scale>
          <a:sx n="114" d="100"/>
          <a:sy n="114"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68E7B-91B5-8243-8144-A5FE216C8634}"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E9371-2DDF-2841-B52C-AF59E9988FE9}" type="slidenum">
              <a:rPr lang="en-US" smtClean="0"/>
              <a:t>‹#›</a:t>
            </a:fld>
            <a:endParaRPr lang="en-US"/>
          </a:p>
        </p:txBody>
      </p:sp>
    </p:spTree>
    <p:extLst>
      <p:ext uri="{BB962C8B-B14F-4D97-AF65-F5344CB8AC3E}">
        <p14:creationId xmlns:p14="http://schemas.microsoft.com/office/powerpoint/2010/main" val="54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3"/>
          <a:srcRect/>
          <a:stretch/>
        </p:blipFill>
        <p:spPr>
          <a:xfrm>
            <a:off x="1765012" y="2796377"/>
            <a:ext cx="3918389" cy="1265246"/>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oAutofit/>
          </a:bodyPr>
          <a:lstStyle>
            <a:lvl1pPr marL="0" indent="0">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Presentation Title</a:t>
            </a:r>
            <a:endParaRPr lang="en-US" dirty="0"/>
          </a:p>
        </p:txBody>
      </p:sp>
      <p:sp>
        <p:nvSpPr>
          <p:cNvPr id="5" name="Text Placeholder 4">
            <a:extLst>
              <a:ext uri="{FF2B5EF4-FFF2-40B4-BE49-F238E27FC236}">
                <a16:creationId xmlns:a16="http://schemas.microsoft.com/office/drawing/2014/main" id="{3E593112-813A-034D-8B26-84A5BA947F3E}"/>
              </a:ext>
            </a:extLst>
          </p:cNvPr>
          <p:cNvSpPr>
            <a:spLocks noGrp="1"/>
          </p:cNvSpPr>
          <p:nvPr>
            <p:ph type="body" sz="quarter" idx="11" hasCustomPrompt="1"/>
          </p:nvPr>
        </p:nvSpPr>
        <p:spPr>
          <a:xfrm>
            <a:off x="6375834" y="3587297"/>
            <a:ext cx="4910137" cy="358775"/>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GB" dirty="0"/>
              <a:t>Presentation Subtitle</a:t>
            </a:r>
            <a:endParaRPr lang="en-US" dirty="0"/>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err="1">
                <a:solidFill>
                  <a:schemeClr val="bg1"/>
                </a:solidFill>
              </a:rPr>
              <a:t>www.peppol.eu</a:t>
            </a:r>
            <a:endParaRPr lang="en-GB" sz="1200" u="none" dirty="0">
              <a:solidFill>
                <a:schemeClr val="bg1"/>
              </a:solidFill>
            </a:endParaRP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chemeClr val="bg1">
                    <a:alpha val="40000"/>
                  </a:schemeClr>
                </a:solidFill>
              </a:rPr>
              <a:t>PEPPOL is owned by </a:t>
            </a:r>
            <a:r>
              <a:rPr lang="en-GB" sz="600" u="none" dirty="0" err="1">
                <a:solidFill>
                  <a:schemeClr val="bg1">
                    <a:alpha val="40000"/>
                  </a:schemeClr>
                </a:solidFill>
              </a:rPr>
              <a:t>OpenPEPPOL</a:t>
            </a:r>
            <a:r>
              <a:rPr lang="en-GB" sz="600" u="none" dirty="0">
                <a:solidFill>
                  <a:schemeClr val="bg1">
                    <a:alpha val="40000"/>
                  </a:schemeClr>
                </a:solidFill>
              </a:rPr>
              <a:t> AISBL</a:t>
            </a:r>
          </a:p>
        </p:txBody>
      </p:sp>
    </p:spTree>
    <p:extLst>
      <p:ext uri="{BB962C8B-B14F-4D97-AF65-F5344CB8AC3E}">
        <p14:creationId xmlns:p14="http://schemas.microsoft.com/office/powerpoint/2010/main" val="3204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Blue 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74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Blue Top Wide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9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op No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141656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935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op 2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0" name="Text Placeholder 3">
            <a:extLst>
              <a:ext uri="{FF2B5EF4-FFF2-40B4-BE49-F238E27FC236}">
                <a16:creationId xmlns:a16="http://schemas.microsoft.com/office/drawing/2014/main" id="{2D778D66-CD32-8F4B-BC00-176C1E3DE642}"/>
              </a:ext>
            </a:extLst>
          </p:cNvPr>
          <p:cNvSpPr>
            <a:spLocks noGrp="1"/>
          </p:cNvSpPr>
          <p:nvPr>
            <p:ph type="body" sz="quarter" idx="12"/>
          </p:nvPr>
        </p:nvSpPr>
        <p:spPr>
          <a:xfrm>
            <a:off x="804863" y="2146654"/>
            <a:ext cx="10582492" cy="3412772"/>
          </a:xfrm>
        </p:spPr>
        <p:txBody>
          <a:bodyPr numCol="2"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367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D5368E-8BB6-134E-81DA-5CF4EF87F367}"/>
              </a:ext>
            </a:extLst>
          </p:cNvPr>
          <p:cNvPicPr>
            <a:picLocks noChangeAspect="1"/>
          </p:cNvPicPr>
          <p:nvPr userDrawn="1"/>
        </p:nvPicPr>
        <p:blipFill rotWithShape="1">
          <a:blip r:embed="rId2"/>
          <a:srcRect b="72658"/>
          <a:stretch/>
        </p:blipFill>
        <p:spPr>
          <a:xfrm>
            <a:off x="0" y="0"/>
            <a:ext cx="12192000" cy="2152891"/>
          </a:xfrm>
          <a:prstGeom prst="rect">
            <a:avLst/>
          </a:prstGeom>
        </p:spPr>
      </p:pic>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773152" y="1469985"/>
            <a:ext cx="10613985" cy="5388014"/>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58A2E87-725C-704B-A400-9AFF25B1851C}"/>
              </a:ext>
            </a:extLst>
          </p:cNvPr>
          <p:cNvPicPr>
            <a:picLocks noChangeAspect="1"/>
          </p:cNvPicPr>
          <p:nvPr userDrawn="1"/>
        </p:nvPicPr>
        <p:blipFill>
          <a:blip r:embed="rId3"/>
          <a:srcRect/>
          <a:stretch/>
        </p:blipFill>
        <p:spPr>
          <a:xfrm>
            <a:off x="10296979" y="365125"/>
            <a:ext cx="1470479" cy="356112"/>
          </a:xfrm>
          <a:prstGeom prst="rect">
            <a:avLst/>
          </a:prstGeom>
        </p:spPr>
      </p:pic>
    </p:spTree>
    <p:extLst>
      <p:ext uri="{BB962C8B-B14F-4D97-AF65-F5344CB8AC3E}">
        <p14:creationId xmlns:p14="http://schemas.microsoft.com/office/powerpoint/2010/main" val="383183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244102E-C22E-BE46-ADAD-5A7FFEA06DFD}"/>
              </a:ext>
            </a:extLst>
          </p:cNvPr>
          <p:cNvSpPr/>
          <p:nvPr userDrawn="1"/>
        </p:nvSpPr>
        <p:spPr>
          <a:xfrm>
            <a:off x="6274040" y="2941117"/>
            <a:ext cx="5113097"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B26F71-0A2F-2042-A44A-272B58C36BFB}"/>
              </a:ext>
            </a:extLst>
          </p:cNvPr>
          <p:cNvSpPr/>
          <p:nvPr userDrawn="1"/>
        </p:nvSpPr>
        <p:spPr>
          <a:xfrm>
            <a:off x="801495" y="2941117"/>
            <a:ext cx="5113097"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946685E4-A6C1-C743-AB56-4C134CA17FD1}"/>
              </a:ext>
            </a:extLst>
          </p:cNvPr>
          <p:cNvSpPr>
            <a:spLocks noGrp="1"/>
          </p:cNvSpPr>
          <p:nvPr>
            <p:ph type="body" sz="quarter" idx="12"/>
          </p:nvPr>
        </p:nvSpPr>
        <p:spPr>
          <a:xfrm>
            <a:off x="1146175" y="3181350"/>
            <a:ext cx="4413250" cy="2317750"/>
          </a:xfrm>
        </p:spPr>
        <p:txBody>
          <a:bodyPr>
            <a:noAutofit/>
          </a:bodyPr>
          <a:lstStyle>
            <a:lvl1pPr>
              <a:buClr>
                <a:srgbClr val="00326D"/>
              </a:buClr>
              <a:defRPr>
                <a:solidFill>
                  <a:schemeClr val="bg1"/>
                </a:solidFill>
              </a:defRPr>
            </a:lvl1pPr>
            <a:lvl2pPr marL="685800" indent="-228600">
              <a:buFontTx/>
              <a:buBlip>
                <a:blip r:embed="rId4"/>
              </a:buBlip>
              <a:defRPr>
                <a:solidFill>
                  <a:schemeClr val="bg1"/>
                </a:solidFill>
              </a:defRPr>
            </a:lvl2pPr>
            <a:lvl3pPr marL="1143000" indent="-228600">
              <a:buFontTx/>
              <a:buBlip>
                <a:blip r:embed="rId5"/>
              </a:buBlip>
              <a:defRPr>
                <a:solidFill>
                  <a:schemeClr val="bg1"/>
                </a:solidFill>
              </a:defRPr>
            </a:lvl3pPr>
            <a:lvl4pPr marL="1600200" indent="-228600">
              <a:buFontTx/>
              <a:buBlip>
                <a:blip r:embed="rId5"/>
              </a:buBlip>
              <a:defRPr>
                <a:solidFill>
                  <a:schemeClr val="bg1"/>
                </a:solidFill>
              </a:defRPr>
            </a:lvl4pPr>
            <a:lvl5pPr marL="2057400" indent="-228600">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a:extLst>
              <a:ext uri="{FF2B5EF4-FFF2-40B4-BE49-F238E27FC236}">
                <a16:creationId xmlns:a16="http://schemas.microsoft.com/office/drawing/2014/main" id="{E28BB382-0E43-254D-AF06-EC9A555C68B6}"/>
              </a:ext>
            </a:extLst>
          </p:cNvPr>
          <p:cNvSpPr>
            <a:spLocks noGrp="1"/>
          </p:cNvSpPr>
          <p:nvPr>
            <p:ph type="body" sz="quarter" idx="13"/>
          </p:nvPr>
        </p:nvSpPr>
        <p:spPr>
          <a:xfrm>
            <a:off x="6618968" y="3181350"/>
            <a:ext cx="441325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96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With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B26F71-0A2F-2042-A44A-272B58C36BFB}"/>
              </a:ext>
            </a:extLst>
          </p:cNvPr>
          <p:cNvSpPr/>
          <p:nvPr userDrawn="1"/>
        </p:nvSpPr>
        <p:spPr>
          <a:xfrm>
            <a:off x="801496" y="2941117"/>
            <a:ext cx="3285596"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26" name="Rectangle 25">
            <a:extLst>
              <a:ext uri="{FF2B5EF4-FFF2-40B4-BE49-F238E27FC236}">
                <a16:creationId xmlns:a16="http://schemas.microsoft.com/office/drawing/2014/main" id="{75E46302-BFBE-A44A-BEA7-F2E070161390}"/>
              </a:ext>
            </a:extLst>
          </p:cNvPr>
          <p:cNvSpPr/>
          <p:nvPr userDrawn="1"/>
        </p:nvSpPr>
        <p:spPr>
          <a:xfrm>
            <a:off x="4453202" y="2941117"/>
            <a:ext cx="3285596"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E68EF7-8E9B-604E-A002-6DA88D4B5844}"/>
              </a:ext>
            </a:extLst>
          </p:cNvPr>
          <p:cNvSpPr/>
          <p:nvPr userDrawn="1"/>
        </p:nvSpPr>
        <p:spPr>
          <a:xfrm>
            <a:off x="8101759" y="2941117"/>
            <a:ext cx="3285596" cy="2861953"/>
          </a:xfrm>
          <a:prstGeom prst="rect">
            <a:avLst/>
          </a:prstGeom>
          <a:solidFill>
            <a:srgbClr val="00326D"/>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4EA74456-E8B8-CA46-8A56-B65AED980E92}"/>
              </a:ext>
            </a:extLst>
          </p:cNvPr>
          <p:cNvSpPr>
            <a:spLocks noGrp="1"/>
          </p:cNvSpPr>
          <p:nvPr>
            <p:ph type="body" sz="quarter" idx="12"/>
          </p:nvPr>
        </p:nvSpPr>
        <p:spPr>
          <a:xfrm>
            <a:off x="1146175" y="3181350"/>
            <a:ext cx="2502382" cy="2317750"/>
          </a:xfrm>
        </p:spPr>
        <p:txBody>
          <a:bodyPr>
            <a:noAutofit/>
          </a:bodyPr>
          <a:lstStyle>
            <a:lvl1pPr>
              <a:buClr>
                <a:srgbClr val="00326D"/>
              </a:buClr>
              <a:defRPr>
                <a:solidFill>
                  <a:schemeClr val="bg1"/>
                </a:solidFill>
              </a:defRPr>
            </a:lvl1pPr>
            <a:lvl2pPr marL="685800" indent="-228600">
              <a:buFontTx/>
              <a:buBlip>
                <a:blip r:embed="rId4"/>
              </a:buBlip>
              <a:defRPr>
                <a:solidFill>
                  <a:schemeClr val="bg1"/>
                </a:solidFill>
              </a:defRPr>
            </a:lvl2pPr>
            <a:lvl3pPr marL="1143000" indent="-228600">
              <a:buFontTx/>
              <a:buBlip>
                <a:blip r:embed="rId5"/>
              </a:buBlip>
              <a:defRPr>
                <a:solidFill>
                  <a:schemeClr val="bg1"/>
                </a:solidFill>
              </a:defRPr>
            </a:lvl3pPr>
            <a:lvl4pPr marL="1600200" indent="-228600">
              <a:buFontTx/>
              <a:buBlip>
                <a:blip r:embed="rId5"/>
              </a:buBlip>
              <a:defRPr>
                <a:solidFill>
                  <a:schemeClr val="bg1"/>
                </a:solidFill>
              </a:defRPr>
            </a:lvl4pPr>
            <a:lvl5pPr marL="2057400" indent="-228600">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a:extLst>
              <a:ext uri="{FF2B5EF4-FFF2-40B4-BE49-F238E27FC236}">
                <a16:creationId xmlns:a16="http://schemas.microsoft.com/office/drawing/2014/main" id="{1CA6ABCC-1C55-6C45-B30C-D8BECE62CDDC}"/>
              </a:ext>
            </a:extLst>
          </p:cNvPr>
          <p:cNvSpPr>
            <a:spLocks noGrp="1"/>
          </p:cNvSpPr>
          <p:nvPr>
            <p:ph type="body" sz="quarter" idx="13"/>
          </p:nvPr>
        </p:nvSpPr>
        <p:spPr>
          <a:xfrm>
            <a:off x="4755765"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a:extLst>
              <a:ext uri="{FF2B5EF4-FFF2-40B4-BE49-F238E27FC236}">
                <a16:creationId xmlns:a16="http://schemas.microsoft.com/office/drawing/2014/main" id="{AD0D7BBC-8E0B-F24A-B2C6-B725965141B3}"/>
              </a:ext>
            </a:extLst>
          </p:cNvPr>
          <p:cNvSpPr>
            <a:spLocks noGrp="1"/>
          </p:cNvSpPr>
          <p:nvPr>
            <p:ph type="body" sz="quarter" idx="14"/>
          </p:nvPr>
        </p:nvSpPr>
        <p:spPr>
          <a:xfrm>
            <a:off x="8387058"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56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46401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4627611"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4639973" cy="1221363"/>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r>
              <a:rPr lang="en-US"/>
              <a:t>Click icon to add picture</a:t>
            </a:r>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3889375"/>
            <a:ext cx="4662344" cy="2438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744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FD9DF8B-7625-644C-9B05-4EFE9453FB72}"/>
              </a:ext>
            </a:extLst>
          </p:cNvPr>
          <p:cNvSpPr txBox="1">
            <a:spLocks/>
          </p:cNvSpPr>
          <p:nvPr userDrawn="1"/>
        </p:nvSpPr>
        <p:spPr>
          <a:xfrm>
            <a:off x="6412992" y="2239617"/>
            <a:ext cx="2678889" cy="26280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1600" spc="300" dirty="0"/>
              <a:t>MORE INFORMATION</a:t>
            </a:r>
          </a:p>
          <a:p>
            <a:endParaRPr lang="en-GB" sz="1600" dirty="0"/>
          </a:p>
          <a:p>
            <a:r>
              <a:rPr lang="en-GB" sz="2400" dirty="0" err="1"/>
              <a:t>info@peppol.eu</a:t>
            </a:r>
            <a:endParaRPr lang="en-GB" sz="2400" dirty="0"/>
          </a:p>
          <a:p>
            <a:r>
              <a:rPr lang="en-GB" sz="2400" u="none" dirty="0">
                <a:solidFill>
                  <a:schemeClr val="bg1"/>
                </a:solidFill>
              </a:rPr>
              <a:t>www.peppol.eu</a:t>
            </a:r>
          </a:p>
          <a:p>
            <a:endParaRPr lang="en-GB" sz="1600" dirty="0"/>
          </a:p>
          <a:p>
            <a:endParaRPr lang="en-GB" sz="1000" spc="300" dirty="0"/>
          </a:p>
          <a:p>
            <a:r>
              <a:rPr lang="en-GB" sz="1600" spc="300" dirty="0"/>
              <a:t>FOLLOW US</a:t>
            </a:r>
          </a:p>
          <a:p>
            <a:endParaRPr lang="en-GB" sz="1600" dirty="0"/>
          </a:p>
        </p:txBody>
      </p:sp>
      <p:pic>
        <p:nvPicPr>
          <p:cNvPr id="12" name="Picture 11">
            <a:extLst>
              <a:ext uri="{FF2B5EF4-FFF2-40B4-BE49-F238E27FC236}">
                <a16:creationId xmlns:a16="http://schemas.microsoft.com/office/drawing/2014/main" id="{716D9B8C-07DD-414F-B44B-A0104CB10BA7}"/>
              </a:ext>
            </a:extLst>
          </p:cNvPr>
          <p:cNvPicPr>
            <a:picLocks noChangeAspect="1"/>
          </p:cNvPicPr>
          <p:nvPr userDrawn="1"/>
        </p:nvPicPr>
        <p:blipFill>
          <a:blip r:embed="rId3"/>
          <a:srcRect/>
          <a:stretch/>
        </p:blipFill>
        <p:spPr>
          <a:xfrm>
            <a:off x="7131682" y="4376281"/>
            <a:ext cx="491366" cy="491366"/>
          </a:xfrm>
          <a:prstGeom prst="rect">
            <a:avLst/>
          </a:prstGeom>
        </p:spPr>
      </p:pic>
      <p:pic>
        <p:nvPicPr>
          <p:cNvPr id="13" name="Picture 12">
            <a:extLst>
              <a:ext uri="{FF2B5EF4-FFF2-40B4-BE49-F238E27FC236}">
                <a16:creationId xmlns:a16="http://schemas.microsoft.com/office/drawing/2014/main" id="{DDF1389A-0253-2741-8F9C-743A64821617}"/>
              </a:ext>
            </a:extLst>
          </p:cNvPr>
          <p:cNvPicPr>
            <a:picLocks noChangeAspect="1"/>
          </p:cNvPicPr>
          <p:nvPr userDrawn="1"/>
        </p:nvPicPr>
        <p:blipFill>
          <a:blip r:embed="rId4"/>
          <a:srcRect/>
          <a:stretch/>
        </p:blipFill>
        <p:spPr>
          <a:xfrm>
            <a:off x="6526654" y="4376281"/>
            <a:ext cx="491366" cy="4913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67EEC1-A766-7745-96F5-B9DC4133A904}"/>
              </a:ext>
            </a:extLst>
          </p:cNvPr>
          <p:cNvPicPr>
            <a:picLocks noChangeAspect="1"/>
          </p:cNvPicPr>
          <p:nvPr userDrawn="1"/>
        </p:nvPicPr>
        <p:blipFill>
          <a:blip r:embed="rId5"/>
          <a:stretch>
            <a:fillRect/>
          </a:stretch>
        </p:blipFill>
        <p:spPr>
          <a:xfrm>
            <a:off x="3100120" y="1990354"/>
            <a:ext cx="2817625" cy="2877293"/>
          </a:xfrm>
          <a:prstGeom prst="rect">
            <a:avLst/>
          </a:prstGeom>
        </p:spPr>
      </p:pic>
    </p:spTree>
    <p:extLst>
      <p:ext uri="{BB962C8B-B14F-4D97-AF65-F5344CB8AC3E}">
        <p14:creationId xmlns:p14="http://schemas.microsoft.com/office/powerpoint/2010/main" val="352126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2"/>
          <a:srcRect/>
          <a:stretch/>
        </p:blipFill>
        <p:spPr>
          <a:xfrm>
            <a:off x="1765012" y="2796377"/>
            <a:ext cx="3918389" cy="1265245"/>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oAutofit/>
          </a:bodyPr>
          <a:lstStyle>
            <a:lvl1pPr marL="0" indent="0">
              <a:buNone/>
              <a:defRPr sz="3000">
                <a:solidFill>
                  <a:srgbClr val="00326D"/>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Presentation Title</a:t>
            </a:r>
            <a:endParaRPr lang="en-US" dirty="0"/>
          </a:p>
        </p:txBody>
      </p:sp>
      <p:sp>
        <p:nvSpPr>
          <p:cNvPr id="5" name="Text Placeholder 4">
            <a:extLst>
              <a:ext uri="{FF2B5EF4-FFF2-40B4-BE49-F238E27FC236}">
                <a16:creationId xmlns:a16="http://schemas.microsoft.com/office/drawing/2014/main" id="{3E593112-813A-034D-8B26-84A5BA947F3E}"/>
              </a:ext>
            </a:extLst>
          </p:cNvPr>
          <p:cNvSpPr>
            <a:spLocks noGrp="1"/>
          </p:cNvSpPr>
          <p:nvPr>
            <p:ph type="body" sz="quarter" idx="11" hasCustomPrompt="1"/>
          </p:nvPr>
        </p:nvSpPr>
        <p:spPr>
          <a:xfrm>
            <a:off x="6375834" y="3587297"/>
            <a:ext cx="4910137" cy="358775"/>
          </a:xfrm>
        </p:spPr>
        <p:txBody>
          <a:bodyPr>
            <a:normAutofit/>
          </a:bodyPr>
          <a:lstStyle>
            <a:lvl1pPr marL="0" indent="0">
              <a:buNone/>
              <a:defRPr sz="2000">
                <a:solidFill>
                  <a:srgbClr val="007AD7"/>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GB" dirty="0"/>
              <a:t>Presentation Subtitle</a:t>
            </a:r>
            <a:endParaRPr lang="en-US" dirty="0"/>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err="1">
                <a:solidFill>
                  <a:srgbClr val="00326D"/>
                </a:solidFill>
              </a:rPr>
              <a:t>www.peppol.eu</a:t>
            </a:r>
            <a:endParaRPr lang="en-GB" sz="1200" u="none" dirty="0">
              <a:solidFill>
                <a:srgbClr val="00326D"/>
              </a:solidFill>
            </a:endParaRP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rgbClr val="00326D">
                    <a:alpha val="40000"/>
                  </a:srgbClr>
                </a:solidFill>
              </a:rPr>
              <a:t>PEPPOL is owned by </a:t>
            </a:r>
            <a:r>
              <a:rPr lang="en-GB" sz="600" u="none" dirty="0" err="1">
                <a:solidFill>
                  <a:srgbClr val="00326D">
                    <a:alpha val="40000"/>
                  </a:srgbClr>
                </a:solidFill>
              </a:rPr>
              <a:t>OpenPEPPOL</a:t>
            </a:r>
            <a:r>
              <a:rPr lang="en-GB" sz="600" u="none" dirty="0">
                <a:solidFill>
                  <a:srgbClr val="00326D">
                    <a:alpha val="40000"/>
                  </a:srgbClr>
                </a:solidFill>
              </a:rPr>
              <a:t> AISBL</a:t>
            </a:r>
          </a:p>
        </p:txBody>
      </p:sp>
    </p:spTree>
    <p:extLst>
      <p:ext uri="{BB962C8B-B14F-4D97-AF65-F5344CB8AC3E}">
        <p14:creationId xmlns:p14="http://schemas.microsoft.com/office/powerpoint/2010/main" val="70745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3640931" y="3311392"/>
            <a:ext cx="4910137" cy="489857"/>
          </a:xfrm>
        </p:spPr>
        <p:txBody>
          <a:bodyPr>
            <a:no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Quote text to go here</a:t>
            </a:r>
            <a:endParaRPr lang="en-US" dirty="0"/>
          </a:p>
        </p:txBody>
      </p:sp>
      <p:pic>
        <p:nvPicPr>
          <p:cNvPr id="4" name="Picture 3" descr="A picture containing necklace, drawing, knot&#10;&#10;Description automatically generated">
            <a:extLst>
              <a:ext uri="{FF2B5EF4-FFF2-40B4-BE49-F238E27FC236}">
                <a16:creationId xmlns:a16="http://schemas.microsoft.com/office/drawing/2014/main" id="{F5868033-A3CE-3A4A-831A-E58E65705D9C}"/>
              </a:ext>
            </a:extLst>
          </p:cNvPr>
          <p:cNvPicPr>
            <a:picLocks noChangeAspect="1"/>
          </p:cNvPicPr>
          <p:nvPr userDrawn="1"/>
        </p:nvPicPr>
        <p:blipFill>
          <a:blip r:embed="rId3"/>
          <a:stretch>
            <a:fillRect/>
          </a:stretch>
        </p:blipFill>
        <p:spPr>
          <a:xfrm>
            <a:off x="5398665" y="2279971"/>
            <a:ext cx="1394669" cy="659596"/>
          </a:xfrm>
          <a:prstGeom prst="rect">
            <a:avLst/>
          </a:prstGeom>
        </p:spPr>
      </p:pic>
      <p:sp>
        <p:nvSpPr>
          <p:cNvPr id="10" name="Text Placeholder 2">
            <a:extLst>
              <a:ext uri="{FF2B5EF4-FFF2-40B4-BE49-F238E27FC236}">
                <a16:creationId xmlns:a16="http://schemas.microsoft.com/office/drawing/2014/main" id="{E9D1F0EA-E48B-F346-A71F-DC5FD25BA924}"/>
              </a:ext>
            </a:extLst>
          </p:cNvPr>
          <p:cNvSpPr>
            <a:spLocks noGrp="1"/>
          </p:cNvSpPr>
          <p:nvPr>
            <p:ph type="body" sz="quarter" idx="11" hasCustomPrompt="1"/>
          </p:nvPr>
        </p:nvSpPr>
        <p:spPr>
          <a:xfrm>
            <a:off x="3640931" y="4041745"/>
            <a:ext cx="4910137" cy="489857"/>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 Quote author</a:t>
            </a:r>
            <a:endParaRPr lang="en-US" dirty="0"/>
          </a:p>
        </p:txBody>
      </p:sp>
    </p:spTree>
    <p:extLst>
      <p:ext uri="{BB962C8B-B14F-4D97-AF65-F5344CB8AC3E}">
        <p14:creationId xmlns:p14="http://schemas.microsoft.com/office/powerpoint/2010/main" val="4217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3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Text Bo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31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Text Box No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683357"/>
            <a:ext cx="10582492" cy="38760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83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numCol="2"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754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4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o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Tree>
    <p:extLst>
      <p:ext uri="{BB962C8B-B14F-4D97-AF65-F5344CB8AC3E}">
        <p14:creationId xmlns:p14="http://schemas.microsoft.com/office/powerpoint/2010/main" val="257285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47D0C-B625-0C4B-A036-692DC32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40CE0E-3D1D-574F-BD6F-521510223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5CFB4A-D389-2C41-9D48-BDF357A0D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82E0-4596-5E40-9B2F-B7E327C0CAD7}" type="datetime1">
              <a:rPr lang="en-GB" smtClean="0"/>
              <a:t>10/12/2019</a:t>
            </a:fld>
            <a:endParaRPr lang="en-US"/>
          </a:p>
        </p:txBody>
      </p:sp>
      <p:sp>
        <p:nvSpPr>
          <p:cNvPr id="5" name="Footer Placeholder 4">
            <a:extLst>
              <a:ext uri="{FF2B5EF4-FFF2-40B4-BE49-F238E27FC236}">
                <a16:creationId xmlns:a16="http://schemas.microsoft.com/office/drawing/2014/main" id="{334AE54F-FED9-2A41-8618-CC9E03F9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CDA4CD-8FF0-754C-A598-DC59CD84B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340D-312D-204F-893F-B70EFC62E153}" type="slidenum">
              <a:rPr lang="en-US" smtClean="0"/>
              <a:t>‹#›</a:t>
            </a:fld>
            <a:endParaRPr lang="en-US"/>
          </a:p>
        </p:txBody>
      </p:sp>
    </p:spTree>
    <p:extLst>
      <p:ext uri="{BB962C8B-B14F-4D97-AF65-F5344CB8AC3E}">
        <p14:creationId xmlns:p14="http://schemas.microsoft.com/office/powerpoint/2010/main" val="304256388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1" r:id="rId4"/>
    <p:sldLayoutId id="2147483659" r:id="rId5"/>
    <p:sldLayoutId id="2147483663" r:id="rId6"/>
    <p:sldLayoutId id="2147483661" r:id="rId7"/>
    <p:sldLayoutId id="2147483665" r:id="rId8"/>
    <p:sldLayoutId id="2147483666" r:id="rId9"/>
    <p:sldLayoutId id="2147483658" r:id="rId10"/>
    <p:sldLayoutId id="2147483660" r:id="rId11"/>
    <p:sldLayoutId id="2147483664" r:id="rId12"/>
    <p:sldLayoutId id="2147483662" r:id="rId13"/>
    <p:sldLayoutId id="2147483655" r:id="rId14"/>
    <p:sldLayoutId id="2147483653" r:id="rId15"/>
    <p:sldLayoutId id="2147483654" r:id="rId16"/>
    <p:sldLayoutId id="2147483652" r:id="rId17"/>
    <p:sldLayoutId id="2147483650" r:id="rId18"/>
  </p:sldLayoutIdLst>
  <p:hf hdr="0" ftr="0" dt="0"/>
  <p:txStyles>
    <p:titleStyle>
      <a:lvl1pPr algn="l" defTabSz="914400" rtl="0" eaLnBrk="1" latinLnBrk="0" hangingPunct="1">
        <a:lnSpc>
          <a:spcPct val="90000"/>
        </a:lnSpc>
        <a:spcBef>
          <a:spcPct val="0"/>
        </a:spcBef>
        <a:buNone/>
        <a:defRPr sz="4400" kern="1200">
          <a:solidFill>
            <a:srgbClr val="0032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0"/>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76018-4A16-BB40-B5F6-251D33EB14D4}"/>
              </a:ext>
            </a:extLst>
          </p:cNvPr>
          <p:cNvSpPr>
            <a:spLocks noGrp="1"/>
          </p:cNvSpPr>
          <p:nvPr>
            <p:ph type="body" sz="quarter" idx="10"/>
          </p:nvPr>
        </p:nvSpPr>
        <p:spPr/>
        <p:txBody>
          <a:bodyPr/>
          <a:lstStyle/>
          <a:p>
            <a:r>
              <a:rPr lang="en-US" dirty="0"/>
              <a:t>Discussion points</a:t>
            </a:r>
          </a:p>
        </p:txBody>
      </p:sp>
      <p:sp>
        <p:nvSpPr>
          <p:cNvPr id="3" name="Text Placeholder 2">
            <a:extLst>
              <a:ext uri="{FF2B5EF4-FFF2-40B4-BE49-F238E27FC236}">
                <a16:creationId xmlns:a16="http://schemas.microsoft.com/office/drawing/2014/main" id="{51083CCC-6D90-EF43-AE60-AEDE9225B64B}"/>
              </a:ext>
            </a:extLst>
          </p:cNvPr>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48558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D92F-9604-48CF-A165-BAD0AEF28866}"/>
              </a:ext>
            </a:extLst>
          </p:cNvPr>
          <p:cNvSpPr>
            <a:spLocks noGrp="1"/>
          </p:cNvSpPr>
          <p:nvPr>
            <p:ph type="title"/>
          </p:nvPr>
        </p:nvSpPr>
        <p:spPr/>
        <p:txBody>
          <a:bodyPr/>
          <a:lstStyle/>
          <a:p>
            <a:endParaRPr lang="is-IS" dirty="0"/>
          </a:p>
        </p:txBody>
      </p:sp>
      <p:sp>
        <p:nvSpPr>
          <p:cNvPr id="3" name="Slide Number Placeholder 2">
            <a:extLst>
              <a:ext uri="{FF2B5EF4-FFF2-40B4-BE49-F238E27FC236}">
                <a16:creationId xmlns:a16="http://schemas.microsoft.com/office/drawing/2014/main" id="{E6B52B0F-EEE2-4055-A757-322B0455C85C}"/>
              </a:ext>
            </a:extLst>
          </p:cNvPr>
          <p:cNvSpPr>
            <a:spLocks noGrp="1"/>
          </p:cNvSpPr>
          <p:nvPr>
            <p:ph type="sldNum" sz="quarter" idx="4"/>
          </p:nvPr>
        </p:nvSpPr>
        <p:spPr/>
        <p:txBody>
          <a:bodyPr/>
          <a:lstStyle/>
          <a:p>
            <a:fld id="{94CA340D-312D-204F-893F-B70EFC62E153}" type="slidenum">
              <a:rPr lang="en-US" smtClean="0"/>
              <a:pPr/>
              <a:t>2</a:t>
            </a:fld>
            <a:endParaRPr lang="en-US" dirty="0"/>
          </a:p>
        </p:txBody>
      </p:sp>
      <p:sp>
        <p:nvSpPr>
          <p:cNvPr id="4" name="Text Placeholder 3">
            <a:extLst>
              <a:ext uri="{FF2B5EF4-FFF2-40B4-BE49-F238E27FC236}">
                <a16:creationId xmlns:a16="http://schemas.microsoft.com/office/drawing/2014/main" id="{82A019A3-0E71-4C13-BBCD-540DA588234F}"/>
              </a:ext>
            </a:extLst>
          </p:cNvPr>
          <p:cNvSpPr>
            <a:spLocks noGrp="1"/>
          </p:cNvSpPr>
          <p:nvPr>
            <p:ph type="body" sz="quarter" idx="12"/>
          </p:nvPr>
        </p:nvSpPr>
        <p:spPr>
          <a:xfrm>
            <a:off x="804863" y="1683357"/>
            <a:ext cx="10582492" cy="4734221"/>
          </a:xfrm>
        </p:spPr>
        <p:txBody>
          <a:bodyPr/>
          <a:lstStyle/>
          <a:p>
            <a:pPr marL="457200" indent="-457200">
              <a:buFont typeface="+mj-lt"/>
              <a:buAutoNum type="arabicPeriod"/>
            </a:pPr>
            <a:r>
              <a:rPr lang="en-GB" strike="sngStrike" dirty="0"/>
              <a:t>Should the PINT be mapped to a specific version of UBL.</a:t>
            </a:r>
          </a:p>
          <a:p>
            <a:pPr marL="914400" lvl="1" indent="-457200">
              <a:buFont typeface="+mj-lt"/>
              <a:buAutoNum type="arabicPeriod"/>
            </a:pPr>
            <a:r>
              <a:rPr lang="en-GB" strike="sngStrike" dirty="0"/>
              <a:t>If so, how do we handle upgrades to the UBL.</a:t>
            </a:r>
          </a:p>
          <a:p>
            <a:pPr marL="914400" lvl="1" indent="-457200">
              <a:buFont typeface="+mj-lt"/>
              <a:buAutoNum type="arabicPeriod"/>
            </a:pPr>
            <a:r>
              <a:rPr lang="en-GB" strike="sngStrike" dirty="0"/>
              <a:t>If not, how do we handle interoperability on syntax level.</a:t>
            </a:r>
            <a:endParaRPr lang="is-IS" strike="sngStrike" dirty="0"/>
          </a:p>
          <a:p>
            <a:pPr marL="457200" indent="-457200">
              <a:buFont typeface="+mj-lt"/>
              <a:buAutoNum type="arabicPeriod"/>
            </a:pPr>
            <a:r>
              <a:rPr lang="en-GB" dirty="0"/>
              <a:t>Customization identifiers.</a:t>
            </a:r>
          </a:p>
          <a:p>
            <a:pPr marL="457200" indent="-457200">
              <a:buFont typeface="+mj-lt"/>
              <a:buAutoNum type="arabicPeriod"/>
            </a:pPr>
            <a:r>
              <a:rPr lang="en-GB" dirty="0"/>
              <a:t>Profile/process identifiers</a:t>
            </a:r>
          </a:p>
          <a:p>
            <a:pPr marL="457200" indent="-457200">
              <a:buFont typeface="+mj-lt"/>
              <a:buAutoNum type="arabicPeriod"/>
            </a:pPr>
            <a:r>
              <a:rPr lang="en-GB" dirty="0"/>
              <a:t>How do we identify which parts of the model are shared and which parts are aligned.</a:t>
            </a:r>
          </a:p>
          <a:p>
            <a:pPr marL="457200" indent="-457200">
              <a:buFont typeface="+mj-lt"/>
              <a:buAutoNum type="arabicPeriod"/>
            </a:pPr>
            <a:r>
              <a:rPr lang="en-GB" dirty="0"/>
              <a:t>Identifiers for business terms and rules.</a:t>
            </a:r>
          </a:p>
          <a:p>
            <a:pPr marL="914400" lvl="1" indent="-457200">
              <a:buFont typeface="+mj-lt"/>
              <a:buAutoNum type="arabicPeriod"/>
            </a:pPr>
            <a:r>
              <a:rPr lang="en-GB" dirty="0"/>
              <a:t>Do we reuse the numbers from EN 16931.</a:t>
            </a:r>
          </a:p>
          <a:p>
            <a:pPr marL="914400" lvl="1" indent="-457200">
              <a:buFont typeface="+mj-lt"/>
              <a:buAutoNum type="arabicPeriod"/>
            </a:pPr>
            <a:r>
              <a:rPr lang="en-GB" dirty="0"/>
              <a:t>How do we identify elements that are modified from the EN or added.</a:t>
            </a:r>
          </a:p>
          <a:p>
            <a:pPr marL="457200" indent="-457200">
              <a:buFont typeface="+mj-lt"/>
              <a:buAutoNum type="arabicPeriod"/>
            </a:pPr>
            <a:r>
              <a:rPr lang="en-GB" dirty="0"/>
              <a:t>When generalizing VAT as tax, do we write it in capitals as TAX.</a:t>
            </a:r>
          </a:p>
          <a:p>
            <a:pPr marL="457200" indent="-457200">
              <a:buFont typeface="+mj-lt"/>
              <a:buAutoNum type="arabicPeriod"/>
            </a:pPr>
            <a:r>
              <a:rPr lang="en-GB" dirty="0"/>
              <a:t>Should there be use cases, what use cases.</a:t>
            </a:r>
          </a:p>
          <a:p>
            <a:pPr marL="457200" indent="-457200">
              <a:buFont typeface="+mj-lt"/>
              <a:buAutoNum type="arabicPeriod"/>
            </a:pPr>
            <a:r>
              <a:rPr lang="en-GB" dirty="0"/>
              <a:t>Should handling of SMP lookup be in same document or separate.</a:t>
            </a:r>
          </a:p>
          <a:p>
            <a:pPr marL="457200" indent="-457200">
              <a:buFont typeface="+mj-lt"/>
              <a:buAutoNum type="arabicPeriod"/>
            </a:pPr>
            <a:r>
              <a:rPr lang="en-GB" dirty="0"/>
              <a:t>Should there be message examples, what examples.</a:t>
            </a:r>
          </a:p>
        </p:txBody>
      </p:sp>
    </p:spTree>
    <p:extLst>
      <p:ext uri="{BB962C8B-B14F-4D97-AF65-F5344CB8AC3E}">
        <p14:creationId xmlns:p14="http://schemas.microsoft.com/office/powerpoint/2010/main" val="192990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E2F4-7F53-4607-9F67-41322FBF4040}"/>
              </a:ext>
            </a:extLst>
          </p:cNvPr>
          <p:cNvSpPr>
            <a:spLocks noGrp="1"/>
          </p:cNvSpPr>
          <p:nvPr>
            <p:ph type="title"/>
          </p:nvPr>
        </p:nvSpPr>
        <p:spPr/>
        <p:txBody>
          <a:bodyPr/>
          <a:lstStyle/>
          <a:p>
            <a:r>
              <a:rPr lang="en-GB" dirty="0"/>
              <a:t>Compliance criteria</a:t>
            </a:r>
            <a:endParaRPr lang="is-IS" dirty="0"/>
          </a:p>
        </p:txBody>
      </p:sp>
      <p:sp>
        <p:nvSpPr>
          <p:cNvPr id="3" name="Slide Number Placeholder 2">
            <a:extLst>
              <a:ext uri="{FF2B5EF4-FFF2-40B4-BE49-F238E27FC236}">
                <a16:creationId xmlns:a16="http://schemas.microsoft.com/office/drawing/2014/main" id="{10890AB6-655C-42C0-88A5-F37887212881}"/>
              </a:ext>
            </a:extLst>
          </p:cNvPr>
          <p:cNvSpPr>
            <a:spLocks noGrp="1"/>
          </p:cNvSpPr>
          <p:nvPr>
            <p:ph type="sldNum" sz="quarter" idx="4"/>
          </p:nvPr>
        </p:nvSpPr>
        <p:spPr/>
        <p:txBody>
          <a:bodyPr/>
          <a:lstStyle/>
          <a:p>
            <a:fld id="{94CA340D-312D-204F-893F-B70EFC62E153}" type="slidenum">
              <a:rPr lang="en-US" smtClean="0"/>
              <a:pPr/>
              <a:t>3</a:t>
            </a:fld>
            <a:endParaRPr lang="en-US" dirty="0"/>
          </a:p>
        </p:txBody>
      </p:sp>
      <p:sp>
        <p:nvSpPr>
          <p:cNvPr id="4" name="Text Placeholder 3">
            <a:extLst>
              <a:ext uri="{FF2B5EF4-FFF2-40B4-BE49-F238E27FC236}">
                <a16:creationId xmlns:a16="http://schemas.microsoft.com/office/drawing/2014/main" id="{1C70CE5A-A432-42F0-A76B-8E842CCE7A05}"/>
              </a:ext>
            </a:extLst>
          </p:cNvPr>
          <p:cNvSpPr>
            <a:spLocks noGrp="1"/>
          </p:cNvSpPr>
          <p:nvPr>
            <p:ph type="body" sz="quarter" idx="12"/>
          </p:nvPr>
        </p:nvSpPr>
        <p:spPr>
          <a:xfrm>
            <a:off x="804863" y="1683357"/>
            <a:ext cx="10582492" cy="4486501"/>
          </a:xfrm>
        </p:spPr>
        <p:txBody>
          <a:bodyPr/>
          <a:lstStyle/>
          <a:p>
            <a:r>
              <a:rPr lang="en-GB" dirty="0"/>
              <a:t>4.4.2	Compliance of the specialized implementations.</a:t>
            </a:r>
          </a:p>
          <a:p>
            <a:pPr lvl="2"/>
            <a:r>
              <a:rPr lang="en-GB" dirty="0"/>
              <a:t>The core invoice usage specifications that are used in conjunction with the core invoice model shall themselves comply to the methodology and rules described in this guideline and expressed in the following criteria:</a:t>
            </a:r>
          </a:p>
          <a:p>
            <a:pPr lvl="3"/>
            <a:r>
              <a:rPr lang="en-GB" dirty="0"/>
              <a:t>the specification shall clearly state what business functions and/or legal requirements it is intended to support;</a:t>
            </a:r>
          </a:p>
          <a:p>
            <a:pPr lvl="3"/>
            <a:r>
              <a:rPr lang="en-GB" dirty="0"/>
              <a:t>the specification shall clearly state its issuer and responsible 'governor';</a:t>
            </a:r>
          </a:p>
          <a:p>
            <a:pPr lvl="3"/>
            <a:r>
              <a:rPr lang="en-GB" dirty="0"/>
              <a:t>the specification shall clearly state in what way the requirements of the CIUS differ from the core invoice model, either by documenting the difference only or by specifically pointing out what the differences are;</a:t>
            </a:r>
          </a:p>
          <a:p>
            <a:pPr lvl="3"/>
            <a:r>
              <a:rPr lang="en-GB" dirty="0"/>
              <a:t>the resulting invoice document instance shall be fully compliant to the core invoice model.</a:t>
            </a:r>
          </a:p>
          <a:p>
            <a:pPr lvl="3"/>
            <a:r>
              <a:rPr lang="en-GB" dirty="0"/>
              <a:t>the specification and, when relevant, its version shall be uniquely identifiable both for referencing and for identification in processing; (customization id)</a:t>
            </a:r>
          </a:p>
          <a:p>
            <a:pPr lvl="3"/>
            <a:r>
              <a:rPr lang="en-GB" dirty="0"/>
              <a:t>the specification shall state its underlying specifications (the core invoice model as well as other specifications that it may build upon);</a:t>
            </a:r>
          </a:p>
          <a:p>
            <a:pPr lvl="3"/>
            <a:r>
              <a:rPr lang="en-GB" dirty="0"/>
              <a:t>the syntax binding of a specification shall follow the syntax binding methodology defined in CEN/TS 16931-3-1.</a:t>
            </a:r>
          </a:p>
          <a:p>
            <a:endParaRPr lang="is-IS" dirty="0"/>
          </a:p>
        </p:txBody>
      </p:sp>
    </p:spTree>
    <p:extLst>
      <p:ext uri="{BB962C8B-B14F-4D97-AF65-F5344CB8AC3E}">
        <p14:creationId xmlns:p14="http://schemas.microsoft.com/office/powerpoint/2010/main" val="33102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E538-9498-4BF1-B9F5-6FC7CBC37985}"/>
              </a:ext>
            </a:extLst>
          </p:cNvPr>
          <p:cNvSpPr>
            <a:spLocks noGrp="1"/>
          </p:cNvSpPr>
          <p:nvPr>
            <p:ph type="title"/>
          </p:nvPr>
        </p:nvSpPr>
        <p:spPr/>
        <p:txBody>
          <a:bodyPr/>
          <a:lstStyle/>
          <a:p>
            <a:r>
              <a:rPr lang="en-GB" dirty="0"/>
              <a:t>Compliance</a:t>
            </a:r>
            <a:endParaRPr lang="is-IS" dirty="0"/>
          </a:p>
        </p:txBody>
      </p:sp>
      <p:sp>
        <p:nvSpPr>
          <p:cNvPr id="3" name="Slide Number Placeholder 2">
            <a:extLst>
              <a:ext uri="{FF2B5EF4-FFF2-40B4-BE49-F238E27FC236}">
                <a16:creationId xmlns:a16="http://schemas.microsoft.com/office/drawing/2014/main" id="{29D5D6D5-8D16-41D5-B89D-253F21FB7D86}"/>
              </a:ext>
            </a:extLst>
          </p:cNvPr>
          <p:cNvSpPr>
            <a:spLocks noGrp="1"/>
          </p:cNvSpPr>
          <p:nvPr>
            <p:ph type="sldNum" sz="quarter" idx="4"/>
          </p:nvPr>
        </p:nvSpPr>
        <p:spPr/>
        <p:txBody>
          <a:bodyPr/>
          <a:lstStyle/>
          <a:p>
            <a:fld id="{94CA340D-312D-204F-893F-B70EFC62E153}" type="slidenum">
              <a:rPr lang="en-US" smtClean="0"/>
              <a:pPr/>
              <a:t>4</a:t>
            </a:fld>
            <a:endParaRPr lang="en-US" dirty="0"/>
          </a:p>
        </p:txBody>
      </p:sp>
      <p:sp>
        <p:nvSpPr>
          <p:cNvPr id="4" name="Text Placeholder 3">
            <a:extLst>
              <a:ext uri="{FF2B5EF4-FFF2-40B4-BE49-F238E27FC236}">
                <a16:creationId xmlns:a16="http://schemas.microsoft.com/office/drawing/2014/main" id="{EB4CB1E4-53AA-4DC9-B7D7-3C1DCC61CDC5}"/>
              </a:ext>
            </a:extLst>
          </p:cNvPr>
          <p:cNvSpPr>
            <a:spLocks noGrp="1"/>
          </p:cNvSpPr>
          <p:nvPr>
            <p:ph type="body" sz="quarter" idx="12"/>
          </p:nvPr>
        </p:nvSpPr>
        <p:spPr/>
        <p:txBody>
          <a:bodyPr/>
          <a:lstStyle/>
          <a:p>
            <a:r>
              <a:rPr lang="en-GB" dirty="0"/>
              <a:t>4.4.3	Compliance of sending or receiving party</a:t>
            </a:r>
          </a:p>
          <a:p>
            <a:pPr lvl="1"/>
            <a:r>
              <a:rPr lang="en-GB" dirty="0"/>
              <a:t>A receiving party may only claim compliance to the core invoice model if he accepts invoices that comply with the PINT in general.</a:t>
            </a:r>
          </a:p>
          <a:p>
            <a:pPr lvl="1"/>
            <a:r>
              <a:rPr lang="en-GB" dirty="0"/>
              <a:t>A sending party may claim compliance if he sends invoices that comply to the PINT model, or a conformant specialization.</a:t>
            </a:r>
          </a:p>
          <a:p>
            <a:r>
              <a:rPr lang="en-GB" dirty="0"/>
              <a:t>4.4.4	Compliance of an invoice document instance</a:t>
            </a:r>
          </a:p>
          <a:p>
            <a:pPr lvl="1"/>
            <a:r>
              <a:rPr lang="en-GB" dirty="0"/>
              <a:t>An invoice document instance is compliant to the PINT model if it respects all rules defined for the shared part.</a:t>
            </a:r>
          </a:p>
        </p:txBody>
      </p:sp>
    </p:spTree>
    <p:extLst>
      <p:ext uri="{BB962C8B-B14F-4D97-AF65-F5344CB8AC3E}">
        <p14:creationId xmlns:p14="http://schemas.microsoft.com/office/powerpoint/2010/main" val="422801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0598-C2F4-43B7-9AC1-B94ADBEDC79A}"/>
              </a:ext>
            </a:extLst>
          </p:cNvPr>
          <p:cNvSpPr>
            <a:spLocks noGrp="1"/>
          </p:cNvSpPr>
          <p:nvPr>
            <p:ph type="title"/>
          </p:nvPr>
        </p:nvSpPr>
        <p:spPr/>
        <p:txBody>
          <a:bodyPr/>
          <a:lstStyle/>
          <a:p>
            <a:r>
              <a:rPr lang="en-GB" dirty="0"/>
              <a:t>Syntax</a:t>
            </a:r>
            <a:endParaRPr lang="is-IS" dirty="0"/>
          </a:p>
        </p:txBody>
      </p:sp>
      <p:sp>
        <p:nvSpPr>
          <p:cNvPr id="3" name="Slide Number Placeholder 2">
            <a:extLst>
              <a:ext uri="{FF2B5EF4-FFF2-40B4-BE49-F238E27FC236}">
                <a16:creationId xmlns:a16="http://schemas.microsoft.com/office/drawing/2014/main" id="{E9DD8ADF-B65C-4D51-9A05-66CB3296FC17}"/>
              </a:ext>
            </a:extLst>
          </p:cNvPr>
          <p:cNvSpPr>
            <a:spLocks noGrp="1"/>
          </p:cNvSpPr>
          <p:nvPr>
            <p:ph type="sldNum" sz="quarter" idx="4"/>
          </p:nvPr>
        </p:nvSpPr>
        <p:spPr/>
        <p:txBody>
          <a:bodyPr/>
          <a:lstStyle/>
          <a:p>
            <a:fld id="{94CA340D-312D-204F-893F-B70EFC62E153}" type="slidenum">
              <a:rPr lang="en-US" smtClean="0"/>
              <a:pPr/>
              <a:t>5</a:t>
            </a:fld>
            <a:endParaRPr lang="en-US" dirty="0"/>
          </a:p>
        </p:txBody>
      </p:sp>
      <p:sp>
        <p:nvSpPr>
          <p:cNvPr id="4" name="Text Placeholder 3">
            <a:extLst>
              <a:ext uri="{FF2B5EF4-FFF2-40B4-BE49-F238E27FC236}">
                <a16:creationId xmlns:a16="http://schemas.microsoft.com/office/drawing/2014/main" id="{A40E8F62-7437-4AA6-8396-D7819C361CF6}"/>
              </a:ext>
            </a:extLst>
          </p:cNvPr>
          <p:cNvSpPr>
            <a:spLocks noGrp="1"/>
          </p:cNvSpPr>
          <p:nvPr>
            <p:ph type="body" sz="quarter" idx="12"/>
          </p:nvPr>
        </p:nvSpPr>
        <p:spPr>
          <a:xfrm>
            <a:off x="804862" y="1683356"/>
            <a:ext cx="10981669" cy="5053003"/>
          </a:xfrm>
        </p:spPr>
        <p:txBody>
          <a:bodyPr/>
          <a:lstStyle/>
          <a:p>
            <a:pPr marL="457200" indent="-457200">
              <a:buFont typeface="+mj-lt"/>
              <a:buAutoNum type="arabicPeriod"/>
            </a:pPr>
            <a:r>
              <a:rPr lang="en-GB" dirty="0"/>
              <a:t>Should the PINT be mapped to a specific version of UBL.</a:t>
            </a:r>
          </a:p>
          <a:p>
            <a:pPr marL="914400" lvl="1" indent="-457200">
              <a:buFont typeface="+mj-lt"/>
              <a:buAutoNum type="arabicPeriod"/>
            </a:pPr>
            <a:r>
              <a:rPr lang="en-GB" dirty="0"/>
              <a:t>If so, how do we handle upgrades to the UBL.</a:t>
            </a:r>
          </a:p>
          <a:p>
            <a:pPr marL="914400" lvl="1" indent="-457200">
              <a:buFont typeface="+mj-lt"/>
              <a:buAutoNum type="arabicPeriod"/>
            </a:pPr>
            <a:r>
              <a:rPr lang="en-GB" dirty="0"/>
              <a:t>If not, how do we handle interoperability on syntax level.</a:t>
            </a:r>
          </a:p>
          <a:p>
            <a:pPr marL="457200" indent="-457200">
              <a:buFont typeface="+mj-lt"/>
              <a:buAutoNum type="arabicPeriod"/>
            </a:pPr>
            <a:r>
              <a:rPr lang="en-GB" dirty="0"/>
              <a:t>PINT</a:t>
            </a:r>
          </a:p>
          <a:p>
            <a:pPr marL="914400" lvl="1" indent="-457200">
              <a:buFont typeface="+mj-lt"/>
              <a:buAutoNum type="arabicPeriod"/>
            </a:pPr>
            <a:r>
              <a:rPr lang="en-GB" dirty="0"/>
              <a:t>Use a specific one.</a:t>
            </a:r>
          </a:p>
          <a:p>
            <a:pPr marL="1371600" lvl="2" indent="-457200">
              <a:buFont typeface="+mj-lt"/>
              <a:buAutoNum type="arabicPeriod"/>
            </a:pPr>
            <a:r>
              <a:rPr lang="en-GB" dirty="0"/>
              <a:t>EN is using 2.1 and an upgrade is not in the plans.</a:t>
            </a:r>
          </a:p>
          <a:p>
            <a:pPr marL="914400" lvl="1" indent="-457200">
              <a:buFont typeface="+mj-lt"/>
              <a:buAutoNum type="arabicPeriod"/>
            </a:pPr>
            <a:r>
              <a:rPr lang="en-GB" dirty="0"/>
              <a:t>Must use latest (now 2.2)</a:t>
            </a:r>
          </a:p>
          <a:p>
            <a:pPr marL="1371600" lvl="2" indent="-457200">
              <a:buFont typeface="+mj-lt"/>
              <a:buAutoNum type="arabicPeriod"/>
            </a:pPr>
            <a:r>
              <a:rPr lang="en-GB" dirty="0"/>
              <a:t>Need to consider migration between version.</a:t>
            </a:r>
          </a:p>
          <a:p>
            <a:pPr marL="914400" lvl="1" indent="-457200">
              <a:buFont typeface="+mj-lt"/>
              <a:buAutoNum type="arabicPeriod"/>
            </a:pPr>
            <a:r>
              <a:rPr lang="en-GB" dirty="0"/>
              <a:t>May use any subversion</a:t>
            </a:r>
          </a:p>
          <a:p>
            <a:pPr marL="1371600" lvl="2" indent="-457200">
              <a:buFont typeface="+mj-lt"/>
              <a:buAutoNum type="arabicPeriod"/>
            </a:pPr>
            <a:r>
              <a:rPr lang="en-GB" dirty="0"/>
              <a:t>Will cause problem as long as </a:t>
            </a:r>
            <a:r>
              <a:rPr lang="en-GB" dirty="0" err="1"/>
              <a:t>xpaths</a:t>
            </a:r>
            <a:r>
              <a:rPr lang="en-GB" dirty="0"/>
              <a:t> remain unchanged?</a:t>
            </a:r>
          </a:p>
          <a:p>
            <a:pPr marL="457200" indent="-457200">
              <a:buFont typeface="+mj-lt"/>
              <a:buAutoNum type="arabicPeriod"/>
            </a:pPr>
            <a:r>
              <a:rPr lang="en-GB" dirty="0"/>
              <a:t>Options</a:t>
            </a:r>
          </a:p>
          <a:p>
            <a:pPr marL="914400" lvl="1" indent="-457200">
              <a:buFont typeface="+mj-lt"/>
              <a:buAutoNum type="arabicPeriod"/>
            </a:pPr>
            <a:r>
              <a:rPr lang="en-GB" dirty="0">
                <a:highlight>
                  <a:srgbClr val="00FF00"/>
                </a:highlight>
              </a:rPr>
              <a:t>Fix PINT to UBL 2.1</a:t>
            </a:r>
          </a:p>
          <a:p>
            <a:pPr marL="914400" lvl="1" indent="-457200">
              <a:buFont typeface="+mj-lt"/>
              <a:buAutoNum type="arabicPeriod"/>
            </a:pPr>
            <a:r>
              <a:rPr lang="en-GB" dirty="0"/>
              <a:t>Fix PINT syntax binding to the EN 16931 UBL syntax binding.</a:t>
            </a:r>
          </a:p>
          <a:p>
            <a:pPr marL="914400" lvl="1" indent="-457200">
              <a:buFont typeface="+mj-lt"/>
              <a:buAutoNum type="arabicPeriod"/>
            </a:pPr>
            <a:r>
              <a:rPr lang="en-GB" dirty="0">
                <a:highlight>
                  <a:srgbClr val="FFFF00"/>
                </a:highlight>
              </a:rPr>
              <a:t>Fix PINT syntax at UBL 2.1, or later backward compatible subversion can be used.</a:t>
            </a:r>
          </a:p>
          <a:p>
            <a:pPr marL="1371600" lvl="2" indent="-457200">
              <a:buFont typeface="+mj-lt"/>
              <a:buAutoNum type="arabicPeriod"/>
            </a:pPr>
            <a:r>
              <a:rPr lang="en-GB" dirty="0">
                <a:highlight>
                  <a:srgbClr val="FFFF00"/>
                </a:highlight>
              </a:rPr>
              <a:t>IF we change mapping to use a later version.</a:t>
            </a:r>
            <a:endParaRPr lang="is-IS" dirty="0">
              <a:highlight>
                <a:srgbClr val="FFFF00"/>
              </a:highlight>
            </a:endParaRPr>
          </a:p>
        </p:txBody>
      </p:sp>
    </p:spTree>
    <p:extLst>
      <p:ext uri="{BB962C8B-B14F-4D97-AF65-F5344CB8AC3E}">
        <p14:creationId xmlns:p14="http://schemas.microsoft.com/office/powerpoint/2010/main" val="22538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F165-6F5A-4822-8116-2B97A42DE787}"/>
              </a:ext>
            </a:extLst>
          </p:cNvPr>
          <p:cNvSpPr>
            <a:spLocks noGrp="1"/>
          </p:cNvSpPr>
          <p:nvPr>
            <p:ph type="title"/>
          </p:nvPr>
        </p:nvSpPr>
        <p:spPr/>
        <p:txBody>
          <a:bodyPr/>
          <a:lstStyle/>
          <a:p>
            <a:endParaRPr lang="is-IS"/>
          </a:p>
        </p:txBody>
      </p:sp>
      <p:sp>
        <p:nvSpPr>
          <p:cNvPr id="3" name="Slide Number Placeholder 2">
            <a:extLst>
              <a:ext uri="{FF2B5EF4-FFF2-40B4-BE49-F238E27FC236}">
                <a16:creationId xmlns:a16="http://schemas.microsoft.com/office/drawing/2014/main" id="{CB112153-83EC-4F51-8718-FF49041B2777}"/>
              </a:ext>
            </a:extLst>
          </p:cNvPr>
          <p:cNvSpPr>
            <a:spLocks noGrp="1"/>
          </p:cNvSpPr>
          <p:nvPr>
            <p:ph type="sldNum" sz="quarter" idx="4"/>
          </p:nvPr>
        </p:nvSpPr>
        <p:spPr/>
        <p:txBody>
          <a:bodyPr/>
          <a:lstStyle/>
          <a:p>
            <a:fld id="{94CA340D-312D-204F-893F-B70EFC62E153}" type="slidenum">
              <a:rPr lang="en-US" smtClean="0"/>
              <a:pPr/>
              <a:t>6</a:t>
            </a:fld>
            <a:endParaRPr lang="en-US" dirty="0"/>
          </a:p>
        </p:txBody>
      </p:sp>
      <p:sp>
        <p:nvSpPr>
          <p:cNvPr id="5" name="Rectangle: Rounded Corners 4">
            <a:extLst>
              <a:ext uri="{FF2B5EF4-FFF2-40B4-BE49-F238E27FC236}">
                <a16:creationId xmlns:a16="http://schemas.microsoft.com/office/drawing/2014/main" id="{1CF6E377-C398-4D4A-BC48-6D3B6810B07A}"/>
              </a:ext>
            </a:extLst>
          </p:cNvPr>
          <p:cNvSpPr/>
          <p:nvPr/>
        </p:nvSpPr>
        <p:spPr>
          <a:xfrm>
            <a:off x="5511338" y="1487980"/>
            <a:ext cx="1911927" cy="99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PEPPOL international invoice model</a:t>
            </a:r>
            <a:endParaRPr lang="is-IS" dirty="0"/>
          </a:p>
        </p:txBody>
      </p:sp>
      <p:sp>
        <p:nvSpPr>
          <p:cNvPr id="6" name="Rectangle: Rounded Corners 5">
            <a:extLst>
              <a:ext uri="{FF2B5EF4-FFF2-40B4-BE49-F238E27FC236}">
                <a16:creationId xmlns:a16="http://schemas.microsoft.com/office/drawing/2014/main" id="{B0AF0BD4-1922-488E-9C84-EA6267685252}"/>
              </a:ext>
            </a:extLst>
          </p:cNvPr>
          <p:cNvSpPr/>
          <p:nvPr/>
        </p:nvSpPr>
        <p:spPr>
          <a:xfrm>
            <a:off x="5511338" y="3821085"/>
            <a:ext cx="1911927" cy="99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TransTasman</a:t>
            </a:r>
            <a:endParaRPr lang="is-IS" dirty="0"/>
          </a:p>
        </p:txBody>
      </p:sp>
      <p:sp>
        <p:nvSpPr>
          <p:cNvPr id="7" name="Rectangle: Rounded Corners 6">
            <a:extLst>
              <a:ext uri="{FF2B5EF4-FFF2-40B4-BE49-F238E27FC236}">
                <a16:creationId xmlns:a16="http://schemas.microsoft.com/office/drawing/2014/main" id="{36F23930-97E2-4DB6-91D2-940DC9C5744F}"/>
              </a:ext>
            </a:extLst>
          </p:cNvPr>
          <p:cNvSpPr/>
          <p:nvPr/>
        </p:nvSpPr>
        <p:spPr>
          <a:xfrm>
            <a:off x="9185562" y="3823856"/>
            <a:ext cx="1911927" cy="99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Singapore</a:t>
            </a:r>
            <a:endParaRPr lang="is-IS" dirty="0"/>
          </a:p>
        </p:txBody>
      </p:sp>
      <p:sp>
        <p:nvSpPr>
          <p:cNvPr id="8" name="Rectangle: Rounded Corners 7">
            <a:extLst>
              <a:ext uri="{FF2B5EF4-FFF2-40B4-BE49-F238E27FC236}">
                <a16:creationId xmlns:a16="http://schemas.microsoft.com/office/drawing/2014/main" id="{7AFE0C40-1E1C-4654-B328-2B95E8656F52}"/>
              </a:ext>
            </a:extLst>
          </p:cNvPr>
          <p:cNvSpPr/>
          <p:nvPr/>
        </p:nvSpPr>
        <p:spPr>
          <a:xfrm>
            <a:off x="2240281" y="3823856"/>
            <a:ext cx="1911927" cy="99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t>BIS Billing 3.0</a:t>
            </a:r>
          </a:p>
          <a:p>
            <a:pPr lvl="0" algn="ctr"/>
            <a:r>
              <a:rPr lang="en-GB" sz="1400" dirty="0"/>
              <a:t>EU domain specific</a:t>
            </a:r>
            <a:endParaRPr lang="is-IS" sz="1400" dirty="0"/>
          </a:p>
        </p:txBody>
      </p:sp>
      <p:sp>
        <p:nvSpPr>
          <p:cNvPr id="9" name="Rectangle: Rounded Corners 8">
            <a:extLst>
              <a:ext uri="{FF2B5EF4-FFF2-40B4-BE49-F238E27FC236}">
                <a16:creationId xmlns:a16="http://schemas.microsoft.com/office/drawing/2014/main" id="{2DCA6D29-4778-41F1-939A-88B3835C2561}"/>
              </a:ext>
            </a:extLst>
          </p:cNvPr>
          <p:cNvSpPr/>
          <p:nvPr/>
        </p:nvSpPr>
        <p:spPr>
          <a:xfrm>
            <a:off x="2549931" y="4562178"/>
            <a:ext cx="1292628" cy="5602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t>EN 16931</a:t>
            </a:r>
            <a:endParaRPr lang="is-IS" sz="1400" dirty="0"/>
          </a:p>
        </p:txBody>
      </p:sp>
      <p:sp>
        <p:nvSpPr>
          <p:cNvPr id="10" name="Rectangle: Rounded Corners 9">
            <a:extLst>
              <a:ext uri="{FF2B5EF4-FFF2-40B4-BE49-F238E27FC236}">
                <a16:creationId xmlns:a16="http://schemas.microsoft.com/office/drawing/2014/main" id="{F2F78882-DFAD-41CF-8A27-02FE1FDEC6CB}"/>
              </a:ext>
            </a:extLst>
          </p:cNvPr>
          <p:cNvSpPr/>
          <p:nvPr/>
        </p:nvSpPr>
        <p:spPr>
          <a:xfrm>
            <a:off x="5820987" y="4541244"/>
            <a:ext cx="1292628" cy="5602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t>AUNZ law</a:t>
            </a:r>
            <a:endParaRPr lang="is-IS" sz="1400" dirty="0"/>
          </a:p>
        </p:txBody>
      </p:sp>
      <p:sp>
        <p:nvSpPr>
          <p:cNvPr id="11" name="Rectangle: Rounded Corners 10">
            <a:extLst>
              <a:ext uri="{FF2B5EF4-FFF2-40B4-BE49-F238E27FC236}">
                <a16:creationId xmlns:a16="http://schemas.microsoft.com/office/drawing/2014/main" id="{21E7B6B9-D4A2-4E6E-B600-BA0AE5A15EB0}"/>
              </a:ext>
            </a:extLst>
          </p:cNvPr>
          <p:cNvSpPr/>
          <p:nvPr/>
        </p:nvSpPr>
        <p:spPr>
          <a:xfrm>
            <a:off x="9598428" y="4541244"/>
            <a:ext cx="1292628" cy="5602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t>SG law</a:t>
            </a:r>
            <a:endParaRPr lang="is-IS" sz="1400" dirty="0"/>
          </a:p>
        </p:txBody>
      </p:sp>
      <p:sp>
        <p:nvSpPr>
          <p:cNvPr id="12" name="Oval 11">
            <a:extLst>
              <a:ext uri="{FF2B5EF4-FFF2-40B4-BE49-F238E27FC236}">
                <a16:creationId xmlns:a16="http://schemas.microsoft.com/office/drawing/2014/main" id="{566790C8-E082-42C7-BCC8-A8933F878414}"/>
              </a:ext>
            </a:extLst>
          </p:cNvPr>
          <p:cNvSpPr/>
          <p:nvPr/>
        </p:nvSpPr>
        <p:spPr>
          <a:xfrm>
            <a:off x="3828011" y="3823856"/>
            <a:ext cx="324197" cy="349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Oval 12">
            <a:extLst>
              <a:ext uri="{FF2B5EF4-FFF2-40B4-BE49-F238E27FC236}">
                <a16:creationId xmlns:a16="http://schemas.microsoft.com/office/drawing/2014/main" id="{037D0F41-439D-48A9-8E18-0E2E3D218CFE}"/>
              </a:ext>
            </a:extLst>
          </p:cNvPr>
          <p:cNvSpPr/>
          <p:nvPr/>
        </p:nvSpPr>
        <p:spPr>
          <a:xfrm>
            <a:off x="7099068" y="3821085"/>
            <a:ext cx="324197" cy="349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Oval 13">
            <a:extLst>
              <a:ext uri="{FF2B5EF4-FFF2-40B4-BE49-F238E27FC236}">
                <a16:creationId xmlns:a16="http://schemas.microsoft.com/office/drawing/2014/main" id="{C7EB80B3-799A-4CA9-95B0-B35FA98ADF0B}"/>
              </a:ext>
            </a:extLst>
          </p:cNvPr>
          <p:cNvSpPr/>
          <p:nvPr/>
        </p:nvSpPr>
        <p:spPr>
          <a:xfrm>
            <a:off x="10773291" y="3808757"/>
            <a:ext cx="324197" cy="349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Oval 14">
            <a:extLst>
              <a:ext uri="{FF2B5EF4-FFF2-40B4-BE49-F238E27FC236}">
                <a16:creationId xmlns:a16="http://schemas.microsoft.com/office/drawing/2014/main" id="{13257D18-24E5-4567-8E40-B804E6159212}"/>
              </a:ext>
            </a:extLst>
          </p:cNvPr>
          <p:cNvSpPr/>
          <p:nvPr/>
        </p:nvSpPr>
        <p:spPr>
          <a:xfrm>
            <a:off x="7113615" y="1487565"/>
            <a:ext cx="324197" cy="349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17" name="Straight Arrow Connector 16">
            <a:extLst>
              <a:ext uri="{FF2B5EF4-FFF2-40B4-BE49-F238E27FC236}">
                <a16:creationId xmlns:a16="http://schemas.microsoft.com/office/drawing/2014/main" id="{0ACA4DCA-7D27-48BD-825E-0579C914F3D0}"/>
              </a:ext>
            </a:extLst>
          </p:cNvPr>
          <p:cNvCxnSpPr>
            <a:stCxn id="8" idx="0"/>
            <a:endCxn id="5" idx="2"/>
          </p:cNvCxnSpPr>
          <p:nvPr/>
        </p:nvCxnSpPr>
        <p:spPr>
          <a:xfrm flipV="1">
            <a:off x="3196245" y="2485506"/>
            <a:ext cx="3271057" cy="133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89C8485-613E-489E-AA99-FC1E029FCCD7}"/>
              </a:ext>
            </a:extLst>
          </p:cNvPr>
          <p:cNvCxnSpPr>
            <a:stCxn id="6" idx="0"/>
            <a:endCxn id="5" idx="2"/>
          </p:cNvCxnSpPr>
          <p:nvPr/>
        </p:nvCxnSpPr>
        <p:spPr>
          <a:xfrm flipV="1">
            <a:off x="6467302" y="2485506"/>
            <a:ext cx="0" cy="133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3F6AC9-C1DD-49D9-A0CF-26F086786CF9}"/>
              </a:ext>
            </a:extLst>
          </p:cNvPr>
          <p:cNvCxnSpPr>
            <a:stCxn id="7" idx="0"/>
            <a:endCxn id="5" idx="2"/>
          </p:cNvCxnSpPr>
          <p:nvPr/>
        </p:nvCxnSpPr>
        <p:spPr>
          <a:xfrm flipH="1" flipV="1">
            <a:off x="6467302" y="2485506"/>
            <a:ext cx="3674224" cy="133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F06EB8-849A-4DBD-B5D7-969ADDCC1454}"/>
              </a:ext>
            </a:extLst>
          </p:cNvPr>
          <p:cNvSpPr txBox="1"/>
          <p:nvPr/>
        </p:nvSpPr>
        <p:spPr>
          <a:xfrm>
            <a:off x="7656022" y="1836975"/>
            <a:ext cx="3057312" cy="369332"/>
          </a:xfrm>
          <a:prstGeom prst="rect">
            <a:avLst/>
          </a:prstGeom>
          <a:noFill/>
        </p:spPr>
        <p:txBody>
          <a:bodyPr wrap="none" rtlCol="0">
            <a:spAutoFit/>
          </a:bodyPr>
          <a:lstStyle/>
          <a:p>
            <a:r>
              <a:rPr lang="en-GB" dirty="0"/>
              <a:t>Code: A, B, C and D are OK</a:t>
            </a:r>
            <a:endParaRPr lang="is-IS" dirty="0"/>
          </a:p>
        </p:txBody>
      </p:sp>
      <p:sp>
        <p:nvSpPr>
          <p:cNvPr id="23" name="TextBox 22">
            <a:extLst>
              <a:ext uri="{FF2B5EF4-FFF2-40B4-BE49-F238E27FC236}">
                <a16:creationId xmlns:a16="http://schemas.microsoft.com/office/drawing/2014/main" id="{BE3BF669-2611-4A76-81F1-BB70BAD84FAA}"/>
              </a:ext>
            </a:extLst>
          </p:cNvPr>
          <p:cNvSpPr txBox="1"/>
          <p:nvPr/>
        </p:nvSpPr>
        <p:spPr>
          <a:xfrm>
            <a:off x="557994" y="1766332"/>
            <a:ext cx="3674225" cy="1477328"/>
          </a:xfrm>
          <a:prstGeom prst="rect">
            <a:avLst/>
          </a:prstGeom>
          <a:noFill/>
        </p:spPr>
        <p:txBody>
          <a:bodyPr wrap="square" rtlCol="0">
            <a:spAutoFit/>
          </a:bodyPr>
          <a:lstStyle/>
          <a:p>
            <a:r>
              <a:rPr lang="en-GB" dirty="0"/>
              <a:t>EU-2-EU</a:t>
            </a:r>
          </a:p>
          <a:p>
            <a:r>
              <a:rPr lang="en-GB" dirty="0"/>
              <a:t>    - Only code A, B and C OK</a:t>
            </a:r>
          </a:p>
          <a:p>
            <a:endParaRPr lang="en-GB" dirty="0"/>
          </a:p>
          <a:p>
            <a:r>
              <a:rPr lang="en-GB" dirty="0"/>
              <a:t>If invoice received from NZ</a:t>
            </a:r>
          </a:p>
          <a:p>
            <a:r>
              <a:rPr lang="en-GB" dirty="0"/>
              <a:t>then D not rejected.</a:t>
            </a:r>
            <a:endParaRPr lang="is-IS" dirty="0"/>
          </a:p>
        </p:txBody>
      </p:sp>
      <p:sp>
        <p:nvSpPr>
          <p:cNvPr id="4" name="Oval 3">
            <a:extLst>
              <a:ext uri="{FF2B5EF4-FFF2-40B4-BE49-F238E27FC236}">
                <a16:creationId xmlns:a16="http://schemas.microsoft.com/office/drawing/2014/main" id="{9CAFC2FE-B63B-43CC-BE97-84FF28493319}"/>
              </a:ext>
            </a:extLst>
          </p:cNvPr>
          <p:cNvSpPr/>
          <p:nvPr/>
        </p:nvSpPr>
        <p:spPr>
          <a:xfrm>
            <a:off x="6714923" y="3844851"/>
            <a:ext cx="324188" cy="3117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Oval 23">
            <a:extLst>
              <a:ext uri="{FF2B5EF4-FFF2-40B4-BE49-F238E27FC236}">
                <a16:creationId xmlns:a16="http://schemas.microsoft.com/office/drawing/2014/main" id="{45C1D30B-1F0B-4DDE-B811-A3E3C65642DD}"/>
              </a:ext>
            </a:extLst>
          </p:cNvPr>
          <p:cNvSpPr/>
          <p:nvPr/>
        </p:nvSpPr>
        <p:spPr>
          <a:xfrm>
            <a:off x="10389146" y="3839926"/>
            <a:ext cx="324188" cy="3117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5" name="Rectangle: Rounded Corners 24">
            <a:extLst>
              <a:ext uri="{FF2B5EF4-FFF2-40B4-BE49-F238E27FC236}">
                <a16:creationId xmlns:a16="http://schemas.microsoft.com/office/drawing/2014/main" id="{56F3F708-7A6B-42BB-B715-7F3D82FD85D4}"/>
              </a:ext>
            </a:extLst>
          </p:cNvPr>
          <p:cNvSpPr/>
          <p:nvPr/>
        </p:nvSpPr>
        <p:spPr>
          <a:xfrm>
            <a:off x="2216381" y="5450195"/>
            <a:ext cx="1911927" cy="99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t>EU shipping consortia</a:t>
            </a:r>
            <a:endParaRPr lang="is-IS" sz="1400" dirty="0"/>
          </a:p>
        </p:txBody>
      </p:sp>
      <p:sp>
        <p:nvSpPr>
          <p:cNvPr id="26" name="Oval 25">
            <a:extLst>
              <a:ext uri="{FF2B5EF4-FFF2-40B4-BE49-F238E27FC236}">
                <a16:creationId xmlns:a16="http://schemas.microsoft.com/office/drawing/2014/main" id="{286B699A-ABFF-4B18-87BB-250A0BFA3851}"/>
              </a:ext>
            </a:extLst>
          </p:cNvPr>
          <p:cNvSpPr/>
          <p:nvPr/>
        </p:nvSpPr>
        <p:spPr>
          <a:xfrm>
            <a:off x="3479914" y="5450196"/>
            <a:ext cx="324197" cy="35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Oval 26">
            <a:extLst>
              <a:ext uri="{FF2B5EF4-FFF2-40B4-BE49-F238E27FC236}">
                <a16:creationId xmlns:a16="http://schemas.microsoft.com/office/drawing/2014/main" id="{254E25B5-17B1-4EAF-9290-38DF8EEEE85E}"/>
              </a:ext>
            </a:extLst>
          </p:cNvPr>
          <p:cNvSpPr/>
          <p:nvPr/>
        </p:nvSpPr>
        <p:spPr>
          <a:xfrm>
            <a:off x="3804111" y="5473683"/>
            <a:ext cx="324197" cy="349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35562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A15E-1FA7-463B-BB9B-9F0161A1C3FA}"/>
              </a:ext>
            </a:extLst>
          </p:cNvPr>
          <p:cNvSpPr>
            <a:spLocks noGrp="1"/>
          </p:cNvSpPr>
          <p:nvPr>
            <p:ph type="title"/>
          </p:nvPr>
        </p:nvSpPr>
        <p:spPr/>
        <p:txBody>
          <a:bodyPr/>
          <a:lstStyle/>
          <a:p>
            <a:endParaRPr lang="is-IS"/>
          </a:p>
        </p:txBody>
      </p:sp>
      <p:sp>
        <p:nvSpPr>
          <p:cNvPr id="3" name="Slide Number Placeholder 2">
            <a:extLst>
              <a:ext uri="{FF2B5EF4-FFF2-40B4-BE49-F238E27FC236}">
                <a16:creationId xmlns:a16="http://schemas.microsoft.com/office/drawing/2014/main" id="{095B8156-FB23-4467-90AD-F11116E10511}"/>
              </a:ext>
            </a:extLst>
          </p:cNvPr>
          <p:cNvSpPr>
            <a:spLocks noGrp="1"/>
          </p:cNvSpPr>
          <p:nvPr>
            <p:ph type="sldNum" sz="quarter" idx="4"/>
          </p:nvPr>
        </p:nvSpPr>
        <p:spPr/>
        <p:txBody>
          <a:bodyPr/>
          <a:lstStyle/>
          <a:p>
            <a:fld id="{94CA340D-312D-204F-893F-B70EFC62E153}" type="slidenum">
              <a:rPr lang="en-US" smtClean="0"/>
              <a:pPr/>
              <a:t>7</a:t>
            </a:fld>
            <a:endParaRPr lang="en-US" dirty="0"/>
          </a:p>
        </p:txBody>
      </p:sp>
      <p:sp>
        <p:nvSpPr>
          <p:cNvPr id="4" name="Text Placeholder 3">
            <a:extLst>
              <a:ext uri="{FF2B5EF4-FFF2-40B4-BE49-F238E27FC236}">
                <a16:creationId xmlns:a16="http://schemas.microsoft.com/office/drawing/2014/main" id="{65EC2ACD-BBEC-4838-A4BD-BDEFD42B9526}"/>
              </a:ext>
            </a:extLst>
          </p:cNvPr>
          <p:cNvSpPr>
            <a:spLocks noGrp="1"/>
          </p:cNvSpPr>
          <p:nvPr>
            <p:ph type="body" sz="quarter" idx="12"/>
          </p:nvPr>
        </p:nvSpPr>
        <p:spPr/>
        <p:txBody>
          <a:bodyPr/>
          <a:lstStyle/>
          <a:p>
            <a:r>
              <a:rPr lang="en-GB" dirty="0"/>
              <a:t>Tax amount in accounting currency.</a:t>
            </a:r>
          </a:p>
          <a:p>
            <a:r>
              <a:rPr lang="en-GB" dirty="0"/>
              <a:t>Invoiced object reference.</a:t>
            </a:r>
          </a:p>
          <a:p>
            <a:r>
              <a:rPr lang="en-GB" dirty="0"/>
              <a:t>Tax point date code.</a:t>
            </a:r>
          </a:p>
          <a:p>
            <a:r>
              <a:rPr lang="en-GB" dirty="0"/>
              <a:t>Note subject, has been restricted out.</a:t>
            </a:r>
          </a:p>
        </p:txBody>
      </p:sp>
    </p:spTree>
    <p:extLst>
      <p:ext uri="{BB962C8B-B14F-4D97-AF65-F5344CB8AC3E}">
        <p14:creationId xmlns:p14="http://schemas.microsoft.com/office/powerpoint/2010/main" val="3292076183"/>
      </p:ext>
    </p:extLst>
  </p:cSld>
  <p:clrMapOvr>
    <a:masterClrMapping/>
  </p:clrMapOvr>
</p:sld>
</file>

<file path=ppt/theme/theme1.xml><?xml version="1.0" encoding="utf-8"?>
<a:theme xmlns:a="http://schemas.openxmlformats.org/drawingml/2006/main" name="Office Theme">
  <a:themeElements>
    <a:clrScheme name="Peppol">
      <a:dk1>
        <a:srgbClr val="000000"/>
      </a:dk1>
      <a:lt1>
        <a:srgbClr val="FFFFFF"/>
      </a:lt1>
      <a:dk2>
        <a:srgbClr val="0D316D"/>
      </a:dk2>
      <a:lt2>
        <a:srgbClr val="F7F9FC"/>
      </a:lt2>
      <a:accent1>
        <a:srgbClr val="2279D6"/>
      </a:accent1>
      <a:accent2>
        <a:srgbClr val="00BAFF"/>
      </a:accent2>
      <a:accent3>
        <a:srgbClr val="0D316D"/>
      </a:accent3>
      <a:accent4>
        <a:srgbClr val="2279D6"/>
      </a:accent4>
      <a:accent5>
        <a:srgbClr val="1CBAF8"/>
      </a:accent5>
      <a:accent6>
        <a:srgbClr val="0D316D"/>
      </a:accent6>
      <a:hlink>
        <a:srgbClr val="2279D6"/>
      </a:hlink>
      <a:folHlink>
        <a:srgbClr val="1CB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pol PowerPoint v2+GB.potx" id="{55D964DD-AA36-47E3-8ACE-AE87B39A96F6}" vid="{2052B93E-A412-4C19-9CD5-2FEFBBF781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Peppol PowerPoint v2+GB</Template>
  <TotalTime>245</TotalTime>
  <Words>625</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Compliance criteria</vt:lpstr>
      <vt:lpstr>Compliance</vt:lpstr>
      <vt:lpstr>Syntax</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 Birgisson</dc:creator>
  <cp:lastModifiedBy>Georg Birgisson</cp:lastModifiedBy>
  <cp:revision>16</cp:revision>
  <dcterms:created xsi:type="dcterms:W3CDTF">2019-12-06T16:44:49Z</dcterms:created>
  <dcterms:modified xsi:type="dcterms:W3CDTF">2019-12-10T10:34:47Z</dcterms:modified>
</cp:coreProperties>
</file>