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9" r:id="rId4"/>
    <p:sldId id="257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D"/>
    <a:srgbClr val="007AD7"/>
    <a:srgbClr val="DBDBDB"/>
    <a:srgbClr val="00BAFF"/>
    <a:srgbClr val="F7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17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68E7B-91B5-8243-8144-A5FE216C863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E9371-2DDF-2841-B52C-AF59E9988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7232CE-164E-1747-91B0-7DC3B34D2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FB4DA1-A181-7C44-9957-E6D8276A45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765012" y="2796377"/>
            <a:ext cx="3918389" cy="126524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BF46-DF89-DB44-9C1D-F6830AE36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75834" y="2939143"/>
            <a:ext cx="4910137" cy="489857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93112-813A-034D-8B26-84A5BA947F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5834" y="3587297"/>
            <a:ext cx="4910137" cy="3587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Presentation Subtitle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4DD5BA8-322E-6248-9A23-99B741B3EB5A}"/>
              </a:ext>
            </a:extLst>
          </p:cNvPr>
          <p:cNvSpPr txBox="1">
            <a:spLocks/>
          </p:cNvSpPr>
          <p:nvPr userDrawn="1"/>
        </p:nvSpPr>
        <p:spPr>
          <a:xfrm>
            <a:off x="5185288" y="5739826"/>
            <a:ext cx="2149677" cy="33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1200" u="none" dirty="0" err="1">
                <a:solidFill>
                  <a:schemeClr val="bg1"/>
                </a:solidFill>
              </a:rPr>
              <a:t>www.peppol.eu</a:t>
            </a:r>
            <a:endParaRPr lang="en-GB" sz="1200" u="none" dirty="0">
              <a:solidFill>
                <a:schemeClr val="bg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A2BD5A9-F3D8-384A-8158-C86A25949298}"/>
              </a:ext>
            </a:extLst>
          </p:cNvPr>
          <p:cNvSpPr txBox="1">
            <a:spLocks/>
          </p:cNvSpPr>
          <p:nvPr userDrawn="1"/>
        </p:nvSpPr>
        <p:spPr>
          <a:xfrm>
            <a:off x="5233707" y="6068782"/>
            <a:ext cx="2052839" cy="188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" u="none" dirty="0">
                <a:solidFill>
                  <a:schemeClr val="bg1">
                    <a:alpha val="40000"/>
                  </a:schemeClr>
                </a:solidFill>
              </a:rPr>
              <a:t>PEPPOL is owned by </a:t>
            </a:r>
            <a:r>
              <a:rPr lang="en-GB" sz="600" u="none" dirty="0" err="1">
                <a:solidFill>
                  <a:schemeClr val="bg1">
                    <a:alpha val="40000"/>
                  </a:schemeClr>
                </a:solidFill>
              </a:rPr>
              <a:t>OpenPeppol</a:t>
            </a:r>
            <a:r>
              <a:rPr lang="en-GB" sz="600" u="none" dirty="0">
                <a:solidFill>
                  <a:schemeClr val="bg1">
                    <a:alpha val="40000"/>
                  </a:schemeClr>
                </a:solidFill>
              </a:rPr>
              <a:t> AISBL</a:t>
            </a:r>
          </a:p>
        </p:txBody>
      </p:sp>
    </p:spTree>
    <p:extLst>
      <p:ext uri="{BB962C8B-B14F-4D97-AF65-F5344CB8AC3E}">
        <p14:creationId xmlns:p14="http://schemas.microsoft.com/office/powerpoint/2010/main" val="320431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op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213298-33BC-FD4E-A08F-10E954352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2658"/>
          <a:stretch/>
        </p:blipFill>
        <p:spPr>
          <a:xfrm>
            <a:off x="0" y="0"/>
            <a:ext cx="12192000" cy="14165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40DAA5-2881-6B4B-8C37-F90CF5E440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1739578"/>
            <a:ext cx="12192000" cy="5118422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384059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4E99A6B-1FDE-0E49-9942-EC74E92CA2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146654"/>
            <a:ext cx="10582492" cy="341277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op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213298-33BC-FD4E-A08F-10E954352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2658"/>
          <a:stretch/>
        </p:blipFill>
        <p:spPr>
          <a:xfrm>
            <a:off x="0" y="0"/>
            <a:ext cx="12192000" cy="21528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40DAA5-2881-6B4B-8C37-F90CF5E440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1739578"/>
            <a:ext cx="12192000" cy="5118422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384059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4"/>
            <a:ext cx="8489950" cy="38957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D778D66-CD32-8F4B-BC00-176C1E3DE6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146654"/>
            <a:ext cx="10582492" cy="3412772"/>
          </a:xfrm>
        </p:spPr>
        <p:txBody>
          <a:bodyPr numCol="2" spcCol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78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4D5368E-8BB6-134E-81DA-5CF4EF87F3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2658"/>
          <a:stretch/>
        </p:blipFill>
        <p:spPr>
          <a:xfrm>
            <a:off x="0" y="0"/>
            <a:ext cx="12192000" cy="2152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773152" y="1469985"/>
            <a:ext cx="10613985" cy="5388014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58A2E87-725C-704B-A400-9AFF25B185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36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244102E-C22E-BE46-ADAD-5A7FFEA06DFD}"/>
              </a:ext>
            </a:extLst>
          </p:cNvPr>
          <p:cNvSpPr/>
          <p:nvPr userDrawn="1"/>
        </p:nvSpPr>
        <p:spPr>
          <a:xfrm>
            <a:off x="6274040" y="2014396"/>
            <a:ext cx="5113097" cy="4312259"/>
          </a:xfrm>
          <a:prstGeom prst="rect">
            <a:avLst/>
          </a:prstGeom>
          <a:solidFill>
            <a:srgbClr val="007AD7"/>
          </a:solidFill>
          <a:ln>
            <a:noFill/>
          </a:ln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B26F71-0A2F-2042-A44A-272B58C36BFB}"/>
              </a:ext>
            </a:extLst>
          </p:cNvPr>
          <p:cNvSpPr/>
          <p:nvPr userDrawn="1"/>
        </p:nvSpPr>
        <p:spPr>
          <a:xfrm>
            <a:off x="801495" y="2014539"/>
            <a:ext cx="5113097" cy="4312116"/>
          </a:xfrm>
          <a:prstGeom prst="rect">
            <a:avLst/>
          </a:prstGeom>
          <a:solidFill>
            <a:srgbClr val="00BAFF"/>
          </a:solidFill>
          <a:ln>
            <a:noFill/>
          </a:ln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8489950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BD93B1-4217-6E4F-986C-9BA606757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863" y="2353110"/>
            <a:ext cx="5291137" cy="36158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326D"/>
                </a:solidFill>
              </a:defRPr>
            </a:lvl1pPr>
            <a:lvl2pPr marL="457200" indent="0">
              <a:buNone/>
              <a:defRPr sz="1800">
                <a:solidFill>
                  <a:srgbClr val="00326D"/>
                </a:solidFill>
              </a:defRPr>
            </a:lvl2pPr>
            <a:lvl3pPr marL="914400" indent="0">
              <a:buNone/>
              <a:defRPr sz="1800">
                <a:solidFill>
                  <a:srgbClr val="00326D"/>
                </a:solidFill>
              </a:defRPr>
            </a:lvl3pPr>
            <a:lvl4pPr marL="1371600" indent="0">
              <a:buNone/>
              <a:defRPr sz="1800">
                <a:solidFill>
                  <a:srgbClr val="00326D"/>
                </a:solidFill>
              </a:defRPr>
            </a:lvl4pPr>
            <a:lvl5pPr marL="1828800" indent="0">
              <a:buNone/>
              <a:defRPr sz="1800">
                <a:solidFill>
                  <a:srgbClr val="00326D"/>
                </a:solidFill>
              </a:defRPr>
            </a:lvl5pPr>
          </a:lstStyle>
          <a:p>
            <a:pPr lvl="0"/>
            <a:r>
              <a:rPr lang="en-GB" dirty="0"/>
              <a:t>Slide paragraph text here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685E4-A6C1-C743-AB56-4C134CA17F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6175" y="2207741"/>
            <a:ext cx="4413250" cy="3888259"/>
          </a:xfrm>
        </p:spPr>
        <p:txBody>
          <a:bodyPr>
            <a:noAutofit/>
          </a:bodyPr>
          <a:lstStyle>
            <a:lvl1pPr>
              <a:buClr>
                <a:srgbClr val="00326D"/>
              </a:buClr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28BB382-0E43-254D-AF06-EC9A555C6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18968" y="2207741"/>
            <a:ext cx="4413250" cy="3888259"/>
          </a:xfrm>
        </p:spPr>
        <p:txBody>
          <a:bodyPr>
            <a:noAutofit/>
          </a:bodyPr>
          <a:lstStyle>
            <a:lvl1pPr>
              <a:buClr>
                <a:srgbClr val="F7F9FC"/>
              </a:buClr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6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96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With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AB26F71-0A2F-2042-A44A-272B58C36BFB}"/>
              </a:ext>
            </a:extLst>
          </p:cNvPr>
          <p:cNvSpPr/>
          <p:nvPr userDrawn="1"/>
        </p:nvSpPr>
        <p:spPr>
          <a:xfrm>
            <a:off x="801496" y="2941117"/>
            <a:ext cx="3285596" cy="2861953"/>
          </a:xfrm>
          <a:prstGeom prst="rect">
            <a:avLst/>
          </a:prstGeom>
          <a:solidFill>
            <a:srgbClr val="00BAFF"/>
          </a:solidFill>
          <a:ln>
            <a:noFill/>
          </a:ln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8489950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BD93B1-4217-6E4F-986C-9BA606757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863" y="2353110"/>
            <a:ext cx="5291137" cy="36158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326D"/>
                </a:solidFill>
              </a:defRPr>
            </a:lvl1pPr>
            <a:lvl2pPr marL="457200" indent="0">
              <a:buNone/>
              <a:defRPr sz="1800">
                <a:solidFill>
                  <a:srgbClr val="00326D"/>
                </a:solidFill>
              </a:defRPr>
            </a:lvl2pPr>
            <a:lvl3pPr marL="914400" indent="0">
              <a:buNone/>
              <a:defRPr sz="1800">
                <a:solidFill>
                  <a:srgbClr val="00326D"/>
                </a:solidFill>
              </a:defRPr>
            </a:lvl3pPr>
            <a:lvl4pPr marL="1371600" indent="0">
              <a:buNone/>
              <a:defRPr sz="1800">
                <a:solidFill>
                  <a:srgbClr val="00326D"/>
                </a:solidFill>
              </a:defRPr>
            </a:lvl4pPr>
            <a:lvl5pPr marL="1828800" indent="0">
              <a:buNone/>
              <a:defRPr sz="1800">
                <a:solidFill>
                  <a:srgbClr val="00326D"/>
                </a:solidFill>
              </a:defRPr>
            </a:lvl5pPr>
          </a:lstStyle>
          <a:p>
            <a:pPr lvl="0"/>
            <a:r>
              <a:rPr lang="en-GB" dirty="0"/>
              <a:t>Slide paragraph text here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E46302-BFBE-A44A-BEA7-F2E070161390}"/>
              </a:ext>
            </a:extLst>
          </p:cNvPr>
          <p:cNvSpPr/>
          <p:nvPr userDrawn="1"/>
        </p:nvSpPr>
        <p:spPr>
          <a:xfrm>
            <a:off x="4453202" y="2941117"/>
            <a:ext cx="3285596" cy="2861953"/>
          </a:xfrm>
          <a:prstGeom prst="rect">
            <a:avLst/>
          </a:prstGeom>
          <a:solidFill>
            <a:srgbClr val="007AD7"/>
          </a:solidFill>
          <a:ln>
            <a:noFill/>
          </a:ln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E68EF7-8E9B-604E-A002-6DA88D4B5844}"/>
              </a:ext>
            </a:extLst>
          </p:cNvPr>
          <p:cNvSpPr/>
          <p:nvPr userDrawn="1"/>
        </p:nvSpPr>
        <p:spPr>
          <a:xfrm>
            <a:off x="8101759" y="2941117"/>
            <a:ext cx="3285596" cy="2861953"/>
          </a:xfrm>
          <a:prstGeom prst="rect">
            <a:avLst/>
          </a:prstGeom>
          <a:solidFill>
            <a:srgbClr val="00326D"/>
          </a:solidFill>
          <a:ln>
            <a:noFill/>
          </a:ln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EA74456-E8B8-CA46-8A56-B65AED980E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6175" y="3181350"/>
            <a:ext cx="2502382" cy="2317750"/>
          </a:xfrm>
        </p:spPr>
        <p:txBody>
          <a:bodyPr>
            <a:noAutofit/>
          </a:bodyPr>
          <a:lstStyle>
            <a:lvl1pPr>
              <a:buClr>
                <a:srgbClr val="00326D"/>
              </a:buClr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1CA6ABCC-1C55-6C45-B30C-D8BECE62CD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55765" y="3181350"/>
            <a:ext cx="2645160" cy="2317750"/>
          </a:xfrm>
        </p:spPr>
        <p:txBody>
          <a:bodyPr>
            <a:noAutofit/>
          </a:bodyPr>
          <a:lstStyle>
            <a:lvl1pPr>
              <a:buClr>
                <a:srgbClr val="F7F9FC"/>
              </a:buClr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6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D0D7BBC-8E0B-F24A-B2C6-B725965141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7058" y="3181350"/>
            <a:ext cx="2645160" cy="2317750"/>
          </a:xfrm>
        </p:spPr>
        <p:txBody>
          <a:bodyPr>
            <a:noAutofit/>
          </a:bodyPr>
          <a:lstStyle>
            <a:lvl1pPr>
              <a:buClr>
                <a:srgbClr val="F7F9FC"/>
              </a:buClr>
              <a:defRPr>
                <a:solidFill>
                  <a:schemeClr val="bg1"/>
                </a:solidFill>
              </a:defRPr>
            </a:lvl1pPr>
            <a:lvl2pPr marL="685800" indent="-228600">
              <a:buFontTx/>
              <a:buBlip>
                <a:blip r:embed="rId6"/>
              </a:buBlip>
              <a:defRPr>
                <a:solidFill>
                  <a:schemeClr val="bg1"/>
                </a:solidFill>
              </a:defRPr>
            </a:lvl2pPr>
            <a:lvl3pPr marL="11430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FontTx/>
              <a:buBlip>
                <a:blip r:embed="rId7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6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8BAFF8-81B2-BE4A-8770-987BE457B37D}"/>
              </a:ext>
            </a:extLst>
          </p:cNvPr>
          <p:cNvSpPr/>
          <p:nvPr userDrawn="1"/>
        </p:nvSpPr>
        <p:spPr>
          <a:xfrm>
            <a:off x="7107382" y="0"/>
            <a:ext cx="5084618" cy="6858000"/>
          </a:xfrm>
          <a:prstGeom prst="rect">
            <a:avLst/>
          </a:prstGeom>
          <a:solidFill>
            <a:srgbClr val="007A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7107382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4639973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4640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4627611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BD93B1-4217-6E4F-986C-9BA606757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863" y="2353110"/>
            <a:ext cx="4639973" cy="122136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326D"/>
                </a:solidFill>
              </a:defRPr>
            </a:lvl1pPr>
            <a:lvl2pPr marL="457200" indent="0">
              <a:buNone/>
              <a:defRPr sz="1800">
                <a:solidFill>
                  <a:srgbClr val="00326D"/>
                </a:solidFill>
              </a:defRPr>
            </a:lvl2pPr>
            <a:lvl3pPr marL="914400" indent="0">
              <a:buNone/>
              <a:defRPr sz="1800">
                <a:solidFill>
                  <a:srgbClr val="00326D"/>
                </a:solidFill>
              </a:defRPr>
            </a:lvl3pPr>
            <a:lvl4pPr marL="1371600" indent="0">
              <a:buNone/>
              <a:defRPr sz="1800">
                <a:solidFill>
                  <a:srgbClr val="00326D"/>
                </a:solidFill>
              </a:defRPr>
            </a:lvl4pPr>
            <a:lvl5pPr marL="1828800" indent="0">
              <a:buNone/>
              <a:defRPr sz="1800">
                <a:solidFill>
                  <a:srgbClr val="00326D"/>
                </a:solidFill>
              </a:defRPr>
            </a:lvl5pPr>
          </a:lstStyle>
          <a:p>
            <a:pPr lvl="0"/>
            <a:r>
              <a:rPr lang="en-GB" dirty="0"/>
              <a:t>Slide paragraph text here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8BF75F-7C85-7D48-A4BD-E2EE6A730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E5166A8-1B73-BC4C-8814-4565CFCD7B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260474"/>
            <a:ext cx="5672138" cy="4226400"/>
          </a:xfrm>
          <a:solidFill>
            <a:schemeClr val="bg1"/>
          </a:solidFill>
          <a:effectLst>
            <a:outerShdw blurRad="444500" dist="381000" dir="3000000" algn="ctr" rotWithShape="0">
              <a:srgbClr val="000000">
                <a:alpha val="30000"/>
              </a:srgb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31053-3A45-8D4B-A2D7-2642339734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2781" y="3889375"/>
            <a:ext cx="4662344" cy="243840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4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7232CE-164E-1747-91B0-7DC3B34D2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FD9DF8B-7625-644C-9B05-4EFE9453FB72}"/>
              </a:ext>
            </a:extLst>
          </p:cNvPr>
          <p:cNvSpPr txBox="1">
            <a:spLocks/>
          </p:cNvSpPr>
          <p:nvPr userDrawn="1"/>
        </p:nvSpPr>
        <p:spPr>
          <a:xfrm>
            <a:off x="6412992" y="2239617"/>
            <a:ext cx="2678889" cy="26280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00" spc="300" dirty="0"/>
              <a:t>MORE INFORMATION</a:t>
            </a:r>
          </a:p>
          <a:p>
            <a:endParaRPr lang="en-GB" sz="1600" dirty="0"/>
          </a:p>
          <a:p>
            <a:r>
              <a:rPr lang="en-GB" sz="2400" dirty="0" err="1"/>
              <a:t>info@peppol.eu</a:t>
            </a:r>
            <a:endParaRPr lang="en-GB" sz="2400" dirty="0"/>
          </a:p>
          <a:p>
            <a:r>
              <a:rPr lang="en-GB" sz="2400" u="none" dirty="0">
                <a:solidFill>
                  <a:schemeClr val="bg1"/>
                </a:solidFill>
              </a:rPr>
              <a:t>www.peppol.eu</a:t>
            </a:r>
          </a:p>
          <a:p>
            <a:endParaRPr lang="en-GB" sz="1600" dirty="0"/>
          </a:p>
          <a:p>
            <a:endParaRPr lang="en-GB" sz="1000" spc="300" dirty="0"/>
          </a:p>
          <a:p>
            <a:r>
              <a:rPr lang="en-GB" sz="1600" spc="300" dirty="0"/>
              <a:t>FOLLOW US</a:t>
            </a:r>
          </a:p>
          <a:p>
            <a:endParaRPr lang="en-GB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6D9B8C-07DD-414F-B44B-A0104CB10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131682" y="4376281"/>
            <a:ext cx="491366" cy="4913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F1389A-0253-2741-8F9C-743A6482161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526654" y="4376281"/>
            <a:ext cx="491366" cy="491366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F367EEC1-A766-7745-96F5-B9DC4133A90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100120" y="1990354"/>
            <a:ext cx="2817625" cy="28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61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254668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21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FB4DA1-A181-7C44-9957-E6D8276A45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65012" y="2796377"/>
            <a:ext cx="3918389" cy="126524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BF46-DF89-DB44-9C1D-F6830AE36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75834" y="2939143"/>
            <a:ext cx="4910137" cy="489857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rgbClr val="0032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93112-813A-034D-8B26-84A5BA947F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5834" y="3587297"/>
            <a:ext cx="4910137" cy="3587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7A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Presentation Subtitle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4DD5BA8-322E-6248-9A23-99B741B3EB5A}"/>
              </a:ext>
            </a:extLst>
          </p:cNvPr>
          <p:cNvSpPr txBox="1">
            <a:spLocks/>
          </p:cNvSpPr>
          <p:nvPr userDrawn="1"/>
        </p:nvSpPr>
        <p:spPr>
          <a:xfrm>
            <a:off x="5185288" y="5739826"/>
            <a:ext cx="2149677" cy="33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1200" u="none" dirty="0" err="1">
                <a:solidFill>
                  <a:srgbClr val="00326D"/>
                </a:solidFill>
              </a:rPr>
              <a:t>www.peppol.eu</a:t>
            </a:r>
            <a:endParaRPr lang="en-GB" sz="1200" u="none" dirty="0">
              <a:solidFill>
                <a:srgbClr val="00326D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A2BD5A9-F3D8-384A-8158-C86A25949298}"/>
              </a:ext>
            </a:extLst>
          </p:cNvPr>
          <p:cNvSpPr txBox="1">
            <a:spLocks/>
          </p:cNvSpPr>
          <p:nvPr userDrawn="1"/>
        </p:nvSpPr>
        <p:spPr>
          <a:xfrm>
            <a:off x="5233707" y="6068782"/>
            <a:ext cx="2052839" cy="188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" u="none" dirty="0">
                <a:solidFill>
                  <a:srgbClr val="00326D">
                    <a:alpha val="40000"/>
                  </a:srgbClr>
                </a:solidFill>
              </a:rPr>
              <a:t>PEPPOL is owned by </a:t>
            </a:r>
            <a:r>
              <a:rPr lang="en-GB" sz="600" u="none" dirty="0" err="1">
                <a:solidFill>
                  <a:srgbClr val="00326D">
                    <a:alpha val="40000"/>
                  </a:srgbClr>
                </a:solidFill>
              </a:rPr>
              <a:t>OpenPEPPOL</a:t>
            </a:r>
            <a:r>
              <a:rPr lang="en-GB" sz="600" u="none" dirty="0">
                <a:solidFill>
                  <a:srgbClr val="00326D">
                    <a:alpha val="40000"/>
                  </a:srgbClr>
                </a:solidFill>
              </a:rPr>
              <a:t> AISBL</a:t>
            </a:r>
          </a:p>
        </p:txBody>
      </p:sp>
    </p:spTree>
    <p:extLst>
      <p:ext uri="{BB962C8B-B14F-4D97-AF65-F5344CB8AC3E}">
        <p14:creationId xmlns:p14="http://schemas.microsoft.com/office/powerpoint/2010/main" val="70745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7232CE-164E-1747-91B0-7DC3B34D2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BF46-DF89-DB44-9C1D-F6830AE36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0931" y="3311392"/>
            <a:ext cx="4910137" cy="489857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 text to go here</a:t>
            </a:r>
            <a:endParaRPr lang="en-US" dirty="0"/>
          </a:p>
        </p:txBody>
      </p:sp>
      <p:pic>
        <p:nvPicPr>
          <p:cNvPr id="4" name="Picture 3" descr="A picture containing necklace, drawing, knot&#10;&#10;Description automatically generated">
            <a:extLst>
              <a:ext uri="{FF2B5EF4-FFF2-40B4-BE49-F238E27FC236}">
                <a16:creationId xmlns:a16="http://schemas.microsoft.com/office/drawing/2014/main" id="{F5868033-A3CE-3A4A-831A-E58E65705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8665" y="2279971"/>
            <a:ext cx="1394669" cy="65959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9D1F0EA-E48B-F346-A71F-DC5FD25BA9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931" y="4041745"/>
            <a:ext cx="4910137" cy="489857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– Quote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8489950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BD93B1-4217-6E4F-986C-9BA606757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863" y="2353110"/>
            <a:ext cx="5291137" cy="36158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326D"/>
                </a:solidFill>
              </a:defRPr>
            </a:lvl1pPr>
            <a:lvl2pPr marL="457200" indent="0">
              <a:buNone/>
              <a:defRPr sz="1800">
                <a:solidFill>
                  <a:srgbClr val="00326D"/>
                </a:solidFill>
              </a:defRPr>
            </a:lvl2pPr>
            <a:lvl3pPr marL="914400" indent="0">
              <a:buNone/>
              <a:defRPr sz="1800">
                <a:solidFill>
                  <a:srgbClr val="00326D"/>
                </a:solidFill>
              </a:defRPr>
            </a:lvl3pPr>
            <a:lvl4pPr marL="1371600" indent="0">
              <a:buNone/>
              <a:defRPr sz="1800">
                <a:solidFill>
                  <a:srgbClr val="00326D"/>
                </a:solidFill>
              </a:defRPr>
            </a:lvl4pPr>
            <a:lvl5pPr marL="1828800" indent="0">
              <a:buNone/>
              <a:defRPr sz="1800">
                <a:solidFill>
                  <a:srgbClr val="00326D"/>
                </a:solidFill>
              </a:defRPr>
            </a:lvl5pPr>
          </a:lstStyle>
          <a:p>
            <a:pPr lvl="0"/>
            <a:r>
              <a:rPr lang="en-GB" dirty="0"/>
              <a:t>Slide paragraph text here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FD42-CBC1-F74F-BA25-B38FDE105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876550"/>
            <a:ext cx="5291137" cy="268287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8489950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FD42-CBC1-F74F-BA25-B38FDE105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146654"/>
            <a:ext cx="10582492" cy="341277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1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Text Box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254668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FD42-CBC1-F74F-BA25-B38FDE105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1551967"/>
            <a:ext cx="10582492" cy="400745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560276"/>
          </a:xfrm>
        </p:spPr>
        <p:txBody>
          <a:bodyPr>
            <a:noAutofit/>
          </a:bodyPr>
          <a:lstStyle>
            <a:lvl1pPr>
              <a:defRPr sz="3000">
                <a:solidFill>
                  <a:srgbClr val="00326D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E7A7CE2-0EA6-E545-8AB3-15B62C1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79" y="365125"/>
            <a:ext cx="1470479" cy="3561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098D51-E2DC-CB48-9F49-4A03E5CEB9F3}"/>
              </a:ext>
            </a:extLst>
          </p:cNvPr>
          <p:cNvCxnSpPr>
            <a:cxnSpLocks/>
          </p:cNvCxnSpPr>
          <p:nvPr userDrawn="1"/>
        </p:nvCxnSpPr>
        <p:spPr>
          <a:xfrm>
            <a:off x="804646" y="1717964"/>
            <a:ext cx="10582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3"/>
            <a:ext cx="8489950" cy="56832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7AD7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FD42-CBC1-F74F-BA25-B38FDE105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146654"/>
            <a:ext cx="10582492" cy="3412772"/>
          </a:xfrm>
        </p:spPr>
        <p:txBody>
          <a:bodyPr numCol="2" spcCol="1800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Blu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213298-33BC-FD4E-A08F-10E954352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2658"/>
          <a:stretch/>
        </p:blipFill>
        <p:spPr>
          <a:xfrm>
            <a:off x="0" y="0"/>
            <a:ext cx="12192000" cy="21528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40DAA5-2881-6B4B-8C37-F90CF5E440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1739578"/>
            <a:ext cx="12192000" cy="5118422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384059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4"/>
            <a:ext cx="8489950" cy="38957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BBD93B1-4217-6E4F-986C-9BA606757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863" y="2353110"/>
            <a:ext cx="5291137" cy="36158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326D"/>
                </a:solidFill>
              </a:defRPr>
            </a:lvl1pPr>
            <a:lvl2pPr marL="457200" indent="0">
              <a:buNone/>
              <a:defRPr sz="1800">
                <a:solidFill>
                  <a:srgbClr val="00326D"/>
                </a:solidFill>
              </a:defRPr>
            </a:lvl2pPr>
            <a:lvl3pPr marL="914400" indent="0">
              <a:buNone/>
              <a:defRPr sz="1800">
                <a:solidFill>
                  <a:srgbClr val="00326D"/>
                </a:solidFill>
              </a:defRPr>
            </a:lvl3pPr>
            <a:lvl4pPr marL="1371600" indent="0">
              <a:buNone/>
              <a:defRPr sz="1800">
                <a:solidFill>
                  <a:srgbClr val="00326D"/>
                </a:solidFill>
              </a:defRPr>
            </a:lvl4pPr>
            <a:lvl5pPr marL="1828800" indent="0">
              <a:buNone/>
              <a:defRPr sz="1800">
                <a:solidFill>
                  <a:srgbClr val="00326D"/>
                </a:solidFill>
              </a:defRPr>
            </a:lvl5pPr>
          </a:lstStyle>
          <a:p>
            <a:pPr lvl="0"/>
            <a:r>
              <a:rPr lang="en-GB" dirty="0"/>
              <a:t>Slide paragraph text here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FD42-CBC1-F74F-BA25-B38FDE105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876550"/>
            <a:ext cx="5291137" cy="268287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4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Blue Top Wid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213298-33BC-FD4E-A08F-10E954352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72658"/>
          <a:stretch/>
        </p:blipFill>
        <p:spPr>
          <a:xfrm>
            <a:off x="0" y="0"/>
            <a:ext cx="12192000" cy="21528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40DAA5-2881-6B4B-8C37-F90CF5E440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296979" y="365125"/>
            <a:ext cx="1470479" cy="3561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9EC6D9-7D00-B140-8430-A2A7EFEB8FBD}"/>
              </a:ext>
            </a:extLst>
          </p:cNvPr>
          <p:cNvSpPr/>
          <p:nvPr userDrawn="1"/>
        </p:nvSpPr>
        <p:spPr>
          <a:xfrm>
            <a:off x="0" y="1739578"/>
            <a:ext cx="12192000" cy="5118422"/>
          </a:xfrm>
          <a:prstGeom prst="rect">
            <a:avLst/>
          </a:prstGeom>
          <a:solidFill>
            <a:srgbClr val="F7F9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39EAA-CC35-2F47-89DA-800FB3498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781" y="589651"/>
            <a:ext cx="8512629" cy="384059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F0C665-899C-944A-8251-6E2661F5E1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23862" b="24625"/>
          <a:stretch/>
        </p:blipFill>
        <p:spPr>
          <a:xfrm>
            <a:off x="7400925" y="2014539"/>
            <a:ext cx="4791075" cy="4843462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2090774-3917-F24B-9782-226E3E93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393" y="6169858"/>
            <a:ext cx="404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AD7"/>
                </a:solidFill>
              </a:defRPr>
            </a:lvl1pPr>
          </a:lstStyle>
          <a:p>
            <a:fld id="{94CA340D-312D-204F-893F-B70EFC62E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3B80118-C4A5-8247-8F04-4FF22065A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863" y="1149784"/>
            <a:ext cx="8489950" cy="38957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Slide subtitle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4E99A6B-1FDE-0E49-9942-EC74E92CA2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4863" y="2146654"/>
            <a:ext cx="10582492" cy="341277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47D0C-B625-0C4B-A036-692DC325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0CE0E-3D1D-574F-BD6F-521510223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FB4A-D389-2C41-9D48-BDF357A0D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82E0-4596-5E40-9B2F-B7E327C0CAD7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AE54F-FED9-2A41-8618-CC9E03F9F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DA4CD-8FF0-754C-A598-DC59CD84B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340D-312D-204F-893F-B70EFC62E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6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1" r:id="rId4"/>
    <p:sldLayoutId id="2147483659" r:id="rId5"/>
    <p:sldLayoutId id="2147483663" r:id="rId6"/>
    <p:sldLayoutId id="2147483661" r:id="rId7"/>
    <p:sldLayoutId id="2147483658" r:id="rId8"/>
    <p:sldLayoutId id="2147483660" r:id="rId9"/>
    <p:sldLayoutId id="2147483664" r:id="rId10"/>
    <p:sldLayoutId id="2147483662" r:id="rId11"/>
    <p:sldLayoutId id="2147483655" r:id="rId12"/>
    <p:sldLayoutId id="2147483653" r:id="rId13"/>
    <p:sldLayoutId id="2147483654" r:id="rId14"/>
    <p:sldLayoutId id="2147483652" r:id="rId15"/>
    <p:sldLayoutId id="2147483650" r:id="rId16"/>
    <p:sldLayoutId id="214748366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2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AD7"/>
        </a:buClr>
        <a:buFont typeface="Arial" panose="020B0604020202020204" pitchFamily="34" charset="0"/>
        <a:buChar char="•"/>
        <a:defRPr sz="2000" kern="1200">
          <a:solidFill>
            <a:srgbClr val="00326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defRPr sz="1800" kern="1200">
          <a:solidFill>
            <a:srgbClr val="00326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600" kern="1200">
          <a:solidFill>
            <a:srgbClr val="00326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600" kern="1200">
          <a:solidFill>
            <a:srgbClr val="00326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600" kern="1200">
          <a:solidFill>
            <a:srgbClr val="00326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C6E4B2-BA46-457D-801E-C493EADB2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Peppol International Invoice</a:t>
            </a:r>
            <a:endParaRPr lang="is-I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58210-06F5-40C1-BF37-028C84B1F6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5834" y="3587297"/>
            <a:ext cx="4910137" cy="3587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04 — Meeting slides 2019-11-12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6337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D2CA-24ED-4A73-87F7-27FA5002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PEPPOL International Invoicing Model</a:t>
            </a:r>
            <a:endParaRPr lang="is-I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D0A7AF-7B56-4959-944E-ACBF659D2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CA340D-312D-204F-893F-B70EFC62E1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56FDAC-0F94-40C6-891A-246D96F9EB51}"/>
              </a:ext>
            </a:extLst>
          </p:cNvPr>
          <p:cNvSpPr/>
          <p:nvPr/>
        </p:nvSpPr>
        <p:spPr>
          <a:xfrm>
            <a:off x="4306933" y="2548579"/>
            <a:ext cx="2961307" cy="296130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Shared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6DFBC2-9AFB-4ED5-BB1F-2D081FD102A6}"/>
              </a:ext>
            </a:extLst>
          </p:cNvPr>
          <p:cNvSpPr/>
          <p:nvPr/>
        </p:nvSpPr>
        <p:spPr>
          <a:xfrm>
            <a:off x="3566608" y="1808254"/>
            <a:ext cx="4441961" cy="4441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3E99E7-1ED8-4CB3-B07C-036D608E39BD}"/>
              </a:ext>
            </a:extLst>
          </p:cNvPr>
          <p:cNvSpPr/>
          <p:nvPr/>
        </p:nvSpPr>
        <p:spPr>
          <a:xfrm>
            <a:off x="4060158" y="2301804"/>
            <a:ext cx="3454859" cy="3454859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F94A44-4ECB-4D79-9E07-19204933E9F3}"/>
              </a:ext>
            </a:extLst>
          </p:cNvPr>
          <p:cNvSpPr txBox="1"/>
          <p:nvPr/>
        </p:nvSpPr>
        <p:spPr>
          <a:xfrm>
            <a:off x="5224771" y="1905935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Aligned</a:t>
            </a:r>
            <a:endParaRPr lang="is-I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367175-6AE7-4BEE-A4A8-83254B03D60B}"/>
              </a:ext>
            </a:extLst>
          </p:cNvPr>
          <p:cNvSpPr txBox="1"/>
          <p:nvPr/>
        </p:nvSpPr>
        <p:spPr>
          <a:xfrm>
            <a:off x="5340668" y="6246528"/>
            <a:ext cx="89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Distinct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72430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1591C-EE4B-412B-834A-522C45A2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and aligned</a:t>
            </a:r>
            <a:endParaRPr lang="is-I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8BF5BB-559C-4068-AB33-1D62B0EB7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CA340D-312D-204F-893F-B70EFC62E1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E484-9F21-44AF-A624-25448D7FA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864" y="1343664"/>
            <a:ext cx="1082125" cy="361581"/>
          </a:xfrm>
          <a:solidFill>
            <a:srgbClr val="FF0000"/>
          </a:solidFill>
        </p:spPr>
        <p:txBody>
          <a:bodyPr/>
          <a:lstStyle/>
          <a:p>
            <a:r>
              <a:rPr lang="en-GB" dirty="0"/>
              <a:t>Shared</a:t>
            </a:r>
            <a:endParaRPr lang="is-I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393964-7E0F-4C2A-9B83-1CFEEFAA2A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9919" y="2207740"/>
            <a:ext cx="4593113" cy="3888259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en-GB" sz="1600" dirty="0"/>
              <a:t>Key to interoperability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Fully defined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GB" sz="1400" dirty="0"/>
              <a:t>Same understanding within and between invoicing domains.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Minimum rules, no rules can be added.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Can not been modified.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036B2F-03EE-487E-9930-BA8F0CC2D1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en-GB" sz="1600" dirty="0"/>
              <a:t>Key to supporting regional requirements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Generalized.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GB" sz="1400" dirty="0"/>
              <a:t>General understanding between domains.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GB" sz="1400" dirty="0"/>
              <a:t>Specialized understanding within domains.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No rules, rules can be added.</a:t>
            </a:r>
          </a:p>
          <a:p>
            <a:pPr marL="400050" indent="-400050">
              <a:buFont typeface="+mj-lt"/>
              <a:buAutoNum type="romanUcPeriod"/>
            </a:pPr>
            <a:r>
              <a:rPr lang="en-GB" sz="1600" dirty="0"/>
              <a:t>The generalized specification of the business term can then be specialized.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GB" sz="1400" dirty="0"/>
              <a:t>By specializing they are restricted.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1EA90CD-00F9-4FC6-960C-28FAEE89DFF8}"/>
              </a:ext>
            </a:extLst>
          </p:cNvPr>
          <p:cNvSpPr txBox="1">
            <a:spLocks/>
          </p:cNvSpPr>
          <p:nvPr/>
        </p:nvSpPr>
        <p:spPr>
          <a:xfrm>
            <a:off x="6248891" y="1358900"/>
            <a:ext cx="5130424" cy="361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AD7"/>
              </a:buClr>
              <a:buFont typeface="Arial" panose="020B0604020202020204" pitchFamily="34" charset="0"/>
              <a:buNone/>
              <a:defRPr sz="20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DE67CD1-85D7-484B-B8AB-2FE17B81DE24}"/>
              </a:ext>
            </a:extLst>
          </p:cNvPr>
          <p:cNvSpPr txBox="1">
            <a:spLocks/>
          </p:cNvSpPr>
          <p:nvPr/>
        </p:nvSpPr>
        <p:spPr>
          <a:xfrm>
            <a:off x="6260381" y="1343664"/>
            <a:ext cx="5130424" cy="361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AD7"/>
              </a:buClr>
              <a:buFont typeface="Arial" panose="020B0604020202020204" pitchFamily="34" charset="0"/>
              <a:buNone/>
              <a:defRPr sz="20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s-I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A4BE818-0532-4FBE-B2BB-3E5C2F146F24}"/>
              </a:ext>
            </a:extLst>
          </p:cNvPr>
          <p:cNvSpPr txBox="1">
            <a:spLocks/>
          </p:cNvSpPr>
          <p:nvPr/>
        </p:nvSpPr>
        <p:spPr>
          <a:xfrm>
            <a:off x="6237401" y="1347344"/>
            <a:ext cx="1082125" cy="361581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AD7"/>
              </a:buClr>
              <a:buFont typeface="Arial" panose="020B0604020202020204" pitchFamily="34" charset="0"/>
              <a:buNone/>
              <a:defRPr sz="20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rgbClr val="00326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Aligned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4959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6157-58C8-488C-A668-E487904B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issues to solve for the Shared</a:t>
            </a:r>
            <a:endParaRPr lang="is-I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6F8EC6-D912-4CA3-9161-7BBE2CE31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CA340D-312D-204F-893F-B70EFC62E1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92D1E-BE79-402D-A6EA-C31E184029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trike="sngStrike" dirty="0"/>
              <a:t>Handling of shared business terms that reference taxes. Like total with tax (VAT)</a:t>
            </a:r>
          </a:p>
          <a:p>
            <a:pPr lvl="1"/>
            <a:r>
              <a:rPr lang="en-GB" strike="sngStrike" dirty="0"/>
              <a:t>Do we have a tax term for taxes like VAT, GST ...</a:t>
            </a:r>
          </a:p>
          <a:p>
            <a:r>
              <a:rPr lang="en-GB" strike="sngStrike" dirty="0"/>
              <a:t>What are the minimum rules that should be shared?</a:t>
            </a:r>
          </a:p>
          <a:p>
            <a:r>
              <a:rPr lang="en-GB" strike="sngStrike" dirty="0"/>
              <a:t>Does the EN contain elements that are EU specific?</a:t>
            </a:r>
          </a:p>
          <a:p>
            <a:pPr lvl="1"/>
            <a:r>
              <a:rPr lang="en-GB" strike="sngStrike" dirty="0"/>
              <a:t>Tender elements</a:t>
            </a:r>
          </a:p>
          <a:p>
            <a:r>
              <a:rPr lang="en-GB" strike="sngStrike" dirty="0"/>
              <a:t>Payment information, is this shared or aligned.</a:t>
            </a:r>
          </a:p>
          <a:p>
            <a:r>
              <a:rPr lang="en-GB" dirty="0"/>
              <a:t>How would modifications to the EN be handled?</a:t>
            </a:r>
          </a:p>
          <a:p>
            <a:r>
              <a:rPr lang="en-GB" dirty="0"/>
              <a:t>Cardinalities.</a:t>
            </a:r>
          </a:p>
        </p:txBody>
      </p:sp>
    </p:spTree>
    <p:extLst>
      <p:ext uri="{BB962C8B-B14F-4D97-AF65-F5344CB8AC3E}">
        <p14:creationId xmlns:p14="http://schemas.microsoft.com/office/powerpoint/2010/main" val="256160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F6B0B-BC4E-4C2C-A89F-671A76A3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Invoice examples – key issues</a:t>
            </a:r>
            <a:endParaRPr lang="is-I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C568AF-61E4-4429-93B2-30F8EC160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CA340D-312D-204F-893F-B70EFC62E1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169A6-8ED0-4B25-BDD8-E19E44C042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Belgium (Paul)</a:t>
            </a:r>
          </a:p>
          <a:p>
            <a:r>
              <a:rPr lang="en-GB" dirty="0"/>
              <a:t>New Zealand (Jocelyn)</a:t>
            </a:r>
          </a:p>
          <a:p>
            <a:r>
              <a:rPr lang="en-GB" dirty="0"/>
              <a:t>Canada (Ken)</a:t>
            </a:r>
          </a:p>
          <a:p>
            <a:r>
              <a:rPr lang="en-GB" dirty="0"/>
              <a:t>USA (Ken)</a:t>
            </a:r>
          </a:p>
          <a:p>
            <a:endParaRPr lang="en-GB" dirty="0"/>
          </a:p>
          <a:p>
            <a:r>
              <a:rPr lang="en-GB" dirty="0"/>
              <a:t>Where are the challenges?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7536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B9D4-070D-4998-B6B8-1C2DB5B6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rules</a:t>
            </a:r>
            <a:endParaRPr lang="is-I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0EB68-8DBA-4B83-AB51-087D08E72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CA340D-312D-204F-893F-B70EFC62E1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36EEF-2338-4902-BA73-98930EA6AC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The calculation of the invoice total.</a:t>
            </a:r>
          </a:p>
          <a:p>
            <a:pPr lvl="1"/>
            <a:r>
              <a:rPr lang="en-GB" dirty="0"/>
              <a:t>Starting from the invoice line amount.</a:t>
            </a:r>
          </a:p>
          <a:p>
            <a:pPr lvl="1"/>
            <a:r>
              <a:rPr lang="en-GB" dirty="0"/>
              <a:t>Calculations within line are not shared.</a:t>
            </a:r>
          </a:p>
          <a:p>
            <a:r>
              <a:rPr lang="en-GB" dirty="0"/>
              <a:t>Party information.</a:t>
            </a:r>
          </a:p>
          <a:p>
            <a:pPr lvl="1"/>
            <a:r>
              <a:rPr lang="en-GB" dirty="0"/>
              <a:t>Party name must exist.</a:t>
            </a:r>
          </a:p>
          <a:p>
            <a:pPr lvl="1"/>
            <a:endParaRPr lang="en-GB" dirty="0"/>
          </a:p>
          <a:p>
            <a:r>
              <a:rPr lang="en-GB" dirty="0"/>
              <a:t>Item information.</a:t>
            </a:r>
          </a:p>
          <a:p>
            <a:pPr lvl="1"/>
            <a:r>
              <a:rPr lang="is-IS" dirty="0" err="1"/>
              <a:t>Item</a:t>
            </a:r>
            <a:r>
              <a:rPr lang="is-IS" dirty="0"/>
              <a:t> </a:t>
            </a:r>
            <a:r>
              <a:rPr lang="is-IS" dirty="0" err="1"/>
              <a:t>name</a:t>
            </a:r>
            <a:r>
              <a:rPr lang="is-IS" dirty="0"/>
              <a:t> </a:t>
            </a:r>
            <a:r>
              <a:rPr lang="is-IS" dirty="0" err="1"/>
              <a:t>must</a:t>
            </a:r>
            <a:r>
              <a:rPr lang="is-IS" dirty="0"/>
              <a:t> </a:t>
            </a:r>
            <a:r>
              <a:rPr lang="is-IS" dirty="0" err="1"/>
              <a:t>exist</a:t>
            </a:r>
            <a:r>
              <a:rPr lang="is-IS" dirty="0"/>
              <a:t>.</a:t>
            </a:r>
          </a:p>
          <a:p>
            <a:r>
              <a:rPr lang="is-IS" dirty="0" err="1"/>
              <a:t>Invoice</a:t>
            </a:r>
            <a:r>
              <a:rPr lang="is-IS" dirty="0"/>
              <a:t> </a:t>
            </a:r>
            <a:r>
              <a:rPr lang="is-IS" dirty="0" err="1"/>
              <a:t>type</a:t>
            </a:r>
            <a:r>
              <a:rPr lang="is-IS" dirty="0"/>
              <a:t> </a:t>
            </a:r>
            <a:r>
              <a:rPr lang="is-IS" dirty="0" err="1"/>
              <a:t>code</a:t>
            </a:r>
            <a:r>
              <a:rPr lang="is-IS" dirty="0"/>
              <a:t> </a:t>
            </a:r>
            <a:r>
              <a:rPr lang="is-IS" dirty="0" err="1"/>
              <a:t>rules</a:t>
            </a:r>
            <a:r>
              <a:rPr lang="is-I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26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ppol">
      <a:dk1>
        <a:srgbClr val="000000"/>
      </a:dk1>
      <a:lt1>
        <a:srgbClr val="FFFFFF"/>
      </a:lt1>
      <a:dk2>
        <a:srgbClr val="0D316D"/>
      </a:dk2>
      <a:lt2>
        <a:srgbClr val="F7F9FC"/>
      </a:lt2>
      <a:accent1>
        <a:srgbClr val="2279D6"/>
      </a:accent1>
      <a:accent2>
        <a:srgbClr val="00BAFF"/>
      </a:accent2>
      <a:accent3>
        <a:srgbClr val="0D316D"/>
      </a:accent3>
      <a:accent4>
        <a:srgbClr val="2279D6"/>
      </a:accent4>
      <a:accent5>
        <a:srgbClr val="1CBAF8"/>
      </a:accent5>
      <a:accent6>
        <a:srgbClr val="0D316D"/>
      </a:accent6>
      <a:hlink>
        <a:srgbClr val="2279D6"/>
      </a:hlink>
      <a:folHlink>
        <a:srgbClr val="1CBAF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— 2019-11-05 PEPPOL International Invoice Meeting Slides.pptx" id="{3507C38A-9DC2-477C-8BF3-084443C48FE9}" vid="{9CAECAA5-B618-4B72-9864-2DE50E3D83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Peppol Power Point presentation</Template>
  <TotalTime>0</TotalTime>
  <Words>244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PEPPOL International Invoicing Model</vt:lpstr>
      <vt:lpstr>Shared and aligned</vt:lpstr>
      <vt:lpstr>Main issues to solve for the Shared</vt:lpstr>
      <vt:lpstr>Invoice examples – key issues</vt:lpstr>
      <vt:lpstr>Shared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2019-11-04T18:13:12Z</dcterms:created>
  <dcterms:modified xsi:type="dcterms:W3CDTF">2019-11-12T10:32:47Z</dcterms:modified>
</cp:coreProperties>
</file>