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7" r:id="rId3"/>
    <p:sldId id="281" r:id="rId4"/>
    <p:sldId id="283" r:id="rId5"/>
    <p:sldId id="285" r:id="rId6"/>
    <p:sldId id="286" r:id="rId7"/>
    <p:sldId id="290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6D"/>
    <a:srgbClr val="007AD7"/>
    <a:srgbClr val="DBDBDB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7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941117"/>
            <a:ext cx="5113097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941117"/>
            <a:ext cx="5113097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54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551967"/>
            <a:ext cx="10582492" cy="40074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05/11/2019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58" r:id="rId8"/>
    <p:sldLayoutId id="2147483660" r:id="rId9"/>
    <p:sldLayoutId id="2147483664" r:id="rId10"/>
    <p:sldLayoutId id="2147483662" r:id="rId11"/>
    <p:sldLayoutId id="2147483655" r:id="rId12"/>
    <p:sldLayoutId id="2147483653" r:id="rId13"/>
    <p:sldLayoutId id="2147483654" r:id="rId14"/>
    <p:sldLayoutId id="2147483652" r:id="rId15"/>
    <p:sldLayoutId id="2147483650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C6E4B2-BA46-457D-801E-C493EADB22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Peppol International Invoice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58210-06F5-40C1-BF37-028C84B1F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834" y="3587297"/>
            <a:ext cx="4910137" cy="3587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03 — Meeting slides 2019-11-05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33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D2CA-24ED-4A73-87F7-27FA5002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PEPPOL International Invoicing Model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D0A7AF-7B56-4959-944E-ACBF659D2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56FDAC-0F94-40C6-891A-246D96F9EB51}"/>
              </a:ext>
            </a:extLst>
          </p:cNvPr>
          <p:cNvSpPr/>
          <p:nvPr/>
        </p:nvSpPr>
        <p:spPr>
          <a:xfrm>
            <a:off x="4306933" y="2548579"/>
            <a:ext cx="2961307" cy="296130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Shared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6DFBC2-9AFB-4ED5-BB1F-2D081FD102A6}"/>
              </a:ext>
            </a:extLst>
          </p:cNvPr>
          <p:cNvSpPr/>
          <p:nvPr/>
        </p:nvSpPr>
        <p:spPr>
          <a:xfrm>
            <a:off x="3566608" y="1808254"/>
            <a:ext cx="4441961" cy="44419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3E99E7-1ED8-4CB3-B07C-036D608E39BD}"/>
              </a:ext>
            </a:extLst>
          </p:cNvPr>
          <p:cNvSpPr/>
          <p:nvPr/>
        </p:nvSpPr>
        <p:spPr>
          <a:xfrm>
            <a:off x="4060158" y="2301804"/>
            <a:ext cx="3454859" cy="34548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94A44-4ECB-4D79-9E07-19204933E9F3}"/>
              </a:ext>
            </a:extLst>
          </p:cNvPr>
          <p:cNvSpPr txBox="1"/>
          <p:nvPr/>
        </p:nvSpPr>
        <p:spPr>
          <a:xfrm>
            <a:off x="5224771" y="190593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Aligned</a:t>
            </a:r>
            <a:endParaRPr lang="is-I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67175-6AE7-4BEE-A4A8-83254B03D60B}"/>
              </a:ext>
            </a:extLst>
          </p:cNvPr>
          <p:cNvSpPr txBox="1"/>
          <p:nvPr/>
        </p:nvSpPr>
        <p:spPr>
          <a:xfrm>
            <a:off x="5340668" y="6246528"/>
            <a:ext cx="8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Distinct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72430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2B0B-061F-492E-8F86-BCFD9746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Shared: Fully defined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FF822-37A6-4756-A1D8-493DB297B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B56F1-D4B8-4A39-A102-C3BC53788CDC}"/>
              </a:ext>
            </a:extLst>
          </p:cNvPr>
          <p:cNvSpPr txBox="1">
            <a:spLocks/>
          </p:cNvSpPr>
          <p:nvPr/>
        </p:nvSpPr>
        <p:spPr>
          <a:xfrm>
            <a:off x="5183188" y="1644471"/>
            <a:ext cx="6172200" cy="4591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D7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Common for all domains.</a:t>
            </a:r>
          </a:p>
          <a:p>
            <a:r>
              <a:rPr lang="en-GB" dirty="0"/>
              <a:t>Minimum rules</a:t>
            </a:r>
          </a:p>
          <a:p>
            <a:r>
              <a:rPr lang="en-GB" dirty="0"/>
              <a:t>Sufficient for basic automations</a:t>
            </a:r>
          </a:p>
          <a:p>
            <a:pPr lvl="1"/>
            <a:r>
              <a:rPr lang="en-GB" dirty="0"/>
              <a:t>Reading into ERP system</a:t>
            </a:r>
          </a:p>
          <a:p>
            <a:pPr lvl="1"/>
            <a:r>
              <a:rPr lang="en-GB" dirty="0"/>
              <a:t>Booking into accounts</a:t>
            </a:r>
          </a:p>
          <a:p>
            <a:pPr lvl="1"/>
            <a:r>
              <a:rPr lang="en-GB" dirty="0"/>
              <a:t>Order to invoice matching</a:t>
            </a:r>
          </a:p>
          <a:p>
            <a:r>
              <a:rPr lang="en-GB" dirty="0"/>
              <a:t>Key content</a:t>
            </a:r>
          </a:p>
          <a:p>
            <a:pPr lvl="1"/>
            <a:r>
              <a:rPr lang="en-GB" dirty="0"/>
              <a:t>Trading parties</a:t>
            </a:r>
          </a:p>
          <a:p>
            <a:pPr lvl="1"/>
            <a:r>
              <a:rPr lang="en-GB" dirty="0"/>
              <a:t>Total amounts.</a:t>
            </a:r>
          </a:p>
          <a:p>
            <a:pPr lvl="1"/>
            <a:r>
              <a:rPr lang="en-GB" dirty="0"/>
              <a:t>Items and prices.</a:t>
            </a:r>
          </a:p>
          <a:p>
            <a:pPr lvl="1"/>
            <a:r>
              <a:rPr lang="en-GB" dirty="0"/>
              <a:t>References</a:t>
            </a:r>
          </a:p>
          <a:p>
            <a:endParaRPr lang="is-I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BE146B2-AEA3-4244-939E-673377D86358}"/>
              </a:ext>
            </a:extLst>
          </p:cNvPr>
          <p:cNvSpPr/>
          <p:nvPr/>
        </p:nvSpPr>
        <p:spPr>
          <a:xfrm rot="20651690">
            <a:off x="1095327" y="1721302"/>
            <a:ext cx="3258093" cy="4454410"/>
          </a:xfrm>
          <a:custGeom>
            <a:avLst/>
            <a:gdLst>
              <a:gd name="connsiteX0" fmla="*/ 1566889 w 2206011"/>
              <a:gd name="connsiteY0" fmla="*/ 0 h 3016021"/>
              <a:gd name="connsiteX1" fmla="*/ 1727094 w 2206011"/>
              <a:gd name="connsiteY1" fmla="*/ 8093 h 3016021"/>
              <a:gd name="connsiteX2" fmla="*/ 1789229 w 2206011"/>
              <a:gd name="connsiteY2" fmla="*/ 17580 h 3016021"/>
              <a:gd name="connsiteX3" fmla="*/ 1883779 w 2206011"/>
              <a:gd name="connsiteY3" fmla="*/ 146050 h 3016021"/>
              <a:gd name="connsiteX4" fmla="*/ 2206011 w 2206011"/>
              <a:gd name="connsiteY4" fmla="*/ 1217911 h 3016021"/>
              <a:gd name="connsiteX5" fmla="*/ 1053651 w 2206011"/>
              <a:gd name="connsiteY5" fmla="*/ 2984343 h 3016021"/>
              <a:gd name="connsiteX6" fmla="*/ 968469 w 2206011"/>
              <a:gd name="connsiteY6" fmla="*/ 3016021 h 3016021"/>
              <a:gd name="connsiteX7" fmla="*/ 956985 w 2206011"/>
              <a:gd name="connsiteY7" fmla="*/ 3011816 h 3016021"/>
              <a:gd name="connsiteX8" fmla="*/ 0 w 2206011"/>
              <a:gd name="connsiteY8" fmla="*/ 1567499 h 3016021"/>
              <a:gd name="connsiteX9" fmla="*/ 1566889 w 2206011"/>
              <a:gd name="connsiteY9" fmla="*/ 0 h 301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011" h="3016021">
                <a:moveTo>
                  <a:pt x="1566889" y="0"/>
                </a:moveTo>
                <a:cubicBezTo>
                  <a:pt x="1620975" y="0"/>
                  <a:pt x="1674420" y="2741"/>
                  <a:pt x="1727094" y="8093"/>
                </a:cubicBezTo>
                <a:lnTo>
                  <a:pt x="1789229" y="17580"/>
                </a:lnTo>
                <a:lnTo>
                  <a:pt x="1883779" y="146050"/>
                </a:lnTo>
                <a:cubicBezTo>
                  <a:pt x="2087220" y="452019"/>
                  <a:pt x="2206011" y="820870"/>
                  <a:pt x="2206011" y="1217911"/>
                </a:cubicBezTo>
                <a:cubicBezTo>
                  <a:pt x="2206011" y="2011994"/>
                  <a:pt x="1730845" y="2693313"/>
                  <a:pt x="1053651" y="2984343"/>
                </a:cubicBezTo>
                <a:lnTo>
                  <a:pt x="968469" y="3016021"/>
                </a:lnTo>
                <a:lnTo>
                  <a:pt x="956985" y="3011816"/>
                </a:lnTo>
                <a:cubicBezTo>
                  <a:pt x="394605" y="2773857"/>
                  <a:pt x="0" y="2216779"/>
                  <a:pt x="0" y="1567499"/>
                </a:cubicBezTo>
                <a:cubicBezTo>
                  <a:pt x="0" y="701793"/>
                  <a:pt x="701520" y="0"/>
                  <a:pt x="1566889" y="0"/>
                </a:cubicBezTo>
                <a:close/>
              </a:path>
            </a:pathLst>
          </a:cu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75184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EF37-0825-48A9-95CC-1689C0A5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Aligned: Generalized → Specialized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7FB93-843E-4C29-BB3C-4EB3F7975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8DB8A4-E246-4669-BCDF-E67D3A653149}"/>
              </a:ext>
            </a:extLst>
          </p:cNvPr>
          <p:cNvSpPr/>
          <p:nvPr/>
        </p:nvSpPr>
        <p:spPr>
          <a:xfrm>
            <a:off x="976640" y="1723849"/>
            <a:ext cx="3240000" cy="4680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50FCEF1D-277E-4BFB-8C5F-86CDF5CDBDDB}"/>
              </a:ext>
            </a:extLst>
          </p:cNvPr>
          <p:cNvSpPr txBox="1">
            <a:spLocks/>
          </p:cNvSpPr>
          <p:nvPr/>
        </p:nvSpPr>
        <p:spPr>
          <a:xfrm>
            <a:off x="5183188" y="1607779"/>
            <a:ext cx="6172200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D7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Generalized</a:t>
            </a:r>
          </a:p>
          <a:p>
            <a:r>
              <a:rPr lang="en-GB" dirty="0"/>
              <a:t>Understood in general terms by all domains</a:t>
            </a:r>
          </a:p>
          <a:p>
            <a:r>
              <a:rPr lang="en-GB" dirty="0"/>
              <a:t>No rules</a:t>
            </a:r>
          </a:p>
          <a:p>
            <a:r>
              <a:rPr lang="en-GB" dirty="0"/>
              <a:t>Not optimized for automation.</a:t>
            </a:r>
          </a:p>
          <a:p>
            <a:r>
              <a:rPr lang="en-GB" dirty="0"/>
              <a:t>Can be specialized for domain specific automation and compliance.</a:t>
            </a:r>
          </a:p>
          <a:p>
            <a:r>
              <a:rPr lang="en-GB" dirty="0"/>
              <a:t>Key content.</a:t>
            </a:r>
          </a:p>
          <a:p>
            <a:pPr lvl="1"/>
            <a:r>
              <a:rPr lang="en-GB" dirty="0"/>
              <a:t>Tax information.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22366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A739-6F11-4D6E-B0CB-450C9F91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Distinct content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33A8A-A01B-4F21-99CB-78AB1C882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047026"/>
            <a:ext cx="404130" cy="365125"/>
          </a:xfrm>
        </p:spPr>
        <p:txBody>
          <a:bodyPr/>
          <a:lstStyle/>
          <a:p>
            <a:fld id="{94CA340D-312D-204F-893F-B70EFC62E15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66F766-242A-487F-99E5-A506C5B06497}"/>
              </a:ext>
            </a:extLst>
          </p:cNvPr>
          <p:cNvSpPr/>
          <p:nvPr/>
        </p:nvSpPr>
        <p:spPr>
          <a:xfrm>
            <a:off x="972000" y="1778825"/>
            <a:ext cx="3240000" cy="46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4192659-8E6A-4DF2-AD32-921B771BCEE6}"/>
              </a:ext>
            </a:extLst>
          </p:cNvPr>
          <p:cNvSpPr txBox="1">
            <a:spLocks/>
          </p:cNvSpPr>
          <p:nvPr/>
        </p:nvSpPr>
        <p:spPr>
          <a:xfrm>
            <a:off x="5047800" y="1585200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D7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Not commonly understood in all domains.</a:t>
            </a:r>
          </a:p>
          <a:p>
            <a:r>
              <a:rPr lang="en-GB" dirty="0"/>
              <a:t>Syntax semantics apply.</a:t>
            </a:r>
          </a:p>
          <a:p>
            <a:r>
              <a:rPr lang="en-GB" dirty="0"/>
              <a:t>Type of content.</a:t>
            </a:r>
          </a:p>
          <a:p>
            <a:pPr lvl="1"/>
            <a:r>
              <a:rPr lang="en-GB" dirty="0"/>
              <a:t>Content that is distinct for different domains.</a:t>
            </a:r>
          </a:p>
          <a:p>
            <a:pPr lvl="2"/>
            <a:r>
              <a:rPr lang="en-GB" dirty="0"/>
              <a:t>country</a:t>
            </a:r>
          </a:p>
          <a:p>
            <a:pPr lvl="2"/>
            <a:r>
              <a:rPr lang="en-GB" dirty="0"/>
              <a:t>sector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59712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D2CA-24ED-4A73-87F7-27FA5002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Interoperability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D0A7AF-7B56-4959-944E-ACBF659D2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964B1D-C923-4E7F-9648-5FEC668D3BB5}"/>
              </a:ext>
            </a:extLst>
          </p:cNvPr>
          <p:cNvSpPr/>
          <p:nvPr/>
        </p:nvSpPr>
        <p:spPr>
          <a:xfrm>
            <a:off x="1777018" y="4977920"/>
            <a:ext cx="1620000" cy="1620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DC2458-35C2-40C8-8E3E-52B35E25E68D}"/>
              </a:ext>
            </a:extLst>
          </p:cNvPr>
          <p:cNvSpPr/>
          <p:nvPr/>
        </p:nvSpPr>
        <p:spPr>
          <a:xfrm>
            <a:off x="7102954" y="1602724"/>
            <a:ext cx="1620000" cy="1620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901E8A-3C16-43D0-AACB-4EF29C8BDFC3}"/>
              </a:ext>
            </a:extLst>
          </p:cNvPr>
          <p:cNvSpPr/>
          <p:nvPr/>
        </p:nvSpPr>
        <p:spPr>
          <a:xfrm>
            <a:off x="2040931" y="1896679"/>
            <a:ext cx="1080000" cy="1080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1310E2-2B6A-4B19-A73F-61D007ABC10F}"/>
              </a:ext>
            </a:extLst>
          </p:cNvPr>
          <p:cNvSpPr/>
          <p:nvPr/>
        </p:nvSpPr>
        <p:spPr>
          <a:xfrm>
            <a:off x="1770931" y="1615177"/>
            <a:ext cx="1620000" cy="16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5E362B-37F9-409D-BC74-F2FFA0E94ADE}"/>
              </a:ext>
            </a:extLst>
          </p:cNvPr>
          <p:cNvSpPr/>
          <p:nvPr/>
        </p:nvSpPr>
        <p:spPr>
          <a:xfrm>
            <a:off x="1950931" y="1799354"/>
            <a:ext cx="1260000" cy="1260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66F165-C995-4D41-B229-13B3A865FF04}"/>
              </a:ext>
            </a:extLst>
          </p:cNvPr>
          <p:cNvSpPr/>
          <p:nvPr/>
        </p:nvSpPr>
        <p:spPr>
          <a:xfrm>
            <a:off x="7112386" y="4972599"/>
            <a:ext cx="1620000" cy="162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F256DB-546F-44B8-BE42-5B46FDC419FF}"/>
              </a:ext>
            </a:extLst>
          </p:cNvPr>
          <p:cNvSpPr/>
          <p:nvPr/>
        </p:nvSpPr>
        <p:spPr>
          <a:xfrm>
            <a:off x="2040931" y="1896679"/>
            <a:ext cx="1080000" cy="1080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D457F3-649B-437B-8641-75F201833978}"/>
              </a:ext>
            </a:extLst>
          </p:cNvPr>
          <p:cNvSpPr/>
          <p:nvPr/>
        </p:nvSpPr>
        <p:spPr>
          <a:xfrm>
            <a:off x="2040931" y="1896679"/>
            <a:ext cx="1080000" cy="1080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54DD59-3B05-4957-A7F6-1BE501564CD6}"/>
              </a:ext>
            </a:extLst>
          </p:cNvPr>
          <p:cNvGrpSpPr/>
          <p:nvPr/>
        </p:nvGrpSpPr>
        <p:grpSpPr>
          <a:xfrm>
            <a:off x="7696342" y="3240980"/>
            <a:ext cx="465951" cy="1731620"/>
            <a:chOff x="7679430" y="2705943"/>
            <a:chExt cx="465951" cy="1372293"/>
          </a:xfrm>
        </p:grpSpPr>
        <p:sp>
          <p:nvSpPr>
            <p:cNvPr id="13" name="Arrow: Up-Down 12">
              <a:extLst>
                <a:ext uri="{FF2B5EF4-FFF2-40B4-BE49-F238E27FC236}">
                  <a16:creationId xmlns:a16="http://schemas.microsoft.com/office/drawing/2014/main" id="{49ECA911-CED8-48B5-BC7C-B6D62AFFDBAA}"/>
                </a:ext>
              </a:extLst>
            </p:cNvPr>
            <p:cNvSpPr/>
            <p:nvPr/>
          </p:nvSpPr>
          <p:spPr>
            <a:xfrm>
              <a:off x="7679430" y="2705943"/>
              <a:ext cx="465951" cy="137229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4F54B4-BACE-4852-BD0E-0DE1892F419F}"/>
                </a:ext>
              </a:extLst>
            </p:cNvPr>
            <p:cNvSpPr/>
            <p:nvPr/>
          </p:nvSpPr>
          <p:spPr>
            <a:xfrm>
              <a:off x="7832558" y="3329104"/>
              <a:ext cx="168442" cy="15641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21502F-BB92-41EA-8DE0-74C9C497782D}"/>
              </a:ext>
            </a:extLst>
          </p:cNvPr>
          <p:cNvCxnSpPr>
            <a:stCxn id="4" idx="6"/>
            <a:endCxn id="9" idx="2"/>
          </p:cNvCxnSpPr>
          <p:nvPr/>
        </p:nvCxnSpPr>
        <p:spPr>
          <a:xfrm flipV="1">
            <a:off x="3397018" y="5782599"/>
            <a:ext cx="3715368" cy="532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F4ECC9C-1495-44BF-B38F-C8E73D02ED8E}"/>
              </a:ext>
            </a:extLst>
          </p:cNvPr>
          <p:cNvCxnSpPr>
            <a:cxnSpLocks/>
            <a:stCxn id="7" idx="4"/>
            <a:endCxn id="4" idx="0"/>
          </p:cNvCxnSpPr>
          <p:nvPr/>
        </p:nvCxnSpPr>
        <p:spPr>
          <a:xfrm>
            <a:off x="2580931" y="3235177"/>
            <a:ext cx="6087" cy="174274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04EF34-1D67-4908-9A0A-152597E680C0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3153687" y="2997933"/>
            <a:ext cx="4195943" cy="221191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617E48-0F95-4F80-A59A-AA8FB4F421D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 flipV="1">
            <a:off x="3390931" y="2412724"/>
            <a:ext cx="3712023" cy="1245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A00543-9EC4-4220-8B96-AFAE8A9A3A00}"/>
              </a:ext>
            </a:extLst>
          </p:cNvPr>
          <p:cNvSpPr txBox="1"/>
          <p:nvPr/>
        </p:nvSpPr>
        <p:spPr>
          <a:xfrm>
            <a:off x="4770075" y="540909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CIUS</a:t>
            </a:r>
            <a:endParaRPr lang="is-I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E9AB5D-7D98-43D1-B46D-3242683F50AD}"/>
              </a:ext>
            </a:extLst>
          </p:cNvPr>
          <p:cNvSpPr txBox="1"/>
          <p:nvPr/>
        </p:nvSpPr>
        <p:spPr>
          <a:xfrm rot="16200000">
            <a:off x="1240495" y="4131960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Generalization</a:t>
            </a:r>
            <a:endParaRPr lang="is-I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83F8DC-85D8-458E-B92C-6A7E1AE069B6}"/>
              </a:ext>
            </a:extLst>
          </p:cNvPr>
          <p:cNvSpPr txBox="1"/>
          <p:nvPr/>
        </p:nvSpPr>
        <p:spPr>
          <a:xfrm rot="1668148">
            <a:off x="3891110" y="3588736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Compliant specialization</a:t>
            </a:r>
            <a:endParaRPr lang="is-I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FC4FE8-F01D-4245-BDC8-23F9E07DBB22}"/>
              </a:ext>
            </a:extLst>
          </p:cNvPr>
          <p:cNvSpPr txBox="1"/>
          <p:nvPr/>
        </p:nvSpPr>
        <p:spPr>
          <a:xfrm>
            <a:off x="3971637" y="2064869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Compliant specialization</a:t>
            </a:r>
            <a:endParaRPr lang="is-I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161717-0CD7-40BC-80B2-5F123A9C0A82}"/>
              </a:ext>
            </a:extLst>
          </p:cNvPr>
          <p:cNvSpPr txBox="1"/>
          <p:nvPr/>
        </p:nvSpPr>
        <p:spPr>
          <a:xfrm>
            <a:off x="8024362" y="3774581"/>
            <a:ext cx="168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International</a:t>
            </a:r>
          </a:p>
          <a:p>
            <a:r>
              <a:rPr lang="en-GB" dirty="0"/>
              <a:t>interoperability</a:t>
            </a:r>
            <a:endParaRPr lang="is-I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6CEE63-07C9-45D7-AC76-D10C6E70FA31}"/>
              </a:ext>
            </a:extLst>
          </p:cNvPr>
          <p:cNvSpPr txBox="1"/>
          <p:nvPr/>
        </p:nvSpPr>
        <p:spPr>
          <a:xfrm>
            <a:off x="2031594" y="563320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 16931</a:t>
            </a:r>
            <a:endParaRPr lang="is-I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77ED98-8E31-48DA-A5E1-B4356D3D0C6F}"/>
              </a:ext>
            </a:extLst>
          </p:cNvPr>
          <p:cNvSpPr txBox="1"/>
          <p:nvPr/>
        </p:nvSpPr>
        <p:spPr>
          <a:xfrm>
            <a:off x="7373999" y="5412490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BIS </a:t>
            </a:r>
            <a:br>
              <a:rPr lang="en-GB" dirty="0"/>
            </a:br>
            <a:r>
              <a:rPr lang="en-GB" dirty="0"/>
              <a:t>Billing 3.0</a:t>
            </a:r>
            <a:endParaRPr lang="is-I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F5731-B1DC-4F66-ABD6-92C8B3256E72}"/>
              </a:ext>
            </a:extLst>
          </p:cNvPr>
          <p:cNvSpPr txBox="1"/>
          <p:nvPr/>
        </p:nvSpPr>
        <p:spPr>
          <a:xfrm>
            <a:off x="7337237" y="1845883"/>
            <a:ext cx="1187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non EU</a:t>
            </a:r>
            <a:br>
              <a:rPr lang="en-GB" dirty="0"/>
            </a:br>
            <a:r>
              <a:rPr lang="en-GB" dirty="0"/>
              <a:t>AU, NZ, SG</a:t>
            </a:r>
            <a:br>
              <a:rPr lang="en-GB" dirty="0"/>
            </a:br>
            <a:r>
              <a:rPr lang="en-GB" dirty="0"/>
              <a:t>N </a:t>
            </a:r>
            <a:r>
              <a:rPr lang="en-GB" dirty="0" err="1"/>
              <a:t>Ame</a:t>
            </a:r>
            <a:endParaRPr lang="is-I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590EA1-FF15-44CC-81B6-248C17C2B940}"/>
              </a:ext>
            </a:extLst>
          </p:cNvPr>
          <p:cNvSpPr txBox="1"/>
          <p:nvPr/>
        </p:nvSpPr>
        <p:spPr>
          <a:xfrm>
            <a:off x="8996872" y="1427029"/>
            <a:ext cx="2212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fully defined part </a:t>
            </a:r>
            <a:r>
              <a:rPr lang="en-GB" b="1" dirty="0"/>
              <a:t>MUST</a:t>
            </a:r>
            <a:r>
              <a:rPr lang="en-GB" dirty="0"/>
              <a:t> be </a:t>
            </a:r>
            <a:r>
              <a:rPr lang="en-GB" b="1" dirty="0"/>
              <a:t>shared</a:t>
            </a:r>
            <a:r>
              <a:rPr lang="en-GB" dirty="0"/>
              <a:t> by all.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35A31D3-CE4E-47A7-9DA2-449CF97269E5}"/>
              </a:ext>
            </a:extLst>
          </p:cNvPr>
          <p:cNvSpPr/>
          <p:nvPr/>
        </p:nvSpPr>
        <p:spPr>
          <a:xfrm>
            <a:off x="2040931" y="1896679"/>
            <a:ext cx="924799" cy="913774"/>
          </a:xfrm>
          <a:custGeom>
            <a:avLst/>
            <a:gdLst>
              <a:gd name="connsiteX0" fmla="*/ 1566889 w 2206011"/>
              <a:gd name="connsiteY0" fmla="*/ 0 h 3016021"/>
              <a:gd name="connsiteX1" fmla="*/ 1727094 w 2206011"/>
              <a:gd name="connsiteY1" fmla="*/ 8093 h 3016021"/>
              <a:gd name="connsiteX2" fmla="*/ 1789229 w 2206011"/>
              <a:gd name="connsiteY2" fmla="*/ 17580 h 3016021"/>
              <a:gd name="connsiteX3" fmla="*/ 1883779 w 2206011"/>
              <a:gd name="connsiteY3" fmla="*/ 146050 h 3016021"/>
              <a:gd name="connsiteX4" fmla="*/ 2206011 w 2206011"/>
              <a:gd name="connsiteY4" fmla="*/ 1217911 h 3016021"/>
              <a:gd name="connsiteX5" fmla="*/ 1053651 w 2206011"/>
              <a:gd name="connsiteY5" fmla="*/ 2984343 h 3016021"/>
              <a:gd name="connsiteX6" fmla="*/ 968469 w 2206011"/>
              <a:gd name="connsiteY6" fmla="*/ 3016021 h 3016021"/>
              <a:gd name="connsiteX7" fmla="*/ 956985 w 2206011"/>
              <a:gd name="connsiteY7" fmla="*/ 3011816 h 3016021"/>
              <a:gd name="connsiteX8" fmla="*/ 0 w 2206011"/>
              <a:gd name="connsiteY8" fmla="*/ 1567499 h 3016021"/>
              <a:gd name="connsiteX9" fmla="*/ 1566889 w 2206011"/>
              <a:gd name="connsiteY9" fmla="*/ 0 h 301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011" h="3016021">
                <a:moveTo>
                  <a:pt x="1566889" y="0"/>
                </a:moveTo>
                <a:cubicBezTo>
                  <a:pt x="1620975" y="0"/>
                  <a:pt x="1674420" y="2741"/>
                  <a:pt x="1727094" y="8093"/>
                </a:cubicBezTo>
                <a:lnTo>
                  <a:pt x="1789229" y="17580"/>
                </a:lnTo>
                <a:lnTo>
                  <a:pt x="1883779" y="146050"/>
                </a:lnTo>
                <a:cubicBezTo>
                  <a:pt x="2087220" y="452019"/>
                  <a:pt x="2206011" y="820870"/>
                  <a:pt x="2206011" y="1217911"/>
                </a:cubicBezTo>
                <a:cubicBezTo>
                  <a:pt x="2206011" y="2011994"/>
                  <a:pt x="1730845" y="2693313"/>
                  <a:pt x="1053651" y="2984343"/>
                </a:cubicBezTo>
                <a:lnTo>
                  <a:pt x="968469" y="3016021"/>
                </a:lnTo>
                <a:lnTo>
                  <a:pt x="956985" y="3011816"/>
                </a:lnTo>
                <a:cubicBezTo>
                  <a:pt x="394605" y="2773857"/>
                  <a:pt x="0" y="2216779"/>
                  <a:pt x="0" y="1567499"/>
                </a:cubicBezTo>
                <a:cubicBezTo>
                  <a:pt x="0" y="701793"/>
                  <a:pt x="701520" y="0"/>
                  <a:pt x="1566889" y="0"/>
                </a:cubicBezTo>
                <a:close/>
              </a:path>
            </a:pathLst>
          </a:cu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s-I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5750D9-1CE5-44FB-BD5B-4BE28F27933B}"/>
              </a:ext>
            </a:extLst>
          </p:cNvPr>
          <p:cNvSpPr txBox="1"/>
          <p:nvPr/>
        </p:nvSpPr>
        <p:spPr>
          <a:xfrm>
            <a:off x="2004062" y="2271445"/>
            <a:ext cx="12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Int’l model</a:t>
            </a:r>
            <a:endParaRPr lang="is-I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34C6F9-3A8F-4C3F-AAF8-9CDB8C359C5B}"/>
              </a:ext>
            </a:extLst>
          </p:cNvPr>
          <p:cNvSpPr txBox="1"/>
          <p:nvPr/>
        </p:nvSpPr>
        <p:spPr>
          <a:xfrm>
            <a:off x="8996872" y="4725507"/>
            <a:ext cx="278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Implemented as one common BIS using conditional rules or in separate BIS specifications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21D0F1-509C-48EA-8BC4-8206233E6C11}"/>
              </a:ext>
            </a:extLst>
          </p:cNvPr>
          <p:cNvCxnSpPr>
            <a:cxnSpLocks/>
            <a:stCxn id="4" idx="1"/>
            <a:endCxn id="7" idx="3"/>
          </p:cNvCxnSpPr>
          <p:nvPr/>
        </p:nvCxnSpPr>
        <p:spPr>
          <a:xfrm flipH="1" flipV="1">
            <a:off x="2008175" y="2997933"/>
            <a:ext cx="6087" cy="221723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5017D56-2DC8-4A7B-9F19-711ED39E332D}"/>
              </a:ext>
            </a:extLst>
          </p:cNvPr>
          <p:cNvSpPr txBox="1"/>
          <p:nvPr/>
        </p:nvSpPr>
        <p:spPr>
          <a:xfrm rot="16200000">
            <a:off x="1852396" y="3975611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Compliant specialization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15631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625 L 0.43568 -0.00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62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3607 0.4840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0" grpId="0"/>
      <p:bldP spid="21" grpId="0"/>
      <p:bldP spid="22" grpId="0"/>
      <p:bldP spid="23" grpId="0"/>
      <p:bldP spid="27" grpId="0"/>
      <p:bldP spid="28" grpId="0" animBg="1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4C5C-9CBA-4E55-9E81-CF90866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– discussion points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526AD-6AFA-4F35-8765-1598C5996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D3AAC-828A-45DB-8D63-68E3B0D711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1551967"/>
            <a:ext cx="10582492" cy="4898709"/>
          </a:xfrm>
        </p:spPr>
        <p:txBody>
          <a:bodyPr/>
          <a:lstStyle/>
          <a:p>
            <a:r>
              <a:rPr lang="en-GB" dirty="0"/>
              <a:t>Main objective of the International invoice model?</a:t>
            </a:r>
          </a:p>
          <a:p>
            <a:pPr lvl="1"/>
            <a:r>
              <a:rPr lang="en-GB" dirty="0"/>
              <a:t>Providing a framework for specialization is not new and adds limited value.</a:t>
            </a:r>
          </a:p>
          <a:p>
            <a:pPr lvl="1"/>
            <a:r>
              <a:rPr lang="en-GB" dirty="0"/>
              <a:t>Supporting special requirements is secondary.</a:t>
            </a:r>
          </a:p>
          <a:p>
            <a:pPr lvl="1"/>
            <a:r>
              <a:rPr lang="en-GB" dirty="0"/>
              <a:t>It not an objective to create an internationally interoperable model that supports all requirements.</a:t>
            </a:r>
          </a:p>
          <a:p>
            <a:pPr lvl="1"/>
            <a:r>
              <a:rPr lang="en-GB" dirty="0"/>
              <a:t>Main objective of the project is to create the shared interoperable section not ignoring other parts.</a:t>
            </a:r>
          </a:p>
          <a:p>
            <a:r>
              <a:rPr lang="en-GB" dirty="0"/>
              <a:t>What is the main function of the shared section.</a:t>
            </a:r>
          </a:p>
          <a:p>
            <a:pPr lvl="1"/>
            <a:endParaRPr lang="en-GB" dirty="0"/>
          </a:p>
          <a:p>
            <a:r>
              <a:rPr lang="en-GB" dirty="0"/>
              <a:t>Can shared business terms be aligned or are they completely “fixed”.</a:t>
            </a:r>
          </a:p>
          <a:p>
            <a:pPr lvl="1"/>
            <a:r>
              <a:rPr lang="en-GB" dirty="0"/>
              <a:t>Is the shared meaning only on business term level or can there be “default” understanding of every term.</a:t>
            </a:r>
          </a:p>
          <a:p>
            <a:r>
              <a:rPr lang="en-GB" dirty="0"/>
              <a:t>Minimum functional invoice.</a:t>
            </a:r>
          </a:p>
          <a:p>
            <a:pPr lvl="1"/>
            <a:r>
              <a:rPr lang="en-GB" dirty="0"/>
              <a:t>Does this need to be identified.</a:t>
            </a:r>
          </a:p>
          <a:p>
            <a:pPr lvl="1"/>
            <a:r>
              <a:rPr lang="en-GB" dirty="0"/>
              <a:t>What business terms must be provided.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867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FF6CC-843A-4E7A-9349-221DD2AE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Shared - Discussion points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770D1-6282-4921-8C9D-96FDEE13D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0046A-556E-4C38-86F8-EF2B8BCC17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7006" y="1430481"/>
            <a:ext cx="10582492" cy="3678414"/>
          </a:xfrm>
        </p:spPr>
        <p:txBody>
          <a:bodyPr/>
          <a:lstStyle/>
          <a:p>
            <a:pPr lvl="0"/>
            <a:r>
              <a:rPr lang="en-GB" dirty="0"/>
              <a:t>There must be a component that is shared between all users in the same way. This component may not be specialized by anyone who is using the international model.</a:t>
            </a:r>
            <a:endParaRPr lang="is-IS" dirty="0"/>
          </a:p>
          <a:p>
            <a:pPr lvl="1"/>
            <a:r>
              <a:rPr lang="en-GB" dirty="0"/>
              <a:t>If someone restricts its meaning and uses that as receiving capability, then he will not process all that someone who is sending.</a:t>
            </a:r>
            <a:endParaRPr lang="is-IS" dirty="0"/>
          </a:p>
          <a:p>
            <a:pPr lvl="1"/>
            <a:r>
              <a:rPr lang="en-GB" dirty="0"/>
              <a:t>If the shared part is large it will cover a wider set of business requirements that parties may want to modify.</a:t>
            </a:r>
            <a:endParaRPr lang="is-IS" dirty="0"/>
          </a:p>
          <a:p>
            <a:pPr lvl="1"/>
            <a:r>
              <a:rPr lang="en-GB" dirty="0"/>
              <a:t>What is the minimum meaningful invoice that everyone can agree on? Irrelevant of the industry he is working in.</a:t>
            </a:r>
            <a:endParaRPr lang="is-IS" dirty="0"/>
          </a:p>
          <a:p>
            <a:pPr lvl="0"/>
            <a:r>
              <a:rPr lang="en-GB" dirty="0"/>
              <a:t>The sender needs to know what the receiver processes and how. The receiver needs to know how to understand the invoice.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5465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7051-0C29-443E-8B80-0DF188C1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criteria for the shared content</a:t>
            </a:r>
            <a:endParaRPr lang="is-I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EC6C0-2F48-41BD-AFF4-ED8A073F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740AF-B991-4484-97F8-A34A2E000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64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 — 2019-11-05 PEPPOL International Invoice Meeting Slides.pptx" id="{3507C38A-9DC2-477C-8BF3-084443C48FE9}" vid="{9CAECAA5-B618-4B72-9864-2DE50E3D83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Peppol Power Point presentation</Template>
  <TotalTime>0</TotalTime>
  <Words>435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PEPPOL International Invoicing Model</vt:lpstr>
      <vt:lpstr>Shared: Fully defined</vt:lpstr>
      <vt:lpstr>Aligned: Generalized → Specialized</vt:lpstr>
      <vt:lpstr>Distinct content</vt:lpstr>
      <vt:lpstr>Interoperability</vt:lpstr>
      <vt:lpstr>Shared – discussion points</vt:lpstr>
      <vt:lpstr>Shared - Discussion points</vt:lpstr>
      <vt:lpstr>What are the criteria for the shared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2019-11-04T18:13:12Z</dcterms:created>
  <dcterms:modified xsi:type="dcterms:W3CDTF">2019-11-05T12:02:40Z</dcterms:modified>
</cp:coreProperties>
</file>