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</p:sldMasterIdLst>
  <p:notesMasterIdLst>
    <p:notesMasterId r:id="rId18"/>
  </p:notesMasterIdLst>
  <p:handoutMasterIdLst>
    <p:handoutMasterId r:id="rId19"/>
  </p:handoutMasterIdLst>
  <p:sldIdLst>
    <p:sldId id="827" r:id="rId2"/>
    <p:sldId id="902" r:id="rId3"/>
    <p:sldId id="939" r:id="rId4"/>
    <p:sldId id="1014" r:id="rId5"/>
    <p:sldId id="1036" r:id="rId6"/>
    <p:sldId id="1037" r:id="rId7"/>
    <p:sldId id="1068" r:id="rId8"/>
    <p:sldId id="1070" r:id="rId9"/>
    <p:sldId id="1073" r:id="rId10"/>
    <p:sldId id="1056" r:id="rId11"/>
    <p:sldId id="984" r:id="rId12"/>
    <p:sldId id="983" r:id="rId13"/>
    <p:sldId id="1039" r:id="rId14"/>
    <p:sldId id="1010" r:id="rId15"/>
    <p:sldId id="1071" r:id="rId16"/>
    <p:sldId id="907" r:id="rId17"/>
  </p:sldIdLst>
  <p:sldSz cx="12192000" cy="6858000"/>
  <p:notesSz cx="6797675" cy="9926638"/>
  <p:custDataLst>
    <p:tags r:id="rId2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9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1" userDrawn="1">
          <p15:clr>
            <a:srgbClr val="A4A3A4"/>
          </p15:clr>
        </p15:guide>
        <p15:guide id="2" orient="horz" pos="3667" userDrawn="1">
          <p15:clr>
            <a:srgbClr val="A4A3A4"/>
          </p15:clr>
        </p15:guide>
        <p15:guide id="3" orient="horz" pos="613" userDrawn="1">
          <p15:clr>
            <a:srgbClr val="A4A3A4"/>
          </p15:clr>
        </p15:guide>
        <p15:guide id="4" orient="horz" pos="2621" userDrawn="1">
          <p15:clr>
            <a:srgbClr val="A4A3A4"/>
          </p15:clr>
        </p15:guide>
        <p15:guide id="5" orient="horz" pos="1834" userDrawn="1">
          <p15:clr>
            <a:srgbClr val="A4A3A4"/>
          </p15:clr>
        </p15:guide>
        <p15:guide id="6" pos="392" userDrawn="1">
          <p15:clr>
            <a:srgbClr val="A4A3A4"/>
          </p15:clr>
        </p15:guide>
        <p15:guide id="7" pos="7300" userDrawn="1">
          <p15:clr>
            <a:srgbClr val="A4A3A4"/>
          </p15:clr>
        </p15:guide>
        <p15:guide id="8" pos="5256" userDrawn="1">
          <p15:clr>
            <a:srgbClr val="A4A3A4"/>
          </p15:clr>
        </p15:guide>
        <p15:guide id="9" pos="5793" userDrawn="1">
          <p15:clr>
            <a:srgbClr val="A4A3A4"/>
          </p15:clr>
        </p15:guide>
        <p15:guide id="10" pos="4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g, Anna-Lis" initials="anb" lastIdx="0" clrIdx="0"/>
  <p:cmAuthor id="1" name="Berg, Anna-Lis" initials="BA" lastIdx="6" clrIdx="1">
    <p:extLst>
      <p:ext uri="{19B8F6BF-5375-455C-9EA6-DF929625EA0E}">
        <p15:presenceInfo xmlns:p15="http://schemas.microsoft.com/office/powerpoint/2012/main" userId="S-1-5-21-2683953360-4118250788-2163946203-68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FFFF99"/>
    <a:srgbClr val="FED8CE"/>
    <a:srgbClr val="B82121"/>
    <a:srgbClr val="003300"/>
    <a:srgbClr val="0066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ys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85491" autoAdjust="0"/>
  </p:normalViewPr>
  <p:slideViewPr>
    <p:cSldViewPr snapToGrid="0">
      <p:cViewPr varScale="1">
        <p:scale>
          <a:sx n="89" d="100"/>
          <a:sy n="89" d="100"/>
        </p:scale>
        <p:origin x="800" y="176"/>
      </p:cViewPr>
      <p:guideLst>
        <p:guide orient="horz" pos="961"/>
        <p:guide orient="horz" pos="3667"/>
        <p:guide orient="horz" pos="613"/>
        <p:guide orient="horz" pos="2621"/>
        <p:guide orient="horz" pos="1834"/>
        <p:guide pos="392"/>
        <p:guide pos="7300"/>
        <p:guide pos="5256"/>
        <p:guide pos="5793"/>
        <p:guide pos="4744"/>
      </p:guideLst>
    </p:cSldViewPr>
  </p:slideViewPr>
  <p:outlineViewPr>
    <p:cViewPr>
      <p:scale>
        <a:sx n="33" d="100"/>
        <a:sy n="33" d="100"/>
      </p:scale>
      <p:origin x="32" y="0"/>
    </p:cViewPr>
  </p:outlineViewPr>
  <p:notesTextViewPr>
    <p:cViewPr>
      <p:scale>
        <a:sx n="229" d="100"/>
        <a:sy n="229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132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88" cy="496647"/>
          </a:xfrm>
          <a:prstGeom prst="rect">
            <a:avLst/>
          </a:prstGeom>
        </p:spPr>
        <p:txBody>
          <a:bodyPr vert="horz" lIns="95159" tIns="47579" rIns="95159" bIns="475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17" y="1"/>
            <a:ext cx="2946288" cy="496647"/>
          </a:xfrm>
          <a:prstGeom prst="rect">
            <a:avLst/>
          </a:prstGeom>
        </p:spPr>
        <p:txBody>
          <a:bodyPr vert="horz" wrap="square" lIns="95159" tIns="47579" rIns="95159" bIns="4757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4F526FE-6799-4B79-B7A5-C5281B0671FB}" type="datetimeFigureOut">
              <a:rPr lang="de-DE"/>
              <a:pPr>
                <a:defRPr/>
              </a:pPr>
              <a:t>18.06.19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415"/>
            <a:ext cx="2946288" cy="496647"/>
          </a:xfrm>
          <a:prstGeom prst="rect">
            <a:avLst/>
          </a:prstGeom>
        </p:spPr>
        <p:txBody>
          <a:bodyPr vert="horz" lIns="95159" tIns="47579" rIns="95159" bIns="475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17" y="9428415"/>
            <a:ext cx="2946288" cy="496647"/>
          </a:xfrm>
          <a:prstGeom prst="rect">
            <a:avLst/>
          </a:prstGeom>
        </p:spPr>
        <p:txBody>
          <a:bodyPr vert="horz" wrap="square" lIns="95159" tIns="47579" rIns="95159" bIns="4757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9376C6E-081F-43FB-86B8-B2CBC05635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57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88" cy="496647"/>
          </a:xfrm>
          <a:prstGeom prst="rect">
            <a:avLst/>
          </a:prstGeom>
        </p:spPr>
        <p:txBody>
          <a:bodyPr vert="horz" lIns="95159" tIns="47579" rIns="95159" bIns="475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817" y="1"/>
            <a:ext cx="2946288" cy="496647"/>
          </a:xfrm>
          <a:prstGeom prst="rect">
            <a:avLst/>
          </a:prstGeom>
        </p:spPr>
        <p:txBody>
          <a:bodyPr vert="horz" wrap="square" lIns="95159" tIns="47579" rIns="95159" bIns="4757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36C6624-47AE-4ABB-B97C-02E0E0E9D939}" type="datetimeFigureOut">
              <a:rPr lang="de-DE"/>
              <a:pPr>
                <a:defRPr/>
              </a:pPr>
              <a:t>18.06.19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59" tIns="47579" rIns="95159" bIns="4757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397" y="4715785"/>
            <a:ext cx="5436883" cy="4466672"/>
          </a:xfrm>
          <a:prstGeom prst="rect">
            <a:avLst/>
          </a:prstGeom>
        </p:spPr>
        <p:txBody>
          <a:bodyPr vert="horz" wrap="square" lIns="95159" tIns="47579" rIns="95159" bIns="4757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415"/>
            <a:ext cx="2946288" cy="496647"/>
          </a:xfrm>
          <a:prstGeom prst="rect">
            <a:avLst/>
          </a:prstGeom>
        </p:spPr>
        <p:txBody>
          <a:bodyPr vert="horz" lIns="95159" tIns="47579" rIns="95159" bIns="475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817" y="9428415"/>
            <a:ext cx="2946288" cy="496647"/>
          </a:xfrm>
          <a:prstGeom prst="rect">
            <a:avLst/>
          </a:prstGeom>
        </p:spPr>
        <p:txBody>
          <a:bodyPr vert="horz" wrap="square" lIns="95159" tIns="47579" rIns="95159" bIns="4757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74FE8C3-0B0A-4AB0-A980-D8913DC9EB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58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4FE8C3-0B0A-4AB0-A980-D8913DC9EB9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25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4FE8C3-0B0A-4AB0-A980-D8913DC9EB9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17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4FE8C3-0B0A-4AB0-A980-D8913DC9EB9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52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3.xml"/><Relationship Id="rId11" Type="http://schemas.openxmlformats.org/officeDocument/2006/relationships/image" Target="../media/image1.jpeg"/><Relationship Id="rId5" Type="http://schemas.openxmlformats.org/officeDocument/2006/relationships/tags" Target="../tags/tag1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11.xml"/><Relationship Id="rId9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image" Target="../media/image1.jpeg"/><Relationship Id="rId4" Type="http://schemas.openxmlformats.org/officeDocument/2006/relationships/tags" Target="../tags/tag17.xml"/><Relationship Id="rId9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1.xml"/><Relationship Id="rId7" Type="http://schemas.openxmlformats.org/officeDocument/2006/relationships/oleObject" Target="../embeddings/oleObject4.bin"/><Relationship Id="rId2" Type="http://schemas.openxmlformats.org/officeDocument/2006/relationships/tags" Target="../tags/tag20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5.v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6.v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10" Type="http://schemas.openxmlformats.org/officeDocument/2006/relationships/image" Target="../media/image1.jpeg"/><Relationship Id="rId4" Type="http://schemas.openxmlformats.org/officeDocument/2006/relationships/tags" Target="../tags/tag31.xml"/><Relationship Id="rId9" Type="http://schemas.openxmlformats.org/officeDocument/2006/relationships/oleObject" Target="../embeddings/oleObject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1" descr="button_gelb_neu.jp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747" y="2341563"/>
            <a:ext cx="30257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AutoShape 2"/>
          <p:cNvGraphicFramePr>
            <a:graphicFrameLocks/>
          </p:cNvGraphicFramePr>
          <p:nvPr/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think-cell Slide" r:id="rId10" imgW="0" imgH="0" progId="">
                  <p:embed/>
                </p:oleObj>
              </mc:Choice>
              <mc:Fallback>
                <p:oleObj name="think-cell Slide" r:id="rId10" imgW="0" imgH="0" progId="">
                  <p:embed/>
                  <p:pic>
                    <p:nvPicPr>
                      <p:cNvPr id="3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613836" y="692152"/>
            <a:ext cx="7886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707173"/>
                </a:solidFill>
                <a:latin typeface="Arial"/>
                <a:ea typeface="ＭＳ Ｐゴシック" pitchFamily="84" charset="-128"/>
                <a:cs typeface="Arial" pitchFamily="34" charset="0"/>
              </a:rPr>
              <a:t>www.peppol.eu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4400864" y="3379285"/>
            <a:ext cx="2140614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defRPr sz="2100" b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de-DE" dirty="0"/>
          </a:p>
        </p:txBody>
      </p:sp>
      <p:pic>
        <p:nvPicPr>
          <p:cNvPr id="10" name="Grafik 30" descr="PEPPOL_Logo__RGB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03414" y="396877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28" descr="logo_icon.jp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47" y="2341563"/>
            <a:ext cx="268287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3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525">
                <a:solidFill>
                  <a:srgbClr val="70717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</a:lstStyle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sp>
        <p:nvSpPr>
          <p:cNvPr id="13" name="Rectangle 15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0279158" y="6462997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 dirty="0">
                <a:solidFill>
                  <a:srgbClr val="70717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</p:spTree>
    <p:extLst>
      <p:ext uri="{BB962C8B-B14F-4D97-AF65-F5344CB8AC3E}">
        <p14:creationId xmlns:p14="http://schemas.microsoft.com/office/powerpoint/2010/main" val="110818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1026"/>
          <p:cNvGraphicFramePr>
            <a:graphicFrameLocks/>
          </p:cNvGraphicFramePr>
          <p:nvPr/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4" name="AutoShape 1026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13836" y="692152"/>
            <a:ext cx="7886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 dirty="0">
                <a:solidFill>
                  <a:srgbClr val="707173"/>
                </a:solidFill>
                <a:latin typeface="Arial"/>
                <a:ea typeface="ＭＳ Ｐゴシック" pitchFamily="84" charset="-128"/>
                <a:cs typeface="Arial" pitchFamily="34" charset="0"/>
              </a:rPr>
              <a:t>www.peppol.eu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4445004" y="2717726"/>
            <a:ext cx="7141633" cy="1354217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de-DE" dirty="0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45004" y="4262441"/>
            <a:ext cx="7141633" cy="323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undertittelstil i malen</a:t>
            </a:r>
            <a:endParaRPr lang="de-DE" dirty="0"/>
          </a:p>
        </p:txBody>
      </p:sp>
      <p:pic>
        <p:nvPicPr>
          <p:cNvPr id="10" name="Grafik 24" descr="logo_icon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448" y="2323978"/>
            <a:ext cx="268287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30" descr="PEPPOL_Logo__RGB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135942" y="410405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3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525">
                <a:solidFill>
                  <a:srgbClr val="70717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</a:lstStyle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sp>
        <p:nvSpPr>
          <p:cNvPr id="13" name="Rectangle 1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0279158" y="6462997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 dirty="0">
                <a:solidFill>
                  <a:srgbClr val="70717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</p:spTree>
    <p:extLst>
      <p:ext uri="{BB962C8B-B14F-4D97-AF65-F5344CB8AC3E}">
        <p14:creationId xmlns:p14="http://schemas.microsoft.com/office/powerpoint/2010/main" val="46015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1026"/>
          <p:cNvGraphicFramePr>
            <a:graphicFrameLocks/>
          </p:cNvGraphicFramePr>
          <p:nvPr/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think-cell Slide" r:id="rId7" imgW="0" imgH="0" progId="">
                  <p:embed/>
                </p:oleObj>
              </mc:Choice>
              <mc:Fallback>
                <p:oleObj name="think-cell Slide" r:id="rId7" imgW="0" imgH="0" progId="">
                  <p:embed/>
                  <p:pic>
                    <p:nvPicPr>
                      <p:cNvPr id="4" name="AutoShape 1026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613833" y="1154113"/>
            <a:ext cx="10972800" cy="0"/>
          </a:xfrm>
          <a:prstGeom prst="line">
            <a:avLst/>
          </a:prstGeom>
          <a:noFill/>
          <a:ln w="9525">
            <a:solidFill>
              <a:srgbClr val="70717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kern="0">
              <a:solidFill>
                <a:sysClr val="windowText" lastClr="000000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1313"/>
                </a:solidFill>
              </a:defRPr>
            </a:lvl1pPr>
            <a:lvl2pPr>
              <a:defRPr>
                <a:solidFill>
                  <a:srgbClr val="131313"/>
                </a:solidFill>
              </a:defRPr>
            </a:lvl2pPr>
            <a:lvl3pPr>
              <a:defRPr>
                <a:solidFill>
                  <a:srgbClr val="131313"/>
                </a:solidFill>
              </a:defRPr>
            </a:lvl3pPr>
            <a:lvl4pPr>
              <a:defRPr>
                <a:solidFill>
                  <a:srgbClr val="131313"/>
                </a:solidFill>
              </a:defRPr>
            </a:lvl4pPr>
            <a:lvl5pPr>
              <a:buFont typeface="Symbol" pitchFamily="18" charset="2"/>
              <a:buChar char="-"/>
              <a:defRPr>
                <a:solidFill>
                  <a:srgbClr val="131313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de-DE" dirty="0"/>
          </a:p>
        </p:txBody>
      </p:sp>
      <p:pic>
        <p:nvPicPr>
          <p:cNvPr id="10" name="Grafik 30" descr="PEPPOL_Logo__RGB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9303414" y="396877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3"/>
          <p:cNvSpPr>
            <a:spLocks noGrp="1" noChangeArrowheads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525">
                <a:solidFill>
                  <a:srgbClr val="70717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</a:lstStyle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sp>
        <p:nvSpPr>
          <p:cNvPr id="12" name="Rectangle 1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10279158" y="6462997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 dirty="0">
                <a:solidFill>
                  <a:srgbClr val="70717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</p:spTree>
    <p:extLst>
      <p:ext uri="{BB962C8B-B14F-4D97-AF65-F5344CB8AC3E}">
        <p14:creationId xmlns:p14="http://schemas.microsoft.com/office/powerpoint/2010/main" val="7289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2"/>
          <p:cNvGraphicFramePr>
            <a:graphicFrameLocks/>
          </p:cNvGraphicFramePr>
          <p:nvPr/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9"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4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613833" y="1154113"/>
            <a:ext cx="10972800" cy="0"/>
          </a:xfrm>
          <a:prstGeom prst="line">
            <a:avLst/>
          </a:prstGeom>
          <a:noFill/>
          <a:ln w="9525">
            <a:solidFill>
              <a:srgbClr val="70717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kern="0">
              <a:solidFill>
                <a:sysClr val="windowText" lastClr="000000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6" name="Line 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13833" y="61849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>
              <a:solidFill>
                <a:srgbClr val="707173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515136"/>
            <a:ext cx="10972800" cy="1412694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489347" indent="-257175">
              <a:buClr>
                <a:schemeClr val="accent1"/>
              </a:buClr>
              <a:buFont typeface="+mj-lt"/>
              <a:buAutoNum type="arabicPeriod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688181" indent="-180975">
              <a:buClr>
                <a:schemeClr val="accent1"/>
              </a:buClr>
              <a:buFont typeface="+mj-lt"/>
              <a:buAutoNum type="alphaLcPeriod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Symbol" pitchFamily="18" charset="2"/>
              <a:buChar char="-"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</p:txBody>
      </p:sp>
      <p:pic>
        <p:nvPicPr>
          <p:cNvPr id="10" name="Grafik 30" descr="PEPPOL_Logo__RGB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9303414" y="396877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3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525">
                <a:solidFill>
                  <a:srgbClr val="70717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</a:lstStyle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sp>
        <p:nvSpPr>
          <p:cNvPr id="14" name="Rectangle 1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0279158" y="6462997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 dirty="0">
                <a:solidFill>
                  <a:srgbClr val="70717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</p:spTree>
    <p:extLst>
      <p:ext uri="{BB962C8B-B14F-4D97-AF65-F5344CB8AC3E}">
        <p14:creationId xmlns:p14="http://schemas.microsoft.com/office/powerpoint/2010/main" val="11522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hea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ackerl_powerpoint_RGB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7514" y="1680239"/>
            <a:ext cx="4360286" cy="409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AutoShape 2"/>
          <p:cNvGraphicFramePr>
            <a:graphicFrameLocks/>
          </p:cNvGraphicFramePr>
          <p:nvPr/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think-cell Slide" r:id="rId9" imgW="0" imgH="0" progId="">
                  <p:embed/>
                </p:oleObj>
              </mc:Choice>
              <mc:Fallback>
                <p:oleObj name="think-cell Slide" r:id="rId9" imgW="0" imgH="0" progId="">
                  <p:embed/>
                  <p:pic>
                    <p:nvPicPr>
                      <p:cNvPr id="4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13833" y="1154113"/>
            <a:ext cx="10972800" cy="0"/>
          </a:xfrm>
          <a:prstGeom prst="line">
            <a:avLst/>
          </a:prstGeom>
          <a:noFill/>
          <a:ln w="9525">
            <a:solidFill>
              <a:srgbClr val="70717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kern="0">
              <a:solidFill>
                <a:sysClr val="windowText" lastClr="000000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7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613833" y="61849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>
              <a:solidFill>
                <a:srgbClr val="707173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9647769" y="6597652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>
                <a:solidFill>
                  <a:srgbClr val="70717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5143503" y="3047934"/>
            <a:ext cx="6400799" cy="923330"/>
          </a:xfrm>
        </p:spPr>
        <p:txBody>
          <a:bodyPr/>
          <a:lstStyle>
            <a:lvl1pPr>
              <a:defRPr sz="3000" b="1">
                <a:solidFill>
                  <a:schemeClr val="bg2">
                    <a:lumMod val="25000"/>
                  </a:schemeClr>
                </a:solidFill>
              </a:defRPr>
            </a:lvl1pPr>
            <a:lvl5pPr>
              <a:buFont typeface="Symbol" pitchFamily="18" charset="2"/>
              <a:buChar char="-"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fld id="{12BDDE23-1AB8-438E-96FF-A46B22D995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1" name="Grafik 30" descr="PEPPOL_Logo__RGB.jp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303414" y="396877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54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tags" Target="../tags/tag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Relationship Id="rId14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08" name="AutoShape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760291"/>
              </p:ext>
            </p:extLst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think-cell Slide" r:id="rId15" imgW="0" imgH="0" progId="">
                  <p:embed/>
                </p:oleObj>
              </mc:Choice>
              <mc:Fallback>
                <p:oleObj name="think-cell Slide" r:id="rId15" imgW="0" imgH="0" progId="">
                  <p:embed/>
                  <p:pic>
                    <p:nvPicPr>
                      <p:cNvPr id="42008" name="AutoShape 24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Line 7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13833" y="1154113"/>
            <a:ext cx="10972800" cy="0"/>
          </a:xfrm>
          <a:prstGeom prst="line">
            <a:avLst/>
          </a:prstGeom>
          <a:noFill/>
          <a:ln w="9525">
            <a:solidFill>
              <a:srgbClr val="70717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 kern="0">
              <a:solidFill>
                <a:srgbClr val="131313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37" name="Rectangle 13"/>
          <p:cNvSpPr>
            <a:spLocks noGrp="1" noChangeArrowheads="1"/>
          </p:cNvSpPr>
          <p:nvPr>
            <p:ph type="sldNum" sz="quarter" idx="4"/>
            <p:custDataLst>
              <p:tags r:id="rId9"/>
            </p:custDataLst>
          </p:nvPr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525">
                <a:solidFill>
                  <a:srgbClr val="13131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</a:lstStyle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‹#›</a:t>
            </a:fld>
            <a:endParaRPr lang="de-DE"/>
          </a:p>
        </p:txBody>
      </p:sp>
      <p:sp>
        <p:nvSpPr>
          <p:cNvPr id="39" name="Line 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13833" y="6184900"/>
            <a:ext cx="1097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>
              <a:solidFill>
                <a:srgbClr val="131313"/>
              </a:solidFill>
              <a:latin typeface="Arial"/>
              <a:ea typeface="ＭＳ Ｐゴシック" pitchFamily="84" charset="-128"/>
              <a:cs typeface="Arial" charset="0"/>
            </a:endParaRPr>
          </a:p>
        </p:txBody>
      </p:sp>
      <p:sp>
        <p:nvSpPr>
          <p:cNvPr id="42015" name="Titelplatzhalter 48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609600" y="341318"/>
            <a:ext cx="81788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Fare clic per modificare stile</a:t>
            </a:r>
          </a:p>
        </p:txBody>
      </p:sp>
      <p:sp>
        <p:nvSpPr>
          <p:cNvPr id="42016" name="Textplatzhalter 50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609600" y="1514475"/>
            <a:ext cx="109728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err="1"/>
              <a:t>Fare</a:t>
            </a:r>
            <a:r>
              <a:rPr lang="de-DE" dirty="0"/>
              <a:t> </a:t>
            </a:r>
            <a:r>
              <a:rPr lang="de-DE" dirty="0" err="1"/>
              <a:t>clic</a:t>
            </a:r>
            <a:r>
              <a:rPr lang="de-DE" dirty="0"/>
              <a:t> per </a:t>
            </a:r>
            <a:r>
              <a:rPr lang="de-DE" dirty="0" err="1"/>
              <a:t>modificare</a:t>
            </a:r>
            <a:r>
              <a:rPr lang="de-DE" dirty="0"/>
              <a:t>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stili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 </a:t>
            </a:r>
            <a:r>
              <a:rPr lang="de-DE" dirty="0" err="1"/>
              <a:t>dello</a:t>
            </a:r>
            <a:r>
              <a:rPr lang="de-DE" dirty="0"/>
              <a:t> </a:t>
            </a:r>
            <a:r>
              <a:rPr lang="de-DE" dirty="0" err="1"/>
              <a:t>schema</a:t>
            </a:r>
            <a:endParaRPr lang="de-DE" dirty="0"/>
          </a:p>
          <a:p>
            <a:pPr lvl="1"/>
            <a:r>
              <a:rPr lang="de-DE" dirty="0" err="1"/>
              <a:t>Secondo</a:t>
            </a:r>
            <a:r>
              <a:rPr lang="de-DE" dirty="0"/>
              <a:t> </a:t>
            </a:r>
            <a:r>
              <a:rPr lang="de-DE" dirty="0" err="1"/>
              <a:t>livello</a:t>
            </a:r>
            <a:endParaRPr lang="de-DE" dirty="0"/>
          </a:p>
          <a:p>
            <a:pPr lvl="2"/>
            <a:r>
              <a:rPr lang="de-DE" dirty="0" err="1"/>
              <a:t>Terzo</a:t>
            </a:r>
            <a:r>
              <a:rPr lang="de-DE" dirty="0"/>
              <a:t> </a:t>
            </a:r>
            <a:r>
              <a:rPr lang="de-DE" dirty="0" err="1"/>
              <a:t>livello</a:t>
            </a:r>
            <a:endParaRPr lang="de-DE" dirty="0"/>
          </a:p>
          <a:p>
            <a:pPr lvl="3"/>
            <a:r>
              <a:rPr lang="de-DE" dirty="0"/>
              <a:t>Quarto </a:t>
            </a:r>
            <a:r>
              <a:rPr lang="de-DE" dirty="0" err="1"/>
              <a:t>livello</a:t>
            </a:r>
            <a:endParaRPr lang="de-DE" dirty="0"/>
          </a:p>
        </p:txBody>
      </p:sp>
      <p:sp>
        <p:nvSpPr>
          <p:cNvPr id="42012" name="Rectangle 15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10279158" y="6462997"/>
            <a:ext cx="1303242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525" dirty="0">
                <a:solidFill>
                  <a:srgbClr val="131313"/>
                </a:solidFill>
                <a:latin typeface="Arial" pitchFamily="84" charset="0"/>
                <a:ea typeface="ＭＳ Ｐゴシック" pitchFamily="84" charset="-128"/>
                <a:cs typeface="Arial" charset="0"/>
              </a:rPr>
              <a:t>PEPPOL is owned by OpenPEPPOL AISBL</a:t>
            </a:r>
          </a:p>
        </p:txBody>
      </p:sp>
      <p:pic>
        <p:nvPicPr>
          <p:cNvPr id="10" name="Grafik 30" descr="PEPPOL_Logo__RGB.jpg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303414" y="396877"/>
            <a:ext cx="2600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687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257175" indent="-257175" algn="l" rtl="0" eaLnBrk="0" fontAlgn="base" hangingPunct="0">
        <a:spcBef>
          <a:spcPct val="60000"/>
        </a:spcBef>
        <a:spcAft>
          <a:spcPct val="0"/>
        </a:spcAft>
        <a:defRPr lang="de-DE" sz="20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357188" indent="-355600" algn="l" rtl="0" eaLnBrk="0" fontAlgn="base" hangingPunct="0">
        <a:spcBef>
          <a:spcPct val="60000"/>
        </a:spcBef>
        <a:spcAft>
          <a:spcPct val="0"/>
        </a:spcAft>
        <a:buSzPct val="120000"/>
        <a:buBlip>
          <a:blip r:embed="rId17"/>
        </a:buBlip>
        <a:defRPr sz="2000" kern="12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714375" indent="-357188" algn="l" rtl="0" eaLnBrk="0" fontAlgn="base" hangingPunct="0">
        <a:spcBef>
          <a:spcPct val="30000"/>
        </a:spcBef>
        <a:spcAft>
          <a:spcPct val="0"/>
        </a:spcAft>
        <a:buBlip>
          <a:blip r:embed="rId17"/>
        </a:buBlip>
        <a:defRPr sz="1800" kern="12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071563" indent="-357188" algn="l" rtl="0" eaLnBrk="0" fontAlgn="base" hangingPunct="0">
        <a:spcBef>
          <a:spcPct val="20000"/>
        </a:spcBef>
        <a:spcAft>
          <a:spcPct val="0"/>
        </a:spcAft>
        <a:buSzPct val="110000"/>
        <a:buFont typeface="Arial" pitchFamily="84" charset="0"/>
        <a:buBlip>
          <a:blip r:embed="rId18"/>
        </a:buBlip>
        <a:defRPr sz="1600" kern="12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714375" indent="-284163" algn="l" rtl="0" eaLnBrk="0" fontAlgn="base" hangingPunct="0">
        <a:spcBef>
          <a:spcPct val="10000"/>
        </a:spcBef>
        <a:spcAft>
          <a:spcPct val="0"/>
        </a:spcAft>
        <a:buFont typeface="Arial" pitchFamily="84" charset="0"/>
        <a:defRPr sz="2000" kern="1200">
          <a:solidFill>
            <a:srgbClr val="131313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750094" indent="-183356" algn="l" defTabSz="685800" rtl="0" eaLnBrk="1" latinLnBrk="0" hangingPunct="1">
        <a:spcBef>
          <a:spcPct val="20000"/>
        </a:spcBef>
        <a:buFont typeface="Symbol" pitchFamily="18" charset="2"/>
        <a:buChar char="-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approved-stamp-stamp-approved-1966719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Supporting%20activities/Applicable%20standards%20Revised%20PEPPOL%20Agreement%20Framework%20Supporting%20Activities-v1p0_20190313.doc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Supporting%20activities/SLA%20requirements%20Revised%20PEPPOL%20Agreement%20Framework%20Supporting%20Activities-v1p0_20190313.doc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webfree.com/p/working-in-progress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approved-stamp-stamp-approved-1966719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approved-stamp-stamp-approved-1966719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ixabay.com/en/approved-stamp-stamp-approved-1966719/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7A404EC-A273-45E1-8606-5D98F072595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4445004" y="2088166"/>
            <a:ext cx="7141633" cy="1354217"/>
          </a:xfrm>
        </p:spPr>
        <p:txBody>
          <a:bodyPr/>
          <a:lstStyle/>
          <a:p>
            <a:r>
              <a:rPr lang="en-GB" sz="3200" dirty="0"/>
              <a:t>New PEPPOL Agreement Framework</a:t>
            </a:r>
            <a:br>
              <a:rPr lang="en-GB" sz="3200" dirty="0"/>
            </a:br>
            <a:r>
              <a:rPr lang="en-GB" sz="2400" dirty="0"/>
              <a:t>Service Provider Community meeting</a:t>
            </a:r>
            <a:endParaRPr lang="en-GB" sz="3200" dirty="0"/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3DE5B7F3-F501-428F-BE45-497890B3BA5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4445004" y="3632881"/>
            <a:ext cx="7141633" cy="116339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b="1" dirty="0"/>
              <a:t>GoToMeeting</a:t>
            </a:r>
          </a:p>
          <a:p>
            <a:pPr>
              <a:spcBef>
                <a:spcPts val="0"/>
              </a:spcBef>
            </a:pPr>
            <a:r>
              <a:rPr lang="en-GB" b="1" dirty="0"/>
              <a:t>June 18, 2019</a:t>
            </a:r>
            <a:endParaRPr lang="en-GB" dirty="0"/>
          </a:p>
          <a:p>
            <a:r>
              <a:rPr lang="en-GB" dirty="0"/>
              <a:t>Jostein Frømyr, Agreement Coordinator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198D6D-DA71-4E84-A941-BF9F0E21E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9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9007E-AD5A-7642-B225-1ACF3AF6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PEPPOL Service Provider Agreement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E6218B-C4AF-3145-B129-031CDE80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4475"/>
            <a:ext cx="10972800" cy="2529923"/>
          </a:xfrm>
        </p:spPr>
        <p:txBody>
          <a:bodyPr/>
          <a:lstStyle/>
          <a:p>
            <a:pPr marL="442913" lvl="1" indent="-3429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One common agreement for all SP’s</a:t>
            </a:r>
          </a:p>
          <a:p>
            <a:pPr marL="800100" lvl="2" indent="-3429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Discontinue the concept of “template text”</a:t>
            </a:r>
          </a:p>
          <a:p>
            <a:pPr marL="442913" lvl="1" indent="-3429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The PEPPOL Service Provider Agreement will regulate </a:t>
            </a:r>
            <a:endParaRPr lang="nb-NO" sz="2400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2" indent="-3429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business process domain in which the SP will provide services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based on the PEPPOL Architecture Framework, and </a:t>
            </a:r>
            <a:endParaRPr lang="nb-NO" sz="2000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2" indent="-3429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 terms and conditions under which the services shall be provided. </a:t>
            </a:r>
            <a:endParaRPr lang="nb-NO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11D7FCA-8CA6-3A47-A515-A0F73A08D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10</a:t>
            </a:fld>
            <a:endParaRPr lang="de-DE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CFC5507-06F9-5045-AA09-02C81557D6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436" y="4201385"/>
            <a:ext cx="4333872" cy="255135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E8D62A9-B0DD-5D48-BEDA-32A1DF112E75}"/>
              </a:ext>
            </a:extLst>
          </p:cNvPr>
          <p:cNvSpPr txBox="1"/>
          <p:nvPr/>
        </p:nvSpPr>
        <p:spPr>
          <a:xfrm>
            <a:off x="7016739" y="4131498"/>
            <a:ext cx="397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The &lt;Service provider&gt; will provide services based on the PEPPOL Architecture Framework in the below stated business process domains and/or support areas:</a:t>
            </a: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CFD1554B-D42C-7A4D-A035-497BB8EFE24E}"/>
              </a:ext>
            </a:extLst>
          </p:cNvPr>
          <p:cNvGraphicFramePr>
            <a:graphicFrameLocks noGrp="1"/>
          </p:cNvGraphicFramePr>
          <p:nvPr/>
        </p:nvGraphicFramePr>
        <p:xfrm>
          <a:off x="7016739" y="4777829"/>
          <a:ext cx="3975100" cy="1979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</a:tblGrid>
              <a:tr h="326819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Business process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326819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0652"/>
                  </a:ext>
                </a:extLst>
              </a:tr>
              <a:tr h="345456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2906"/>
                  </a:ext>
                </a:extLst>
              </a:tr>
              <a:tr h="326819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05448"/>
                  </a:ext>
                </a:extLst>
              </a:tr>
              <a:tr h="326819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E-Government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61201"/>
                  </a:ext>
                </a:extLst>
              </a:tr>
              <a:tr h="326819"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Addressing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43043"/>
                  </a:ext>
                </a:extLst>
              </a:tr>
            </a:tbl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FE415B63-1E10-1645-A4AA-526FEBD06A93}"/>
              </a:ext>
            </a:extLst>
          </p:cNvPr>
          <p:cNvSpPr txBox="1"/>
          <p:nvPr/>
        </p:nvSpPr>
        <p:spPr>
          <a:xfrm rot="16200000">
            <a:off x="10370483" y="5230266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Example only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1F4A187-FB0E-C54E-B7AE-317F242A8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29308" y="1202508"/>
            <a:ext cx="3669670" cy="35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23AFFA-AA2E-6E47-8D8A-0E93CBFA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 of applicable standards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03D343-8BEE-124D-AF65-E1620C55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77" y="1514475"/>
            <a:ext cx="5132143" cy="4530471"/>
          </a:xfrm>
        </p:spPr>
        <p:txBody>
          <a:bodyPr/>
          <a:lstStyle/>
          <a:p>
            <a:pPr marL="360363" indent="-346075">
              <a:buBlip>
                <a:blip r:embed="rId2"/>
              </a:buBlip>
              <a:defRPr/>
            </a:pPr>
            <a:r>
              <a:rPr lang="en-GB" sz="2800" b="1" dirty="0"/>
              <a:t>SP compliance will be measured against a defined list of standards, specifications and policies.</a:t>
            </a:r>
          </a:p>
          <a:p>
            <a:pPr marL="360363" indent="-346075">
              <a:buBlip>
                <a:blip r:embed="rId2"/>
              </a:buBlip>
              <a:defRPr/>
            </a:pPr>
            <a:r>
              <a:rPr lang="en-GB" sz="2400" dirty="0"/>
              <a:t>The list must be subject to a structured and well-known change and release management process, where changes are notified with minimum 6-month notice giving the SP sufficient time to adopt its actual service offering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54ACAB-4EFC-0744-8CE4-4BD6D55E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11</a:t>
            </a:fld>
            <a:endParaRPr lang="en-GB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31EDCD53-791D-9445-B852-AA8F0DFD7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34534"/>
              </p:ext>
            </p:extLst>
          </p:nvPr>
        </p:nvGraphicFramePr>
        <p:xfrm>
          <a:off x="5889172" y="1348151"/>
          <a:ext cx="6181572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468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  <a:gridCol w="652072">
                  <a:extLst>
                    <a:ext uri="{9D8B030D-6E8A-4147-A177-3AD203B41FA5}">
                      <a16:colId xmlns:a16="http://schemas.microsoft.com/office/drawing/2014/main" val="3185912424"/>
                    </a:ext>
                  </a:extLst>
                </a:gridCol>
                <a:gridCol w="739304">
                  <a:extLst>
                    <a:ext uri="{9D8B030D-6E8A-4147-A177-3AD203B41FA5}">
                      <a16:colId xmlns:a16="http://schemas.microsoft.com/office/drawing/2014/main" val="107989916"/>
                    </a:ext>
                  </a:extLst>
                </a:gridCol>
                <a:gridCol w="709639">
                  <a:extLst>
                    <a:ext uri="{9D8B030D-6E8A-4147-A177-3AD203B41FA5}">
                      <a16:colId xmlns:a16="http://schemas.microsoft.com/office/drawing/2014/main" val="2268753792"/>
                    </a:ext>
                  </a:extLst>
                </a:gridCol>
                <a:gridCol w="874532">
                  <a:extLst>
                    <a:ext uri="{9D8B030D-6E8A-4147-A177-3AD203B41FA5}">
                      <a16:colId xmlns:a16="http://schemas.microsoft.com/office/drawing/2014/main" val="2956595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Business Interoperability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E-Gov.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Addressing (SMP)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P001 – Procurement procedure subscription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P002 – Procurement document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0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45721"/>
                  </a:ext>
                </a:extLst>
              </a:tr>
              <a:tr h="151554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PEPPOL BIS 1A Catalogue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2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PEPPOL BIS Billing 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705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61201"/>
                  </a:ext>
                </a:extLst>
              </a:tr>
              <a:tr h="146474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PEPPOL BIS 36 A Message Level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68089"/>
                  </a:ext>
                </a:extLst>
              </a:tr>
            </a:tbl>
          </a:graphicData>
        </a:graphic>
      </p:graphicFrame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B1156FED-989C-654A-88AA-C141B663535D}"/>
              </a:ext>
            </a:extLst>
          </p:cNvPr>
          <p:cNvGraphicFramePr>
            <a:graphicFrameLocks noGrp="1"/>
          </p:cNvGraphicFramePr>
          <p:nvPr/>
        </p:nvGraphicFramePr>
        <p:xfrm>
          <a:off x="5876472" y="4552904"/>
          <a:ext cx="6181572" cy="93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468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  <a:gridCol w="652072">
                  <a:extLst>
                    <a:ext uri="{9D8B030D-6E8A-4147-A177-3AD203B41FA5}">
                      <a16:colId xmlns:a16="http://schemas.microsoft.com/office/drawing/2014/main" val="3185912424"/>
                    </a:ext>
                  </a:extLst>
                </a:gridCol>
                <a:gridCol w="739304">
                  <a:extLst>
                    <a:ext uri="{9D8B030D-6E8A-4147-A177-3AD203B41FA5}">
                      <a16:colId xmlns:a16="http://schemas.microsoft.com/office/drawing/2014/main" val="107989916"/>
                    </a:ext>
                  </a:extLst>
                </a:gridCol>
                <a:gridCol w="709639">
                  <a:extLst>
                    <a:ext uri="{9D8B030D-6E8A-4147-A177-3AD203B41FA5}">
                      <a16:colId xmlns:a16="http://schemas.microsoft.com/office/drawing/2014/main" val="2268753792"/>
                    </a:ext>
                  </a:extLst>
                </a:gridCol>
                <a:gridCol w="874532">
                  <a:extLst>
                    <a:ext uri="{9D8B030D-6E8A-4147-A177-3AD203B41FA5}">
                      <a16:colId xmlns:a16="http://schemas.microsoft.com/office/drawing/2014/main" val="2956595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Messaging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E-Gov.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Addressing (SMP)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PEPPOL AS2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PEPPOL AS4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0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45721"/>
                  </a:ext>
                </a:extLst>
              </a:tr>
            </a:tbl>
          </a:graphicData>
        </a:graphic>
      </p:graphicFrame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87FD260C-8763-1E4D-B5F2-334964B5ED19}"/>
              </a:ext>
            </a:extLst>
          </p:cNvPr>
          <p:cNvGraphicFramePr>
            <a:graphicFrameLocks noGrp="1"/>
          </p:cNvGraphicFramePr>
          <p:nvPr/>
        </p:nvGraphicFramePr>
        <p:xfrm>
          <a:off x="5878134" y="5579798"/>
          <a:ext cx="6181572" cy="116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468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  <a:gridCol w="652072">
                  <a:extLst>
                    <a:ext uri="{9D8B030D-6E8A-4147-A177-3AD203B41FA5}">
                      <a16:colId xmlns:a16="http://schemas.microsoft.com/office/drawing/2014/main" val="3185912424"/>
                    </a:ext>
                  </a:extLst>
                </a:gridCol>
                <a:gridCol w="739304">
                  <a:extLst>
                    <a:ext uri="{9D8B030D-6E8A-4147-A177-3AD203B41FA5}">
                      <a16:colId xmlns:a16="http://schemas.microsoft.com/office/drawing/2014/main" val="107989916"/>
                    </a:ext>
                  </a:extLst>
                </a:gridCol>
                <a:gridCol w="709639">
                  <a:extLst>
                    <a:ext uri="{9D8B030D-6E8A-4147-A177-3AD203B41FA5}">
                      <a16:colId xmlns:a16="http://schemas.microsoft.com/office/drawing/2014/main" val="2268753792"/>
                    </a:ext>
                  </a:extLst>
                </a:gridCol>
                <a:gridCol w="874532">
                  <a:extLst>
                    <a:ext uri="{9D8B030D-6E8A-4147-A177-3AD203B41FA5}">
                      <a16:colId xmlns:a16="http://schemas.microsoft.com/office/drawing/2014/main" val="2956595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noProof="0"/>
                        <a:t>Addressing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E-Gov.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Addressing (SMP)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9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SML and SMP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9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PEPPOL 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234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9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Policy for using identifiers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37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61201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3426845F-896E-C648-89B7-2ED3ADA2A865}"/>
              </a:ext>
            </a:extLst>
          </p:cNvPr>
          <p:cNvGraphicFramePr>
            <a:graphicFrameLocks noGrp="1"/>
          </p:cNvGraphicFramePr>
          <p:nvPr/>
        </p:nvGraphicFramePr>
        <p:xfrm>
          <a:off x="5878134" y="3162807"/>
          <a:ext cx="6181572" cy="130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468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  <a:gridCol w="652072">
                  <a:extLst>
                    <a:ext uri="{9D8B030D-6E8A-4147-A177-3AD203B41FA5}">
                      <a16:colId xmlns:a16="http://schemas.microsoft.com/office/drawing/2014/main" val="3185912424"/>
                    </a:ext>
                  </a:extLst>
                </a:gridCol>
                <a:gridCol w="739304">
                  <a:extLst>
                    <a:ext uri="{9D8B030D-6E8A-4147-A177-3AD203B41FA5}">
                      <a16:colId xmlns:a16="http://schemas.microsoft.com/office/drawing/2014/main" val="107989916"/>
                    </a:ext>
                  </a:extLst>
                </a:gridCol>
                <a:gridCol w="709639">
                  <a:extLst>
                    <a:ext uri="{9D8B030D-6E8A-4147-A177-3AD203B41FA5}">
                      <a16:colId xmlns:a16="http://schemas.microsoft.com/office/drawing/2014/main" val="2268753792"/>
                    </a:ext>
                  </a:extLst>
                </a:gridCol>
                <a:gridCol w="874532">
                  <a:extLst>
                    <a:ext uri="{9D8B030D-6E8A-4147-A177-3AD203B41FA5}">
                      <a16:colId xmlns:a16="http://schemas.microsoft.com/office/drawing/2014/main" val="2956595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Packaging and Security Specifications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E-Gov.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Addressing (SMP)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SBDH Envelope 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233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PEPPOL BIS </a:t>
                      </a:r>
                      <a:r>
                        <a:rPr lang="en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eDocuments</a:t>
                      </a:r>
                      <a:r>
                        <a:rPr lang="e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guide for pre-award</a:t>
                      </a:r>
                      <a:endParaRPr lang="en-GB" sz="9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6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PEPPOL BIS </a:t>
                      </a:r>
                      <a:r>
                        <a:rPr lang="en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eDelivery</a:t>
                      </a:r>
                      <a:r>
                        <a:rPr lang="en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guide for pre-award</a:t>
                      </a:r>
                      <a:endParaRPr lang="en-GB" sz="9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0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61201"/>
                  </a:ext>
                </a:extLst>
              </a:tr>
            </a:tbl>
          </a:graphicData>
        </a:graphic>
      </p:graphicFrame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4E15E5A-69E3-B941-AE76-BCF0C8168AA4}"/>
              </a:ext>
            </a:extLst>
          </p:cNvPr>
          <p:cNvSpPr txBox="1"/>
          <p:nvPr/>
        </p:nvSpPr>
        <p:spPr>
          <a:xfrm rot="16200000">
            <a:off x="11356333" y="229179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Example only</a:t>
            </a:r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id="{6BF012C1-7F5D-1049-B66F-7EB34E6353A5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281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E1785-BF71-274C-A59E-6BFA3B03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SLA requirements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97B7B3-4CE9-8B4D-86F1-F4F2CE84A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14475"/>
            <a:ext cx="11001829" cy="4001095"/>
          </a:xfrm>
        </p:spPr>
        <p:txBody>
          <a:bodyPr/>
          <a:lstStyle/>
          <a:p>
            <a:pPr marL="360363" indent="-346075">
              <a:buBlip>
                <a:blip r:embed="rId2"/>
              </a:buBlip>
              <a:defRPr/>
            </a:pPr>
            <a:r>
              <a:rPr lang="en-GB" sz="2800" b="1" dirty="0"/>
              <a:t>SP compliance will also be </a:t>
            </a:r>
            <a:br>
              <a:rPr lang="en-GB" sz="2800" b="1" dirty="0"/>
            </a:br>
            <a:r>
              <a:rPr lang="en-GB" sz="2800" b="1" dirty="0"/>
              <a:t>measured against a defined </a:t>
            </a:r>
            <a:br>
              <a:rPr lang="en-GB" sz="2800" b="1" dirty="0"/>
            </a:br>
            <a:r>
              <a:rPr lang="en-GB" sz="2800" b="1" dirty="0"/>
              <a:t>list of  SLA requirements </a:t>
            </a:r>
          </a:p>
          <a:p>
            <a:pPr marL="360363" indent="-346075">
              <a:buBlip>
                <a:blip r:embed="rId2"/>
              </a:buBlip>
              <a:defRPr/>
            </a:pPr>
            <a:r>
              <a:rPr lang="en-GB" dirty="0"/>
              <a:t>SLA requirements may be different </a:t>
            </a:r>
            <a:br>
              <a:rPr lang="en-GB" dirty="0"/>
            </a:br>
            <a:r>
              <a:rPr lang="en-GB" dirty="0"/>
              <a:t>for the different business process </a:t>
            </a:r>
            <a:br>
              <a:rPr lang="en-GB" dirty="0"/>
            </a:br>
            <a:r>
              <a:rPr lang="en-GB" dirty="0"/>
              <a:t>domain and/or support areas. </a:t>
            </a:r>
          </a:p>
          <a:p>
            <a:pPr marL="360363" indent="-346075">
              <a:buBlip>
                <a:blip r:embed="rId2"/>
              </a:buBlip>
              <a:defRPr/>
            </a:pPr>
            <a:r>
              <a:rPr lang="en-GB" dirty="0"/>
              <a:t>Service level requirements will be defined as </a:t>
            </a:r>
            <a:r>
              <a:rPr lang="en-GB" b="1" dirty="0"/>
              <a:t>the minimum service level to be provided by all SP’s</a:t>
            </a:r>
            <a:r>
              <a:rPr lang="en-GB" dirty="0"/>
              <a:t>, leaving each individual SP free to offer higher service levels. </a:t>
            </a:r>
          </a:p>
          <a:p>
            <a:pPr marL="360363" indent="-346075">
              <a:buBlip>
                <a:blip r:embed="rId2"/>
              </a:buBlip>
              <a:defRPr/>
            </a:pPr>
            <a:r>
              <a:rPr lang="en-GB" dirty="0"/>
              <a:t>It is recommended that the list is defined as part of the PEPPOL Service Provision terms and condition document, thus making the same requirements equally applicable to all SPs. </a:t>
            </a:r>
            <a:endParaRPr lang="en-GB" sz="24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E4F84E6-E81D-8F49-8839-14FC15473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12</a:t>
            </a:fld>
            <a:endParaRPr lang="en-GB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DB3C42F1-2C0A-0649-BFC2-8F3F0443F61F}"/>
              </a:ext>
            </a:extLst>
          </p:cNvPr>
          <p:cNvGraphicFramePr>
            <a:graphicFrameLocks noGrp="1"/>
          </p:cNvGraphicFramePr>
          <p:nvPr/>
        </p:nvGraphicFramePr>
        <p:xfrm>
          <a:off x="6389642" y="2305357"/>
          <a:ext cx="543836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867">
                  <a:extLst>
                    <a:ext uri="{9D8B030D-6E8A-4147-A177-3AD203B41FA5}">
                      <a16:colId xmlns:a16="http://schemas.microsoft.com/office/drawing/2014/main" val="2871032276"/>
                    </a:ext>
                  </a:extLst>
                </a:gridCol>
                <a:gridCol w="956092">
                  <a:extLst>
                    <a:ext uri="{9D8B030D-6E8A-4147-A177-3AD203B41FA5}">
                      <a16:colId xmlns:a16="http://schemas.microsoft.com/office/drawing/2014/main" val="1725981089"/>
                    </a:ext>
                  </a:extLst>
                </a:gridCol>
                <a:gridCol w="919785">
                  <a:extLst>
                    <a:ext uri="{9D8B030D-6E8A-4147-A177-3AD203B41FA5}">
                      <a16:colId xmlns:a16="http://schemas.microsoft.com/office/drawing/2014/main" val="3185912424"/>
                    </a:ext>
                  </a:extLst>
                </a:gridCol>
                <a:gridCol w="798760">
                  <a:extLst>
                    <a:ext uri="{9D8B030D-6E8A-4147-A177-3AD203B41FA5}">
                      <a16:colId xmlns:a16="http://schemas.microsoft.com/office/drawing/2014/main" val="107989916"/>
                    </a:ext>
                  </a:extLst>
                </a:gridCol>
                <a:gridCol w="641429">
                  <a:extLst>
                    <a:ext uri="{9D8B030D-6E8A-4147-A177-3AD203B41FA5}">
                      <a16:colId xmlns:a16="http://schemas.microsoft.com/office/drawing/2014/main" val="2268753792"/>
                    </a:ext>
                  </a:extLst>
                </a:gridCol>
                <a:gridCol w="641429">
                  <a:extLst>
                    <a:ext uri="{9D8B030D-6E8A-4147-A177-3AD203B41FA5}">
                      <a16:colId xmlns:a16="http://schemas.microsoft.com/office/drawing/2014/main" val="741552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SLA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Pre-award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Post-award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E-Gov.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Addressing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3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99.5%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99.5%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99.5%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99.5%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30652"/>
                  </a:ext>
                </a:extLst>
              </a:tr>
              <a:tr h="151554">
                <a:tc>
                  <a:txBody>
                    <a:bodyPr/>
                    <a:lstStyle/>
                    <a:p>
                      <a:r>
                        <a:rPr lang="en-GB" sz="900" noProof="0" dirty="0"/>
                        <a:t>Retry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3 times within 2 hrs.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2906"/>
                  </a:ext>
                </a:extLst>
              </a:tr>
              <a:tr h="151554">
                <a:tc>
                  <a:txBody>
                    <a:bodyPr/>
                    <a:lstStyle/>
                    <a:p>
                      <a:endParaRPr lang="en-GB" sz="9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9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155879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B912CA41-CCAA-7B4A-94C4-BA964404A6C2}"/>
              </a:ext>
            </a:extLst>
          </p:cNvPr>
          <p:cNvSpPr txBox="1"/>
          <p:nvPr/>
        </p:nvSpPr>
        <p:spPr>
          <a:xfrm>
            <a:off x="6389640" y="1709966"/>
            <a:ext cx="543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Services provided based on the PEPPOL Architecture Framework shall be provided </a:t>
            </a:r>
            <a:r>
              <a:rPr lang="en-GB" sz="1200" dirty="0">
                <a:solidFill>
                  <a:schemeClr val="dk1"/>
                </a:solidFill>
              </a:rPr>
              <a:t>and maintained in a reliable, professional and state of the art manner </a:t>
            </a:r>
            <a:r>
              <a:rPr lang="en-GB" sz="1200" dirty="0"/>
              <a:t>with the following minimum service levels: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029837F-79D2-8240-A3FF-39B481BFF3CC}"/>
              </a:ext>
            </a:extLst>
          </p:cNvPr>
          <p:cNvSpPr txBox="1"/>
          <p:nvPr/>
        </p:nvSpPr>
        <p:spPr>
          <a:xfrm rot="16200000">
            <a:off x="11156304" y="234895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Example only</a:t>
            </a:r>
          </a:p>
        </p:txBody>
      </p:sp>
      <p:sp>
        <p:nvSpPr>
          <p:cNvPr id="8" name="Rektangel 7">
            <a:hlinkClick r:id="rId3"/>
            <a:extLst>
              <a:ext uri="{FF2B5EF4-FFF2-40B4-BE49-F238E27FC236}">
                <a16:creationId xmlns:a16="http://schemas.microsoft.com/office/drawing/2014/main" id="{B1B5B888-9978-594B-A791-0A976D477FC9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021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09728181-22D0-4F17-B9C6-FAF4AC32FC4B}"/>
              </a:ext>
            </a:extLst>
          </p:cNvPr>
          <p:cNvSpPr/>
          <p:nvPr/>
        </p:nvSpPr>
        <p:spPr>
          <a:xfrm>
            <a:off x="3842631" y="2811260"/>
            <a:ext cx="814012" cy="278014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3EB96A28-3BAF-4CFB-9AC9-485A717112BB}"/>
              </a:ext>
            </a:extLst>
          </p:cNvPr>
          <p:cNvSpPr/>
          <p:nvPr/>
        </p:nvSpPr>
        <p:spPr>
          <a:xfrm>
            <a:off x="520470" y="2811126"/>
            <a:ext cx="2017616" cy="278027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C19EDE3-432A-4907-87F4-BCAA09A54C61}"/>
              </a:ext>
            </a:extLst>
          </p:cNvPr>
          <p:cNvSpPr/>
          <p:nvPr/>
        </p:nvSpPr>
        <p:spPr>
          <a:xfrm>
            <a:off x="5839691" y="2815346"/>
            <a:ext cx="4327893" cy="277605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</a:t>
            </a:r>
            <a:endParaRPr lang="nb-NO" dirty="0"/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205419CA-900C-4A27-AC2E-33441C28EFE0}"/>
              </a:ext>
            </a:extLst>
          </p:cNvPr>
          <p:cNvSpPr txBox="1"/>
          <p:nvPr/>
        </p:nvSpPr>
        <p:spPr>
          <a:xfrm>
            <a:off x="1244983" y="1266595"/>
            <a:ext cx="10717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 Narrow" panose="020B0606020202030204" pitchFamily="34" charset="0"/>
                <a:cs typeface="Angsana New" panose="02020603050405020304" pitchFamily="18" charset="-34"/>
              </a:rPr>
              <a:t>APR    MAY    JUN    JUL     AUG     SEPT    OCT    NOV       DEC     JAN     FEB     MAR      APR    MAY    JUN    JUL     AUG    SEPT    OCT    NOV    DEC    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E4C984CE-51AA-4CDC-AE09-ADBC29A78A6D}"/>
              </a:ext>
            </a:extLst>
          </p:cNvPr>
          <p:cNvCxnSpPr/>
          <p:nvPr/>
        </p:nvCxnSpPr>
        <p:spPr>
          <a:xfrm>
            <a:off x="1099751" y="1485715"/>
            <a:ext cx="10739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l: vinkel 11">
            <a:extLst>
              <a:ext uri="{FF2B5EF4-FFF2-40B4-BE49-F238E27FC236}">
                <a16:creationId xmlns:a16="http://schemas.microsoft.com/office/drawing/2014/main" id="{25766151-9C97-47A6-8AC9-8C7362A4E8B1}"/>
              </a:ext>
            </a:extLst>
          </p:cNvPr>
          <p:cNvSpPr/>
          <p:nvPr/>
        </p:nvSpPr>
        <p:spPr>
          <a:xfrm>
            <a:off x="5822113" y="4356915"/>
            <a:ext cx="3027319" cy="461666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PA Migrates to new Agreement</a:t>
            </a:r>
          </a:p>
        </p:txBody>
      </p:sp>
      <p:sp>
        <p:nvSpPr>
          <p:cNvPr id="16" name="Pil: vinkel 15">
            <a:extLst>
              <a:ext uri="{FF2B5EF4-FFF2-40B4-BE49-F238E27FC236}">
                <a16:creationId xmlns:a16="http://schemas.microsoft.com/office/drawing/2014/main" id="{E317EA15-4870-483F-9891-7AAE2400E61C}"/>
              </a:ext>
            </a:extLst>
          </p:cNvPr>
          <p:cNvSpPr/>
          <p:nvPr/>
        </p:nvSpPr>
        <p:spPr>
          <a:xfrm>
            <a:off x="6889381" y="4841285"/>
            <a:ext cx="3237481" cy="463214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SP Migrates to new Agreement</a:t>
            </a:r>
          </a:p>
        </p:txBody>
      </p:sp>
      <p:sp>
        <p:nvSpPr>
          <p:cNvPr id="18" name="TekstSylinder 52">
            <a:extLst>
              <a:ext uri="{FF2B5EF4-FFF2-40B4-BE49-F238E27FC236}">
                <a16:creationId xmlns:a16="http://schemas.microsoft.com/office/drawing/2014/main" id="{2F109BA1-BE18-48D2-B24F-9282219E7D4C}"/>
              </a:ext>
            </a:extLst>
          </p:cNvPr>
          <p:cNvSpPr txBox="1"/>
          <p:nvPr/>
        </p:nvSpPr>
        <p:spPr>
          <a:xfrm>
            <a:off x="8679662" y="434068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01/07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19" name="TekstSylinder 52">
            <a:extLst>
              <a:ext uri="{FF2B5EF4-FFF2-40B4-BE49-F238E27FC236}">
                <a16:creationId xmlns:a16="http://schemas.microsoft.com/office/drawing/2014/main" id="{7BC70F40-D866-492D-AC89-D2C58A56B7ED}"/>
              </a:ext>
            </a:extLst>
          </p:cNvPr>
          <p:cNvSpPr txBox="1"/>
          <p:nvPr/>
        </p:nvSpPr>
        <p:spPr>
          <a:xfrm>
            <a:off x="5313264" y="437011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01/01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0" name="TekstSylinder 52">
            <a:extLst>
              <a:ext uri="{FF2B5EF4-FFF2-40B4-BE49-F238E27FC236}">
                <a16:creationId xmlns:a16="http://schemas.microsoft.com/office/drawing/2014/main" id="{A60D6899-904D-43E5-8E6D-CD785AFB8189}"/>
              </a:ext>
            </a:extLst>
          </p:cNvPr>
          <p:cNvSpPr txBox="1"/>
          <p:nvPr/>
        </p:nvSpPr>
        <p:spPr>
          <a:xfrm>
            <a:off x="9994513" y="4828259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01/10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1" name="TekstSylinder 52">
            <a:extLst>
              <a:ext uri="{FF2B5EF4-FFF2-40B4-BE49-F238E27FC236}">
                <a16:creationId xmlns:a16="http://schemas.microsoft.com/office/drawing/2014/main" id="{35E1D72B-3A9B-4087-AC42-6FA50BABE819}"/>
              </a:ext>
            </a:extLst>
          </p:cNvPr>
          <p:cNvSpPr txBox="1"/>
          <p:nvPr/>
        </p:nvSpPr>
        <p:spPr>
          <a:xfrm>
            <a:off x="6424151" y="486545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01/03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2" name="Pil: vinkel 21">
            <a:extLst>
              <a:ext uri="{FF2B5EF4-FFF2-40B4-BE49-F238E27FC236}">
                <a16:creationId xmlns:a16="http://schemas.microsoft.com/office/drawing/2014/main" id="{5415654C-3A5F-4241-9900-891887AF7181}"/>
              </a:ext>
            </a:extLst>
          </p:cNvPr>
          <p:cNvSpPr/>
          <p:nvPr/>
        </p:nvSpPr>
        <p:spPr>
          <a:xfrm>
            <a:off x="7407" y="1554915"/>
            <a:ext cx="416280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rgbClr val="131313"/>
                </a:solidFill>
              </a:rPr>
              <a:t>Current TIA as is </a:t>
            </a:r>
          </a:p>
        </p:txBody>
      </p:sp>
      <p:sp>
        <p:nvSpPr>
          <p:cNvPr id="23" name="Pil: vinkel 22">
            <a:extLst>
              <a:ext uri="{FF2B5EF4-FFF2-40B4-BE49-F238E27FC236}">
                <a16:creationId xmlns:a16="http://schemas.microsoft.com/office/drawing/2014/main" id="{C9F44350-B578-4393-927B-77A4F116F2C8}"/>
              </a:ext>
            </a:extLst>
          </p:cNvPr>
          <p:cNvSpPr/>
          <p:nvPr/>
        </p:nvSpPr>
        <p:spPr>
          <a:xfrm>
            <a:off x="1310042" y="1900788"/>
            <a:ext cx="885754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131313"/>
                </a:solidFill>
              </a:rPr>
              <a:t>Current TIA with Updated Annexes ( 1, 3 &amp; 4)</a:t>
            </a:r>
          </a:p>
        </p:txBody>
      </p:sp>
      <p:sp>
        <p:nvSpPr>
          <p:cNvPr id="24" name="Pil: vinkel 23">
            <a:extLst>
              <a:ext uri="{FF2B5EF4-FFF2-40B4-BE49-F238E27FC236}">
                <a16:creationId xmlns:a16="http://schemas.microsoft.com/office/drawing/2014/main" id="{71CC2991-A72E-4C7E-875F-DED77ACFD71E}"/>
              </a:ext>
            </a:extLst>
          </p:cNvPr>
          <p:cNvSpPr/>
          <p:nvPr/>
        </p:nvSpPr>
        <p:spPr>
          <a:xfrm>
            <a:off x="6889380" y="3380431"/>
            <a:ext cx="5073425" cy="430447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New Agreement Framework in use</a:t>
            </a:r>
          </a:p>
        </p:txBody>
      </p:sp>
      <p:sp>
        <p:nvSpPr>
          <p:cNvPr id="25" name="Pil: vinkel 24">
            <a:extLst>
              <a:ext uri="{FF2B5EF4-FFF2-40B4-BE49-F238E27FC236}">
                <a16:creationId xmlns:a16="http://schemas.microsoft.com/office/drawing/2014/main" id="{E2836152-8731-4279-8766-E516ABBAD6A7}"/>
              </a:ext>
            </a:extLst>
          </p:cNvPr>
          <p:cNvSpPr/>
          <p:nvPr/>
        </p:nvSpPr>
        <p:spPr>
          <a:xfrm>
            <a:off x="4203316" y="3851849"/>
            <a:ext cx="2600211" cy="461665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Development  &amp; approval of  National requirements</a:t>
            </a:r>
          </a:p>
        </p:txBody>
      </p:sp>
      <p:sp>
        <p:nvSpPr>
          <p:cNvPr id="26" name="TekstSylinder 52">
            <a:extLst>
              <a:ext uri="{FF2B5EF4-FFF2-40B4-BE49-F238E27FC236}">
                <a16:creationId xmlns:a16="http://schemas.microsoft.com/office/drawing/2014/main" id="{0F5F9EB7-D8C6-4C84-B979-C3CBBF4F4CB1}"/>
              </a:ext>
            </a:extLst>
          </p:cNvPr>
          <p:cNvSpPr txBox="1"/>
          <p:nvPr/>
        </p:nvSpPr>
        <p:spPr>
          <a:xfrm>
            <a:off x="3356797" y="2821435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PA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Review 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1315B53-0082-452B-B623-AB9AFDF231A9}"/>
              </a:ext>
            </a:extLst>
          </p:cNvPr>
          <p:cNvSpPr/>
          <p:nvPr/>
        </p:nvSpPr>
        <p:spPr>
          <a:xfrm>
            <a:off x="392788" y="2923840"/>
            <a:ext cx="2194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Agreement revision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A343D62-F68D-44DD-9FCF-800FCA5B37CA}"/>
              </a:ext>
            </a:extLst>
          </p:cNvPr>
          <p:cNvSpPr/>
          <p:nvPr/>
        </p:nvSpPr>
        <p:spPr>
          <a:xfrm>
            <a:off x="5864300" y="2889086"/>
            <a:ext cx="4320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Migration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B9BEC0B5-A218-4A8A-AAB2-03D98024B740}"/>
              </a:ext>
            </a:extLst>
          </p:cNvPr>
          <p:cNvSpPr/>
          <p:nvPr/>
        </p:nvSpPr>
        <p:spPr>
          <a:xfrm>
            <a:off x="10126862" y="2912169"/>
            <a:ext cx="2026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Steady state</a:t>
            </a:r>
          </a:p>
        </p:txBody>
      </p:sp>
      <p:sp>
        <p:nvSpPr>
          <p:cNvPr id="36" name="TekstSylinder 52">
            <a:extLst>
              <a:ext uri="{FF2B5EF4-FFF2-40B4-BE49-F238E27FC236}">
                <a16:creationId xmlns:a16="http://schemas.microsoft.com/office/drawing/2014/main" id="{E3EEDDEA-FF73-4994-87E0-A33EF0ACD8C6}"/>
              </a:ext>
            </a:extLst>
          </p:cNvPr>
          <p:cNvSpPr txBox="1"/>
          <p:nvPr/>
        </p:nvSpPr>
        <p:spPr>
          <a:xfrm>
            <a:off x="4377462" y="2843491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PA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Approval</a:t>
            </a:r>
          </a:p>
        </p:txBody>
      </p:sp>
      <p:sp>
        <p:nvSpPr>
          <p:cNvPr id="37" name="TekstSylinder 52">
            <a:extLst>
              <a:ext uri="{FF2B5EF4-FFF2-40B4-BE49-F238E27FC236}">
                <a16:creationId xmlns:a16="http://schemas.microsoft.com/office/drawing/2014/main" id="{BA3EF6FE-D29A-4A2C-96CF-FB30A37AED45}"/>
              </a:ext>
            </a:extLst>
          </p:cNvPr>
          <p:cNvSpPr txBox="1"/>
          <p:nvPr/>
        </p:nvSpPr>
        <p:spPr>
          <a:xfrm>
            <a:off x="2285215" y="2832463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MC 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Approval   </a:t>
            </a:r>
          </a:p>
        </p:txBody>
      </p:sp>
      <p:sp>
        <p:nvSpPr>
          <p:cNvPr id="40" name="TekstSylinder 52">
            <a:extLst>
              <a:ext uri="{FF2B5EF4-FFF2-40B4-BE49-F238E27FC236}">
                <a16:creationId xmlns:a16="http://schemas.microsoft.com/office/drawing/2014/main" id="{8C990B78-C987-4E07-AE34-645F4CECC493}"/>
              </a:ext>
            </a:extLst>
          </p:cNvPr>
          <p:cNvSpPr txBox="1"/>
          <p:nvPr/>
        </p:nvSpPr>
        <p:spPr>
          <a:xfrm>
            <a:off x="3709192" y="3873062"/>
            <a:ext cx="7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28/10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2019 </a:t>
            </a:r>
          </a:p>
        </p:txBody>
      </p:sp>
      <p:sp>
        <p:nvSpPr>
          <p:cNvPr id="41" name="TekstSylinder 52">
            <a:extLst>
              <a:ext uri="{FF2B5EF4-FFF2-40B4-BE49-F238E27FC236}">
                <a16:creationId xmlns:a16="http://schemas.microsoft.com/office/drawing/2014/main" id="{5974E40B-3D7E-4489-AAC0-45053C445BC9}"/>
              </a:ext>
            </a:extLst>
          </p:cNvPr>
          <p:cNvSpPr txBox="1"/>
          <p:nvPr/>
        </p:nvSpPr>
        <p:spPr>
          <a:xfrm>
            <a:off x="6654536" y="3873523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10/02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42" name="Pil: vinkel 41">
            <a:extLst>
              <a:ext uri="{FF2B5EF4-FFF2-40B4-BE49-F238E27FC236}">
                <a16:creationId xmlns:a16="http://schemas.microsoft.com/office/drawing/2014/main" id="{57F393A3-90BE-43C6-A03F-AF6A57698B86}"/>
              </a:ext>
            </a:extLst>
          </p:cNvPr>
          <p:cNvSpPr/>
          <p:nvPr/>
        </p:nvSpPr>
        <p:spPr>
          <a:xfrm>
            <a:off x="891250" y="3350151"/>
            <a:ext cx="4659909" cy="481966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Development  &amp; approval of new Agreement Framework Documents</a:t>
            </a:r>
          </a:p>
        </p:txBody>
      </p:sp>
      <p:sp>
        <p:nvSpPr>
          <p:cNvPr id="45" name="TekstSylinder 52">
            <a:extLst>
              <a:ext uri="{FF2B5EF4-FFF2-40B4-BE49-F238E27FC236}">
                <a16:creationId xmlns:a16="http://schemas.microsoft.com/office/drawing/2014/main" id="{753B85B1-E268-4FDC-A952-472C34350AA7}"/>
              </a:ext>
            </a:extLst>
          </p:cNvPr>
          <p:cNvSpPr txBox="1"/>
          <p:nvPr/>
        </p:nvSpPr>
        <p:spPr>
          <a:xfrm>
            <a:off x="5385742" y="3359841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16/12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2019                </a:t>
            </a:r>
          </a:p>
        </p:txBody>
      </p:sp>
      <p:sp>
        <p:nvSpPr>
          <p:cNvPr id="60" name="Pil: vinkel 22">
            <a:extLst>
              <a:ext uri="{FF2B5EF4-FFF2-40B4-BE49-F238E27FC236}">
                <a16:creationId xmlns:a16="http://schemas.microsoft.com/office/drawing/2014/main" id="{8228C6D3-C32C-FD4A-9355-63D6A1B61DAF}"/>
              </a:ext>
            </a:extLst>
          </p:cNvPr>
          <p:cNvSpPr/>
          <p:nvPr/>
        </p:nvSpPr>
        <p:spPr>
          <a:xfrm>
            <a:off x="1303418" y="1894160"/>
            <a:ext cx="2866792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400" dirty="0">
                <a:solidFill>
                  <a:srgbClr val="131313"/>
                </a:solidFill>
              </a:rPr>
              <a:t>Updated Annexes in migration</a:t>
            </a:r>
          </a:p>
        </p:txBody>
      </p:sp>
      <p:sp>
        <p:nvSpPr>
          <p:cNvPr id="61" name="Pil: vinkel 22">
            <a:extLst>
              <a:ext uri="{FF2B5EF4-FFF2-40B4-BE49-F238E27FC236}">
                <a16:creationId xmlns:a16="http://schemas.microsoft.com/office/drawing/2014/main" id="{8DA2AA74-CCA6-B045-B7F5-CFAC10413B7E}"/>
              </a:ext>
            </a:extLst>
          </p:cNvPr>
          <p:cNvSpPr/>
          <p:nvPr/>
        </p:nvSpPr>
        <p:spPr>
          <a:xfrm>
            <a:off x="2024416" y="2278472"/>
            <a:ext cx="8136545" cy="275139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131313"/>
                </a:solidFill>
              </a:rPr>
              <a:t>Interim e-Tendering Agreement</a:t>
            </a:r>
          </a:p>
        </p:txBody>
      </p:sp>
      <p:sp>
        <p:nvSpPr>
          <p:cNvPr id="62" name="Pil: vinkel 23">
            <a:extLst>
              <a:ext uri="{FF2B5EF4-FFF2-40B4-BE49-F238E27FC236}">
                <a16:creationId xmlns:a16="http://schemas.microsoft.com/office/drawing/2014/main" id="{E2F4AFC5-C266-0948-AF8C-F9FF9B3A491E}"/>
              </a:ext>
            </a:extLst>
          </p:cNvPr>
          <p:cNvSpPr/>
          <p:nvPr/>
        </p:nvSpPr>
        <p:spPr>
          <a:xfrm>
            <a:off x="-611627" y="3364085"/>
            <a:ext cx="1729772" cy="461664"/>
          </a:xfrm>
          <a:prstGeom prst="chevron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Conceptual model</a:t>
            </a:r>
          </a:p>
        </p:txBody>
      </p: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7B87BC42-EE3D-D34F-B766-E441D711B43A}"/>
              </a:ext>
            </a:extLst>
          </p:cNvPr>
          <p:cNvCxnSpPr>
            <a:cxnSpLocks/>
          </p:cNvCxnSpPr>
          <p:nvPr/>
        </p:nvCxnSpPr>
        <p:spPr>
          <a:xfrm>
            <a:off x="2392582" y="1266595"/>
            <a:ext cx="0" cy="45476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6E08F748-0953-FE49-923D-060933838B21}"/>
              </a:ext>
            </a:extLst>
          </p:cNvPr>
          <p:cNvSpPr txBox="1"/>
          <p:nvPr/>
        </p:nvSpPr>
        <p:spPr>
          <a:xfrm>
            <a:off x="2142396" y="5656798"/>
            <a:ext cx="903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... expect to have initial draft documents available mid-July.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6A938AE4-DADD-2949-BC47-5A7655E2DA30}"/>
              </a:ext>
            </a:extLst>
          </p:cNvPr>
          <p:cNvSpPr/>
          <p:nvPr/>
        </p:nvSpPr>
        <p:spPr>
          <a:xfrm>
            <a:off x="520470" y="2977814"/>
            <a:ext cx="2455776" cy="26246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51" name="Bilde 50" descr="Et bilde som inneholder skilt, utendørs, tekst, tre&#10;&#10;Automatisk generert beskrivelse">
            <a:extLst>
              <a:ext uri="{FF2B5EF4-FFF2-40B4-BE49-F238E27FC236}">
                <a16:creationId xmlns:a16="http://schemas.microsoft.com/office/drawing/2014/main" id="{B8C24D02-D33B-4948-8298-BEA34A1A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8392" y="3743160"/>
            <a:ext cx="3143310" cy="18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C0E1D8-E69F-8D46-A990-E3899A20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Complementing activities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6695647-AE8F-CC47-AEDA-036D5C2A1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712375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14</a:t>
            </a:fld>
            <a:endParaRPr lang="en-GB"/>
          </a:p>
        </p:txBody>
      </p:sp>
      <p:sp>
        <p:nvSpPr>
          <p:cNvPr id="5" name="Sky 4">
            <a:extLst>
              <a:ext uri="{FF2B5EF4-FFF2-40B4-BE49-F238E27FC236}">
                <a16:creationId xmlns:a16="http://schemas.microsoft.com/office/drawing/2014/main" id="{5BDCF910-5117-4142-AF04-A8A58F70ED3D}"/>
              </a:ext>
            </a:extLst>
          </p:cNvPr>
          <p:cNvSpPr/>
          <p:nvPr/>
        </p:nvSpPr>
        <p:spPr>
          <a:xfrm>
            <a:off x="2291939" y="2371441"/>
            <a:ext cx="6871212" cy="358366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131313"/>
                </a:solidFill>
              </a:rPr>
              <a:t>Revised PEPPOL Agreement Framework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342338-0399-884E-B39D-184CC904E4A2}"/>
              </a:ext>
            </a:extLst>
          </p:cNvPr>
          <p:cNvSpPr/>
          <p:nvPr/>
        </p:nvSpPr>
        <p:spPr>
          <a:xfrm>
            <a:off x="8505301" y="2169777"/>
            <a:ext cx="2636331" cy="160553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Implementing the PEPPOL Architecture in the 4-corner </a:t>
            </a:r>
            <a:r>
              <a:rPr lang="en-GB" sz="1600" dirty="0" err="1"/>
              <a:t>modell</a:t>
            </a:r>
            <a:endParaRPr lang="en-GB" sz="1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D79553D-0FAB-DD4C-81A5-1AA0DD4E3855}"/>
              </a:ext>
            </a:extLst>
          </p:cNvPr>
          <p:cNvSpPr/>
          <p:nvPr/>
        </p:nvSpPr>
        <p:spPr>
          <a:xfrm>
            <a:off x="8331848" y="3672998"/>
            <a:ext cx="2636331" cy="145985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Business Process Domains to be included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D3686F-9927-2343-95D1-066AC8EE8742}"/>
              </a:ext>
            </a:extLst>
          </p:cNvPr>
          <p:cNvSpPr/>
          <p:nvPr/>
        </p:nvSpPr>
        <p:spPr>
          <a:xfrm>
            <a:off x="7319239" y="4958481"/>
            <a:ext cx="2683824" cy="175389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Relevant standards, specifications and policies for each Business Process Domains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3E9D02D-3300-3344-A50B-D123A941358D}"/>
              </a:ext>
            </a:extLst>
          </p:cNvPr>
          <p:cNvSpPr/>
          <p:nvPr/>
        </p:nvSpPr>
        <p:spPr>
          <a:xfrm>
            <a:off x="4699000" y="5592777"/>
            <a:ext cx="2885445" cy="122285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SLA requirements each Business Process Domains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A1AF66D-8772-6445-8866-C5CE543001AA}"/>
              </a:ext>
            </a:extLst>
          </p:cNvPr>
          <p:cNvSpPr/>
          <p:nvPr/>
        </p:nvSpPr>
        <p:spPr>
          <a:xfrm>
            <a:off x="440374" y="3569750"/>
            <a:ext cx="2312668" cy="124232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Maintenance of contact points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0C4581A-8662-CE4A-9872-A74DBF93D7B4}"/>
              </a:ext>
            </a:extLst>
          </p:cNvPr>
          <p:cNvSpPr/>
          <p:nvPr/>
        </p:nvSpPr>
        <p:spPr>
          <a:xfrm>
            <a:off x="693429" y="2182033"/>
            <a:ext cx="2312669" cy="162541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Digital signing of agreemnt documents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2A1B65B-ADE8-0E48-B091-18F29D217DE2}"/>
              </a:ext>
            </a:extLst>
          </p:cNvPr>
          <p:cNvSpPr/>
          <p:nvPr/>
        </p:nvSpPr>
        <p:spPr>
          <a:xfrm>
            <a:off x="1191298" y="4496000"/>
            <a:ext cx="2218336" cy="153893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Compliance testing and monitoring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9551565-718A-8442-AAF2-902446332D4F}"/>
              </a:ext>
            </a:extLst>
          </p:cNvPr>
          <p:cNvSpPr/>
          <p:nvPr/>
        </p:nvSpPr>
        <p:spPr>
          <a:xfrm>
            <a:off x="3990109" y="1197349"/>
            <a:ext cx="2885445" cy="155037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Issue handing related to the implementation and use of the new Agreement Framework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85DB34-8FA6-D448-BD1D-7DC9721CC530}"/>
              </a:ext>
            </a:extLst>
          </p:cNvPr>
          <p:cNvSpPr/>
          <p:nvPr/>
        </p:nvSpPr>
        <p:spPr>
          <a:xfrm>
            <a:off x="2557386" y="5570308"/>
            <a:ext cx="2312668" cy="122285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Use of certificates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879AF15-0101-9643-B090-161FE242EF79}"/>
              </a:ext>
            </a:extLst>
          </p:cNvPr>
          <p:cNvSpPr/>
          <p:nvPr/>
        </p:nvSpPr>
        <p:spPr>
          <a:xfrm>
            <a:off x="6374112" y="1185411"/>
            <a:ext cx="2885445" cy="162541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/>
              <a:t>Change and release management for the Agreement Framework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4E6894-6682-BF4F-B901-FDF455037FBB}"/>
              </a:ext>
            </a:extLst>
          </p:cNvPr>
          <p:cNvSpPr/>
          <p:nvPr/>
        </p:nvSpPr>
        <p:spPr>
          <a:xfrm>
            <a:off x="1991367" y="1266098"/>
            <a:ext cx="2312669" cy="154177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Updates to the</a:t>
            </a:r>
          </a:p>
          <a:p>
            <a:pPr algn="ctr"/>
            <a:r>
              <a:rPr lang="en-GB" sz="1600" dirty="0"/>
              <a:t> PEPPOL Compliance Policy </a:t>
            </a:r>
          </a:p>
        </p:txBody>
      </p:sp>
    </p:spTree>
    <p:extLst>
      <p:ext uri="{BB962C8B-B14F-4D97-AF65-F5344CB8AC3E}">
        <p14:creationId xmlns:p14="http://schemas.microsoft.com/office/powerpoint/2010/main" val="37803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09728181-22D0-4F17-B9C6-FAF4AC32FC4B}"/>
              </a:ext>
            </a:extLst>
          </p:cNvPr>
          <p:cNvSpPr/>
          <p:nvPr/>
        </p:nvSpPr>
        <p:spPr>
          <a:xfrm>
            <a:off x="3842631" y="2811260"/>
            <a:ext cx="814012" cy="278014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3EB96A28-3BAF-4CFB-9AC9-485A717112BB}"/>
              </a:ext>
            </a:extLst>
          </p:cNvPr>
          <p:cNvSpPr/>
          <p:nvPr/>
        </p:nvSpPr>
        <p:spPr>
          <a:xfrm>
            <a:off x="520470" y="2811126"/>
            <a:ext cx="2017616" cy="278027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AC19EDE3-432A-4907-87F4-BCAA09A54C61}"/>
              </a:ext>
            </a:extLst>
          </p:cNvPr>
          <p:cNvSpPr/>
          <p:nvPr/>
        </p:nvSpPr>
        <p:spPr>
          <a:xfrm>
            <a:off x="5839691" y="2815346"/>
            <a:ext cx="4327893" cy="277605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41318"/>
            <a:ext cx="8774620" cy="706437"/>
          </a:xfrm>
        </p:spPr>
        <p:txBody>
          <a:bodyPr/>
          <a:lstStyle/>
          <a:p>
            <a:r>
              <a:rPr lang="en-GB" dirty="0"/>
              <a:t>Implementing the complementing activities</a:t>
            </a:r>
            <a:endParaRPr lang="nb-NO" dirty="0"/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205419CA-900C-4A27-AC2E-33441C28EFE0}"/>
              </a:ext>
            </a:extLst>
          </p:cNvPr>
          <p:cNvSpPr txBox="1"/>
          <p:nvPr/>
        </p:nvSpPr>
        <p:spPr>
          <a:xfrm>
            <a:off x="1244983" y="1266595"/>
            <a:ext cx="10717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 Narrow" panose="020B0606020202030204" pitchFamily="34" charset="0"/>
                <a:cs typeface="Angsana New" panose="02020603050405020304" pitchFamily="18" charset="-34"/>
              </a:rPr>
              <a:t>APR    MAY    JUN    JUL     AUG     SEPT    OCT    NOV       DEC     JAN     FEB     MAR      APR    MAY    JUN    JUL     AUG    SEPT    OCT    NOV    DEC    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E4C984CE-51AA-4CDC-AE09-ADBC29A78A6D}"/>
              </a:ext>
            </a:extLst>
          </p:cNvPr>
          <p:cNvCxnSpPr/>
          <p:nvPr/>
        </p:nvCxnSpPr>
        <p:spPr>
          <a:xfrm>
            <a:off x="1099751" y="1485715"/>
            <a:ext cx="10739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l: vinkel 11">
            <a:extLst>
              <a:ext uri="{FF2B5EF4-FFF2-40B4-BE49-F238E27FC236}">
                <a16:creationId xmlns:a16="http://schemas.microsoft.com/office/drawing/2014/main" id="{25766151-9C97-47A6-8AC9-8C7362A4E8B1}"/>
              </a:ext>
            </a:extLst>
          </p:cNvPr>
          <p:cNvSpPr/>
          <p:nvPr/>
        </p:nvSpPr>
        <p:spPr>
          <a:xfrm>
            <a:off x="5822113" y="4356915"/>
            <a:ext cx="3027319" cy="461666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PA Migrates to new Agreement</a:t>
            </a:r>
          </a:p>
        </p:txBody>
      </p:sp>
      <p:sp>
        <p:nvSpPr>
          <p:cNvPr id="16" name="Pil: vinkel 15">
            <a:extLst>
              <a:ext uri="{FF2B5EF4-FFF2-40B4-BE49-F238E27FC236}">
                <a16:creationId xmlns:a16="http://schemas.microsoft.com/office/drawing/2014/main" id="{E317EA15-4870-483F-9891-7AAE2400E61C}"/>
              </a:ext>
            </a:extLst>
          </p:cNvPr>
          <p:cNvSpPr/>
          <p:nvPr/>
        </p:nvSpPr>
        <p:spPr>
          <a:xfrm>
            <a:off x="6889381" y="4841285"/>
            <a:ext cx="3237481" cy="463214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SP Migrates to new Agreement</a:t>
            </a:r>
          </a:p>
        </p:txBody>
      </p:sp>
      <p:sp>
        <p:nvSpPr>
          <p:cNvPr id="18" name="TekstSylinder 52">
            <a:extLst>
              <a:ext uri="{FF2B5EF4-FFF2-40B4-BE49-F238E27FC236}">
                <a16:creationId xmlns:a16="http://schemas.microsoft.com/office/drawing/2014/main" id="{2F109BA1-BE18-48D2-B24F-9282219E7D4C}"/>
              </a:ext>
            </a:extLst>
          </p:cNvPr>
          <p:cNvSpPr txBox="1"/>
          <p:nvPr/>
        </p:nvSpPr>
        <p:spPr>
          <a:xfrm>
            <a:off x="8679662" y="434068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01/07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19" name="TekstSylinder 52">
            <a:extLst>
              <a:ext uri="{FF2B5EF4-FFF2-40B4-BE49-F238E27FC236}">
                <a16:creationId xmlns:a16="http://schemas.microsoft.com/office/drawing/2014/main" id="{7BC70F40-D866-492D-AC89-D2C58A56B7ED}"/>
              </a:ext>
            </a:extLst>
          </p:cNvPr>
          <p:cNvSpPr txBox="1"/>
          <p:nvPr/>
        </p:nvSpPr>
        <p:spPr>
          <a:xfrm>
            <a:off x="5313264" y="437011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01/01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0" name="TekstSylinder 52">
            <a:extLst>
              <a:ext uri="{FF2B5EF4-FFF2-40B4-BE49-F238E27FC236}">
                <a16:creationId xmlns:a16="http://schemas.microsoft.com/office/drawing/2014/main" id="{A60D6899-904D-43E5-8E6D-CD785AFB8189}"/>
              </a:ext>
            </a:extLst>
          </p:cNvPr>
          <p:cNvSpPr txBox="1"/>
          <p:nvPr/>
        </p:nvSpPr>
        <p:spPr>
          <a:xfrm>
            <a:off x="9994513" y="4828259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01/10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1" name="TekstSylinder 52">
            <a:extLst>
              <a:ext uri="{FF2B5EF4-FFF2-40B4-BE49-F238E27FC236}">
                <a16:creationId xmlns:a16="http://schemas.microsoft.com/office/drawing/2014/main" id="{35E1D72B-3A9B-4087-AC42-6FA50BABE819}"/>
              </a:ext>
            </a:extLst>
          </p:cNvPr>
          <p:cNvSpPr txBox="1"/>
          <p:nvPr/>
        </p:nvSpPr>
        <p:spPr>
          <a:xfrm>
            <a:off x="6424151" y="4865452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01/03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22" name="Pil: vinkel 21">
            <a:extLst>
              <a:ext uri="{FF2B5EF4-FFF2-40B4-BE49-F238E27FC236}">
                <a16:creationId xmlns:a16="http://schemas.microsoft.com/office/drawing/2014/main" id="{5415654C-3A5F-4241-9900-891887AF7181}"/>
              </a:ext>
            </a:extLst>
          </p:cNvPr>
          <p:cNvSpPr/>
          <p:nvPr/>
        </p:nvSpPr>
        <p:spPr>
          <a:xfrm>
            <a:off x="7407" y="1554915"/>
            <a:ext cx="416280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rgbClr val="131313"/>
                </a:solidFill>
              </a:rPr>
              <a:t>Current TIA as is </a:t>
            </a:r>
          </a:p>
        </p:txBody>
      </p:sp>
      <p:sp>
        <p:nvSpPr>
          <p:cNvPr id="23" name="Pil: vinkel 22">
            <a:extLst>
              <a:ext uri="{FF2B5EF4-FFF2-40B4-BE49-F238E27FC236}">
                <a16:creationId xmlns:a16="http://schemas.microsoft.com/office/drawing/2014/main" id="{C9F44350-B578-4393-927B-77A4F116F2C8}"/>
              </a:ext>
            </a:extLst>
          </p:cNvPr>
          <p:cNvSpPr/>
          <p:nvPr/>
        </p:nvSpPr>
        <p:spPr>
          <a:xfrm>
            <a:off x="1310042" y="1900788"/>
            <a:ext cx="885754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131313"/>
                </a:solidFill>
              </a:rPr>
              <a:t>Current TIA with Updated Annexes ( 1, 3 &amp; 4)</a:t>
            </a:r>
          </a:p>
        </p:txBody>
      </p:sp>
      <p:sp>
        <p:nvSpPr>
          <p:cNvPr id="24" name="Pil: vinkel 23">
            <a:extLst>
              <a:ext uri="{FF2B5EF4-FFF2-40B4-BE49-F238E27FC236}">
                <a16:creationId xmlns:a16="http://schemas.microsoft.com/office/drawing/2014/main" id="{71CC2991-A72E-4C7E-875F-DED77ACFD71E}"/>
              </a:ext>
            </a:extLst>
          </p:cNvPr>
          <p:cNvSpPr/>
          <p:nvPr/>
        </p:nvSpPr>
        <p:spPr>
          <a:xfrm>
            <a:off x="6889380" y="3380431"/>
            <a:ext cx="5073425" cy="430447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New Agreement Framework in use</a:t>
            </a:r>
          </a:p>
        </p:txBody>
      </p:sp>
      <p:sp>
        <p:nvSpPr>
          <p:cNvPr id="25" name="Pil: vinkel 24">
            <a:extLst>
              <a:ext uri="{FF2B5EF4-FFF2-40B4-BE49-F238E27FC236}">
                <a16:creationId xmlns:a16="http://schemas.microsoft.com/office/drawing/2014/main" id="{E2836152-8731-4279-8766-E516ABBAD6A7}"/>
              </a:ext>
            </a:extLst>
          </p:cNvPr>
          <p:cNvSpPr/>
          <p:nvPr/>
        </p:nvSpPr>
        <p:spPr>
          <a:xfrm>
            <a:off x="4203316" y="3851849"/>
            <a:ext cx="2600211" cy="461665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Development  &amp; approval of  National requirements</a:t>
            </a:r>
          </a:p>
        </p:txBody>
      </p:sp>
      <p:sp>
        <p:nvSpPr>
          <p:cNvPr id="26" name="TekstSylinder 52">
            <a:extLst>
              <a:ext uri="{FF2B5EF4-FFF2-40B4-BE49-F238E27FC236}">
                <a16:creationId xmlns:a16="http://schemas.microsoft.com/office/drawing/2014/main" id="{0F5F9EB7-D8C6-4C84-B979-C3CBBF4F4CB1}"/>
              </a:ext>
            </a:extLst>
          </p:cNvPr>
          <p:cNvSpPr txBox="1"/>
          <p:nvPr/>
        </p:nvSpPr>
        <p:spPr>
          <a:xfrm>
            <a:off x="3356797" y="2821435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PA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Review 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1315B53-0082-452B-B623-AB9AFDF231A9}"/>
              </a:ext>
            </a:extLst>
          </p:cNvPr>
          <p:cNvSpPr/>
          <p:nvPr/>
        </p:nvSpPr>
        <p:spPr>
          <a:xfrm>
            <a:off x="392788" y="2923840"/>
            <a:ext cx="2194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Agreement revision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A343D62-F68D-44DD-9FCF-800FCA5B37CA}"/>
              </a:ext>
            </a:extLst>
          </p:cNvPr>
          <p:cNvSpPr/>
          <p:nvPr/>
        </p:nvSpPr>
        <p:spPr>
          <a:xfrm>
            <a:off x="5864300" y="2889086"/>
            <a:ext cx="4320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Migration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B9BEC0B5-A218-4A8A-AAB2-03D98024B740}"/>
              </a:ext>
            </a:extLst>
          </p:cNvPr>
          <p:cNvSpPr/>
          <p:nvPr/>
        </p:nvSpPr>
        <p:spPr>
          <a:xfrm>
            <a:off x="10126862" y="2912169"/>
            <a:ext cx="2026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Steady state</a:t>
            </a:r>
          </a:p>
        </p:txBody>
      </p:sp>
      <p:sp>
        <p:nvSpPr>
          <p:cNvPr id="36" name="TekstSylinder 52">
            <a:extLst>
              <a:ext uri="{FF2B5EF4-FFF2-40B4-BE49-F238E27FC236}">
                <a16:creationId xmlns:a16="http://schemas.microsoft.com/office/drawing/2014/main" id="{E3EEDDEA-FF73-4994-87E0-A33EF0ACD8C6}"/>
              </a:ext>
            </a:extLst>
          </p:cNvPr>
          <p:cNvSpPr txBox="1"/>
          <p:nvPr/>
        </p:nvSpPr>
        <p:spPr>
          <a:xfrm>
            <a:off x="4377462" y="2843491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PA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Approval</a:t>
            </a:r>
          </a:p>
        </p:txBody>
      </p:sp>
      <p:sp>
        <p:nvSpPr>
          <p:cNvPr id="37" name="TekstSylinder 52">
            <a:extLst>
              <a:ext uri="{FF2B5EF4-FFF2-40B4-BE49-F238E27FC236}">
                <a16:creationId xmlns:a16="http://schemas.microsoft.com/office/drawing/2014/main" id="{BA3EF6FE-D29A-4A2C-96CF-FB30A37AED45}"/>
              </a:ext>
            </a:extLst>
          </p:cNvPr>
          <p:cNvSpPr txBox="1"/>
          <p:nvPr/>
        </p:nvSpPr>
        <p:spPr>
          <a:xfrm>
            <a:off x="2285215" y="2832463"/>
            <a:ext cx="172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MC </a:t>
            </a:r>
          </a:p>
          <a:p>
            <a:pPr algn="ctr" defTabSz="914309"/>
            <a:r>
              <a:rPr lang="en-GB" sz="1400" b="1" dirty="0">
                <a:solidFill>
                  <a:srgbClr val="707173"/>
                </a:solidFill>
              </a:rPr>
              <a:t>Approval   </a:t>
            </a:r>
          </a:p>
        </p:txBody>
      </p:sp>
      <p:sp>
        <p:nvSpPr>
          <p:cNvPr id="40" name="TekstSylinder 52">
            <a:extLst>
              <a:ext uri="{FF2B5EF4-FFF2-40B4-BE49-F238E27FC236}">
                <a16:creationId xmlns:a16="http://schemas.microsoft.com/office/drawing/2014/main" id="{8C990B78-C987-4E07-AE34-645F4CECC493}"/>
              </a:ext>
            </a:extLst>
          </p:cNvPr>
          <p:cNvSpPr txBox="1"/>
          <p:nvPr/>
        </p:nvSpPr>
        <p:spPr>
          <a:xfrm>
            <a:off x="3709192" y="3873062"/>
            <a:ext cx="7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28/10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2019 </a:t>
            </a:r>
          </a:p>
        </p:txBody>
      </p:sp>
      <p:sp>
        <p:nvSpPr>
          <p:cNvPr id="41" name="TekstSylinder 52">
            <a:extLst>
              <a:ext uri="{FF2B5EF4-FFF2-40B4-BE49-F238E27FC236}">
                <a16:creationId xmlns:a16="http://schemas.microsoft.com/office/drawing/2014/main" id="{5974E40B-3D7E-4489-AAC0-45053C445BC9}"/>
              </a:ext>
            </a:extLst>
          </p:cNvPr>
          <p:cNvSpPr txBox="1"/>
          <p:nvPr/>
        </p:nvSpPr>
        <p:spPr>
          <a:xfrm>
            <a:off x="6654536" y="3873523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10/02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2020                </a:t>
            </a:r>
          </a:p>
        </p:txBody>
      </p:sp>
      <p:sp>
        <p:nvSpPr>
          <p:cNvPr id="42" name="Pil: vinkel 41">
            <a:extLst>
              <a:ext uri="{FF2B5EF4-FFF2-40B4-BE49-F238E27FC236}">
                <a16:creationId xmlns:a16="http://schemas.microsoft.com/office/drawing/2014/main" id="{57F393A3-90BE-43C6-A03F-AF6A57698B86}"/>
              </a:ext>
            </a:extLst>
          </p:cNvPr>
          <p:cNvSpPr/>
          <p:nvPr/>
        </p:nvSpPr>
        <p:spPr>
          <a:xfrm>
            <a:off x="891250" y="3350151"/>
            <a:ext cx="4659909" cy="481966"/>
          </a:xfrm>
          <a:prstGeom prst="chevron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Development  &amp; approval of new Agreement Framework Documents</a:t>
            </a:r>
          </a:p>
        </p:txBody>
      </p:sp>
      <p:sp>
        <p:nvSpPr>
          <p:cNvPr id="45" name="TekstSylinder 52">
            <a:extLst>
              <a:ext uri="{FF2B5EF4-FFF2-40B4-BE49-F238E27FC236}">
                <a16:creationId xmlns:a16="http://schemas.microsoft.com/office/drawing/2014/main" id="{753B85B1-E268-4FDC-A952-472C34350AA7}"/>
              </a:ext>
            </a:extLst>
          </p:cNvPr>
          <p:cNvSpPr txBox="1"/>
          <p:nvPr/>
        </p:nvSpPr>
        <p:spPr>
          <a:xfrm>
            <a:off x="5385742" y="3359841"/>
            <a:ext cx="70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16/12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2019                </a:t>
            </a:r>
          </a:p>
        </p:txBody>
      </p:sp>
      <p:sp>
        <p:nvSpPr>
          <p:cNvPr id="60" name="Pil: vinkel 22">
            <a:extLst>
              <a:ext uri="{FF2B5EF4-FFF2-40B4-BE49-F238E27FC236}">
                <a16:creationId xmlns:a16="http://schemas.microsoft.com/office/drawing/2014/main" id="{8228C6D3-C32C-FD4A-9355-63D6A1B61DAF}"/>
              </a:ext>
            </a:extLst>
          </p:cNvPr>
          <p:cNvSpPr/>
          <p:nvPr/>
        </p:nvSpPr>
        <p:spPr>
          <a:xfrm>
            <a:off x="1303418" y="1894160"/>
            <a:ext cx="2866792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400" dirty="0">
                <a:solidFill>
                  <a:srgbClr val="131313"/>
                </a:solidFill>
              </a:rPr>
              <a:t>Updated Annexes in migration</a:t>
            </a:r>
          </a:p>
        </p:txBody>
      </p:sp>
      <p:sp>
        <p:nvSpPr>
          <p:cNvPr id="61" name="Pil: vinkel 22">
            <a:extLst>
              <a:ext uri="{FF2B5EF4-FFF2-40B4-BE49-F238E27FC236}">
                <a16:creationId xmlns:a16="http://schemas.microsoft.com/office/drawing/2014/main" id="{8DA2AA74-CCA6-B045-B7F5-CFAC10413B7E}"/>
              </a:ext>
            </a:extLst>
          </p:cNvPr>
          <p:cNvSpPr/>
          <p:nvPr/>
        </p:nvSpPr>
        <p:spPr>
          <a:xfrm>
            <a:off x="2024416" y="2278472"/>
            <a:ext cx="8136545" cy="275139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131313"/>
                </a:solidFill>
              </a:rPr>
              <a:t>Interim e-Tendering Agreement</a:t>
            </a:r>
          </a:p>
        </p:txBody>
      </p:sp>
      <p:sp>
        <p:nvSpPr>
          <p:cNvPr id="62" name="Pil: vinkel 23">
            <a:extLst>
              <a:ext uri="{FF2B5EF4-FFF2-40B4-BE49-F238E27FC236}">
                <a16:creationId xmlns:a16="http://schemas.microsoft.com/office/drawing/2014/main" id="{E2F4AFC5-C266-0948-AF8C-F9FF9B3A491E}"/>
              </a:ext>
            </a:extLst>
          </p:cNvPr>
          <p:cNvSpPr/>
          <p:nvPr/>
        </p:nvSpPr>
        <p:spPr>
          <a:xfrm>
            <a:off x="-611627" y="3364085"/>
            <a:ext cx="1729772" cy="461664"/>
          </a:xfrm>
          <a:prstGeom prst="chevron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Conceptual model</a:t>
            </a:r>
          </a:p>
        </p:txBody>
      </p:sp>
      <p:sp>
        <p:nvSpPr>
          <p:cNvPr id="46" name="TekstSylinder 52">
            <a:extLst>
              <a:ext uri="{FF2B5EF4-FFF2-40B4-BE49-F238E27FC236}">
                <a16:creationId xmlns:a16="http://schemas.microsoft.com/office/drawing/2014/main" id="{238562D7-E3B9-664B-95A9-2BF9AF585C69}"/>
              </a:ext>
            </a:extLst>
          </p:cNvPr>
          <p:cNvSpPr txBox="1"/>
          <p:nvPr/>
        </p:nvSpPr>
        <p:spPr>
          <a:xfrm>
            <a:off x="44766" y="5553493"/>
            <a:ext cx="3630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GB" sz="1400" b="1" dirty="0">
                <a:solidFill>
                  <a:srgbClr val="707173"/>
                </a:solidFill>
              </a:rPr>
              <a:t>Agreement  support Activities </a:t>
            </a:r>
          </a:p>
        </p:txBody>
      </p:sp>
      <p:sp>
        <p:nvSpPr>
          <p:cNvPr id="47" name="TekstSylinder 52">
            <a:extLst>
              <a:ext uri="{FF2B5EF4-FFF2-40B4-BE49-F238E27FC236}">
                <a16:creationId xmlns:a16="http://schemas.microsoft.com/office/drawing/2014/main" id="{8BF30DFA-14BA-984B-B701-E3FEB3A60FEB}"/>
              </a:ext>
            </a:extLst>
          </p:cNvPr>
          <p:cNvSpPr txBox="1"/>
          <p:nvPr/>
        </p:nvSpPr>
        <p:spPr>
          <a:xfrm>
            <a:off x="680254" y="6186149"/>
            <a:ext cx="660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25/03        </a:t>
            </a:r>
          </a:p>
        </p:txBody>
      </p:sp>
      <p:sp>
        <p:nvSpPr>
          <p:cNvPr id="48" name="TekstSylinder 52">
            <a:extLst>
              <a:ext uri="{FF2B5EF4-FFF2-40B4-BE49-F238E27FC236}">
                <a16:creationId xmlns:a16="http://schemas.microsoft.com/office/drawing/2014/main" id="{E1BB0A08-3CC6-964C-93FD-FFE9601C0B07}"/>
              </a:ext>
            </a:extLst>
          </p:cNvPr>
          <p:cNvSpPr txBox="1"/>
          <p:nvPr/>
        </p:nvSpPr>
        <p:spPr>
          <a:xfrm>
            <a:off x="1956443" y="6186149"/>
            <a:ext cx="66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31/05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                </a:t>
            </a: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DE9AEB4C-15AA-534A-9DA9-A633D418F554}"/>
              </a:ext>
            </a:extLst>
          </p:cNvPr>
          <p:cNvSpPr txBox="1"/>
          <p:nvPr/>
        </p:nvSpPr>
        <p:spPr>
          <a:xfrm>
            <a:off x="4932315" y="6186149"/>
            <a:ext cx="66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02/12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                </a:t>
            </a:r>
          </a:p>
        </p:txBody>
      </p:sp>
      <p:sp>
        <p:nvSpPr>
          <p:cNvPr id="50" name="TekstSylinder 52">
            <a:extLst>
              <a:ext uri="{FF2B5EF4-FFF2-40B4-BE49-F238E27FC236}">
                <a16:creationId xmlns:a16="http://schemas.microsoft.com/office/drawing/2014/main" id="{0B4CF04C-8D2C-5140-AE98-5C480C04D4B2}"/>
              </a:ext>
            </a:extLst>
          </p:cNvPr>
          <p:cNvSpPr txBox="1"/>
          <p:nvPr/>
        </p:nvSpPr>
        <p:spPr>
          <a:xfrm>
            <a:off x="6565912" y="6232736"/>
            <a:ext cx="575305" cy="46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01/03</a:t>
            </a:r>
          </a:p>
          <a:p>
            <a:pPr algn="ctr" defTabSz="914309"/>
            <a:r>
              <a:rPr lang="en-GB" sz="1200" dirty="0">
                <a:solidFill>
                  <a:srgbClr val="707173"/>
                </a:solidFill>
              </a:rPr>
              <a:t>               </a:t>
            </a:r>
          </a:p>
        </p:txBody>
      </p:sp>
      <p:sp>
        <p:nvSpPr>
          <p:cNvPr id="59" name="Pil: vinkel 54">
            <a:extLst>
              <a:ext uri="{FF2B5EF4-FFF2-40B4-BE49-F238E27FC236}">
                <a16:creationId xmlns:a16="http://schemas.microsoft.com/office/drawing/2014/main" id="{91E5472B-CFEE-0341-9201-9775A7B3909E}"/>
              </a:ext>
            </a:extLst>
          </p:cNvPr>
          <p:cNvSpPr/>
          <p:nvPr/>
        </p:nvSpPr>
        <p:spPr>
          <a:xfrm>
            <a:off x="-2696" y="5841442"/>
            <a:ext cx="1247678" cy="363474"/>
          </a:xfrm>
          <a:prstGeom prst="chevr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Strategy &amp; principles</a:t>
            </a:r>
          </a:p>
        </p:txBody>
      </p:sp>
      <p:sp>
        <p:nvSpPr>
          <p:cNvPr id="64" name="Pil: vinkel 56">
            <a:extLst>
              <a:ext uri="{FF2B5EF4-FFF2-40B4-BE49-F238E27FC236}">
                <a16:creationId xmlns:a16="http://schemas.microsoft.com/office/drawing/2014/main" id="{33E5CF88-144D-7549-A2E0-167ECFC0E289}"/>
              </a:ext>
            </a:extLst>
          </p:cNvPr>
          <p:cNvSpPr/>
          <p:nvPr/>
        </p:nvSpPr>
        <p:spPr>
          <a:xfrm>
            <a:off x="2226027" y="5857780"/>
            <a:ext cx="3048010" cy="341722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Development &amp; documentation</a:t>
            </a:r>
          </a:p>
        </p:txBody>
      </p:sp>
      <p:sp>
        <p:nvSpPr>
          <p:cNvPr id="65" name="Pil: vinkel 57">
            <a:extLst>
              <a:ext uri="{FF2B5EF4-FFF2-40B4-BE49-F238E27FC236}">
                <a16:creationId xmlns:a16="http://schemas.microsoft.com/office/drawing/2014/main" id="{F6EBDB97-EAF7-1B44-B142-4133761EB2A6}"/>
              </a:ext>
            </a:extLst>
          </p:cNvPr>
          <p:cNvSpPr/>
          <p:nvPr/>
        </p:nvSpPr>
        <p:spPr>
          <a:xfrm>
            <a:off x="5165230" y="5856571"/>
            <a:ext cx="1857361" cy="354474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Operational implementation</a:t>
            </a:r>
          </a:p>
        </p:txBody>
      </p:sp>
      <p:sp>
        <p:nvSpPr>
          <p:cNvPr id="43" name="Plassholder for lysbildenummer 3">
            <a:extLst>
              <a:ext uri="{FF2B5EF4-FFF2-40B4-BE49-F238E27FC236}">
                <a16:creationId xmlns:a16="http://schemas.microsoft.com/office/drawing/2014/main" id="{7BD9E34E-BAF2-794E-9B4A-216308E3B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56480" cy="80791"/>
          </a:xfrm>
        </p:spPr>
        <p:txBody>
          <a:bodyPr/>
          <a:lstStyle/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15</a:t>
            </a:fld>
            <a:endParaRPr lang="de-DE"/>
          </a:p>
        </p:txBody>
      </p: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7B87BC42-EE3D-D34F-B766-E441D711B43A}"/>
              </a:ext>
            </a:extLst>
          </p:cNvPr>
          <p:cNvCxnSpPr>
            <a:cxnSpLocks/>
          </p:cNvCxnSpPr>
          <p:nvPr/>
        </p:nvCxnSpPr>
        <p:spPr>
          <a:xfrm>
            <a:off x="2388155" y="1266595"/>
            <a:ext cx="0" cy="54293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BC080FD-24F7-7E42-8677-D1458FFC3984}"/>
              </a:ext>
            </a:extLst>
          </p:cNvPr>
          <p:cNvSpPr txBox="1"/>
          <p:nvPr/>
        </p:nvSpPr>
        <p:spPr>
          <a:xfrm>
            <a:off x="7198582" y="5746986"/>
            <a:ext cx="3036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Solution outline facilitated by OO</a:t>
            </a:r>
          </a:p>
        </p:txBody>
      </p:sp>
      <p:sp>
        <p:nvSpPr>
          <p:cNvPr id="63" name="Pil: vinkel 55">
            <a:extLst>
              <a:ext uri="{FF2B5EF4-FFF2-40B4-BE49-F238E27FC236}">
                <a16:creationId xmlns:a16="http://schemas.microsoft.com/office/drawing/2014/main" id="{F33F39C2-A48C-B74C-B1C8-54E0F7B923A6}"/>
              </a:ext>
            </a:extLst>
          </p:cNvPr>
          <p:cNvSpPr/>
          <p:nvPr/>
        </p:nvSpPr>
        <p:spPr>
          <a:xfrm>
            <a:off x="1099749" y="5841442"/>
            <a:ext cx="1857361" cy="363474"/>
          </a:xfrm>
          <a:prstGeom prst="chevr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Solution outline</a:t>
            </a:r>
          </a:p>
        </p:txBody>
      </p:sp>
    </p:spTree>
    <p:extLst>
      <p:ext uri="{BB962C8B-B14F-4D97-AF65-F5344CB8AC3E}">
        <p14:creationId xmlns:p14="http://schemas.microsoft.com/office/powerpoint/2010/main" val="306771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8672953-BA2D-704E-A08F-E0A0EDCAECF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43503" y="3047934"/>
            <a:ext cx="6400799" cy="461665"/>
          </a:xfrm>
        </p:spPr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166AAF-5AF7-8847-BAF6-80C1F8A1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80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2C06B9B-54F6-F14B-9E3E-D7BF15EDC65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4400864" y="3379285"/>
            <a:ext cx="2140614" cy="646331"/>
          </a:xfrm>
        </p:spPr>
        <p:txBody>
          <a:bodyPr/>
          <a:lstStyle/>
          <a:p>
            <a:r>
              <a:rPr lang="en-GB"/>
              <a:t>Presentation outline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42254-51E0-1C49-8E41-10A084D0F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2</a:t>
            </a:fld>
            <a:endParaRPr lang="en-GB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ECFAF2C-691A-2941-9EB8-D85C53B4635B}"/>
              </a:ext>
            </a:extLst>
          </p:cNvPr>
          <p:cNvSpPr txBox="1"/>
          <p:nvPr/>
        </p:nvSpPr>
        <p:spPr>
          <a:xfrm>
            <a:off x="6995161" y="2736625"/>
            <a:ext cx="4406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800" dirty="0"/>
              <a:t>Status update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TIA Annex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eTendering</a:t>
            </a:r>
            <a:r>
              <a:rPr lang="en-GB" sz="1800" dirty="0"/>
              <a:t> Interim Agreement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New PEPPOL Agreement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Review of selected highlights and their consequences on 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172829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2C06B9B-54F6-F14B-9E3E-D7BF15EDC65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4400864" y="3240786"/>
            <a:ext cx="2140614" cy="923330"/>
          </a:xfrm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Updating current agreements to reality</a:t>
            </a:r>
            <a:endParaRPr lang="en-GB" sz="2000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42254-51E0-1C49-8E41-10A084D0F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3</a:t>
            </a:fld>
            <a:endParaRPr lang="en-GB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ECFAF2C-691A-2941-9EB8-D85C53B4635B}"/>
              </a:ext>
            </a:extLst>
          </p:cNvPr>
          <p:cNvSpPr txBox="1"/>
          <p:nvPr/>
        </p:nvSpPr>
        <p:spPr>
          <a:xfrm>
            <a:off x="7001832" y="2902291"/>
            <a:ext cx="44061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" lvl="1" eaLnBrk="0" hangingPunct="0">
              <a:spcBef>
                <a:spcPct val="60000"/>
              </a:spcBef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Status update:</a:t>
            </a:r>
          </a:p>
          <a:p>
            <a:pPr marL="361950" lvl="1" indent="-347663" eaLnBrk="0" hangingPunct="0">
              <a:spcBef>
                <a:spcPct val="60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TIA annex updates</a:t>
            </a:r>
          </a:p>
          <a:p>
            <a:pPr marL="361950" lvl="1" indent="-347663" eaLnBrk="0" hangingPunct="0">
              <a:spcBef>
                <a:spcPct val="60000"/>
              </a:spcBef>
              <a:buBlip>
                <a:blip r:embed="rId2"/>
              </a:buBlip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eTendering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 Interim Agreement, annex 4 update</a:t>
            </a:r>
          </a:p>
        </p:txBody>
      </p:sp>
    </p:spTree>
    <p:extLst>
      <p:ext uri="{BB962C8B-B14F-4D97-AF65-F5344CB8AC3E}">
        <p14:creationId xmlns:p14="http://schemas.microsoft.com/office/powerpoint/2010/main" val="294568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6BEB77-86F3-584F-9173-376B46C7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TIA annex updates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84E5C5-0C5B-3840-BF35-5D4E8AD55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4475"/>
            <a:ext cx="10972800" cy="3323987"/>
          </a:xfrm>
        </p:spPr>
        <p:txBody>
          <a:bodyPr/>
          <a:lstStyle/>
          <a:p>
            <a:pPr marL="366713" indent="-354013">
              <a:buBlip>
                <a:blip r:embed="rId2"/>
              </a:buBlip>
            </a:pPr>
            <a:r>
              <a:rPr lang="en-GB" sz="2400" b="1" kern="1200" dirty="0">
                <a:solidFill>
                  <a:schemeClr val="bg2">
                    <a:lumMod val="25000"/>
                  </a:schemeClr>
                </a:solidFill>
              </a:rPr>
              <a:t>TIA annex 1, 3 and 4</a:t>
            </a:r>
          </a:p>
          <a:p>
            <a:pPr marL="823913" lvl="2" indent="-354013"/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Published on April 3, 2019</a:t>
            </a:r>
          </a:p>
          <a:p>
            <a:pPr marL="823913" lvl="2" indent="-354013"/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Applicable for all new agreements on the date of publication</a:t>
            </a:r>
          </a:p>
          <a:p>
            <a:pPr marL="823913" lvl="2" indent="-354013"/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Applicable for all existing agreements no later than October 3, 2019</a:t>
            </a:r>
          </a:p>
          <a:p>
            <a:pPr marL="1181101" lvl="3" indent="-354013"/>
            <a:r>
              <a:rPr lang="en-GB" sz="2400" b="1" dirty="0">
                <a:solidFill>
                  <a:srgbClr val="FF0000"/>
                </a:solidFill>
              </a:rPr>
              <a:t>No need to re-sign existing agreements</a:t>
            </a:r>
            <a:endParaRPr lang="en-GB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366713" lvl="1" indent="-354013"/>
            <a:r>
              <a:rPr lang="en" sz="2400" b="1" dirty="0">
                <a:solidFill>
                  <a:schemeClr val="bg2">
                    <a:lumMod val="25000"/>
                  </a:schemeClr>
                </a:solidFill>
              </a:rPr>
              <a:t>Interim </a:t>
            </a:r>
            <a:r>
              <a:rPr lang="en" sz="2400" b="1" dirty="0" err="1">
                <a:solidFill>
                  <a:schemeClr val="bg2">
                    <a:lumMod val="25000"/>
                  </a:schemeClr>
                </a:solidFill>
              </a:rPr>
              <a:t>eTendering</a:t>
            </a:r>
            <a:r>
              <a:rPr lang="en" sz="2400" b="1" dirty="0">
                <a:solidFill>
                  <a:schemeClr val="bg2">
                    <a:lumMod val="25000"/>
                  </a:schemeClr>
                </a:solidFill>
              </a:rPr>
              <a:t> Agreement annex 4</a:t>
            </a:r>
          </a:p>
          <a:p>
            <a:pPr marL="823913" lvl="2" indent="-354013"/>
            <a:r>
              <a:rPr lang="en" sz="2400" dirty="0">
                <a:solidFill>
                  <a:schemeClr val="bg2">
                    <a:lumMod val="25000"/>
                  </a:schemeClr>
                </a:solidFill>
              </a:rPr>
              <a:t>Updates still pending</a:t>
            </a:r>
          </a:p>
        </p:txBody>
      </p:sp>
      <p:sp>
        <p:nvSpPr>
          <p:cNvPr id="11" name="Plassholder for lysbildenummer 3">
            <a:extLst>
              <a:ext uri="{FF2B5EF4-FFF2-40B4-BE49-F238E27FC236}">
                <a16:creationId xmlns:a16="http://schemas.microsoft.com/office/drawing/2014/main" id="{4203F0E6-DAAF-3040-A159-720B6BFCD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56480" cy="80791"/>
          </a:xfrm>
        </p:spPr>
        <p:txBody>
          <a:bodyPr/>
          <a:lstStyle/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4</a:t>
            </a:fld>
            <a:endParaRPr lang="de-DE"/>
          </a:p>
        </p:txBody>
      </p:sp>
      <p:sp>
        <p:nvSpPr>
          <p:cNvPr id="12" name="Plassholder for lysbildenummer 3">
            <a:extLst>
              <a:ext uri="{FF2B5EF4-FFF2-40B4-BE49-F238E27FC236}">
                <a16:creationId xmlns:a16="http://schemas.microsoft.com/office/drawing/2014/main" id="{A8B74F21-B865-1343-A90A-DA5B2594BFE6}"/>
              </a:ext>
            </a:extLst>
          </p:cNvPr>
          <p:cNvSpPr txBox="1">
            <a:spLocks/>
          </p:cNvSpPr>
          <p:nvPr/>
        </p:nvSpPr>
        <p:spPr bwMode="auto">
          <a:xfrm>
            <a:off x="609600" y="6462997"/>
            <a:ext cx="256480" cy="8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525" kern="1200">
                <a:solidFill>
                  <a:srgbClr val="707173"/>
                </a:solidFill>
                <a:latin typeface="Arial" pitchFamily="84" charset="0"/>
                <a:ea typeface="Arial" pitchFamily="84" charset="0"/>
                <a:cs typeface="Arial" pitchFamily="8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9pPr>
          </a:lstStyle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4</a:t>
            </a:fld>
            <a:endParaRPr lang="en-GB" dirty="0"/>
          </a:p>
        </p:txBody>
      </p:sp>
      <p:sp>
        <p:nvSpPr>
          <p:cNvPr id="7" name="TekstSylinder 8">
            <a:extLst>
              <a:ext uri="{FF2B5EF4-FFF2-40B4-BE49-F238E27FC236}">
                <a16:creationId xmlns:a16="http://schemas.microsoft.com/office/drawing/2014/main" id="{1D93E31C-55F2-0B44-A374-C51850AFE1D0}"/>
              </a:ext>
            </a:extLst>
          </p:cNvPr>
          <p:cNvSpPr txBox="1"/>
          <p:nvPr/>
        </p:nvSpPr>
        <p:spPr>
          <a:xfrm>
            <a:off x="1364251" y="5089640"/>
            <a:ext cx="10717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96" charset="0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 Narrow" panose="020B0606020202030204" pitchFamily="34" charset="0"/>
                <a:cs typeface="Angsana New" panose="02020603050405020304" pitchFamily="18" charset="-34"/>
              </a:rPr>
              <a:t>APR    MAY   JUN    JUL     AUG     SEPT    OCT    NOV       DEC     JAN     FEB     MAR      APR    MAY    JUN    JUL     AUG    SEPT    OCT    NOV    DEC    </a:t>
            </a:r>
          </a:p>
        </p:txBody>
      </p:sp>
      <p:cxnSp>
        <p:nvCxnSpPr>
          <p:cNvPr id="8" name="Lige pilforbindelse 9">
            <a:extLst>
              <a:ext uri="{FF2B5EF4-FFF2-40B4-BE49-F238E27FC236}">
                <a16:creationId xmlns:a16="http://schemas.microsoft.com/office/drawing/2014/main" id="{8049CEA4-E688-2A43-9BAA-FC87987987B8}"/>
              </a:ext>
            </a:extLst>
          </p:cNvPr>
          <p:cNvCxnSpPr/>
          <p:nvPr/>
        </p:nvCxnSpPr>
        <p:spPr>
          <a:xfrm>
            <a:off x="1219019" y="5308760"/>
            <a:ext cx="10739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l: vinkel 21">
            <a:extLst>
              <a:ext uri="{FF2B5EF4-FFF2-40B4-BE49-F238E27FC236}">
                <a16:creationId xmlns:a16="http://schemas.microsoft.com/office/drawing/2014/main" id="{BFC8B511-5A9E-3140-B8AC-28639DBC8B3C}"/>
              </a:ext>
            </a:extLst>
          </p:cNvPr>
          <p:cNvSpPr/>
          <p:nvPr/>
        </p:nvSpPr>
        <p:spPr>
          <a:xfrm>
            <a:off x="126675" y="5377960"/>
            <a:ext cx="416280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350" dirty="0">
                <a:solidFill>
                  <a:srgbClr val="131313"/>
                </a:solidFill>
              </a:rPr>
              <a:t>Current TIA as is </a:t>
            </a:r>
          </a:p>
        </p:txBody>
      </p:sp>
      <p:sp>
        <p:nvSpPr>
          <p:cNvPr id="10" name="Pil: vinkel 22">
            <a:extLst>
              <a:ext uri="{FF2B5EF4-FFF2-40B4-BE49-F238E27FC236}">
                <a16:creationId xmlns:a16="http://schemas.microsoft.com/office/drawing/2014/main" id="{E6620DD1-83FE-9942-AAC4-6A588953151A}"/>
              </a:ext>
            </a:extLst>
          </p:cNvPr>
          <p:cNvSpPr/>
          <p:nvPr/>
        </p:nvSpPr>
        <p:spPr>
          <a:xfrm>
            <a:off x="1429310" y="5723833"/>
            <a:ext cx="8857543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350" dirty="0">
                <a:solidFill>
                  <a:srgbClr val="131313"/>
                </a:solidFill>
              </a:rPr>
              <a:t>Current TIA with Updated Annexes ( 1, 3 &amp; 4)</a:t>
            </a:r>
          </a:p>
        </p:txBody>
      </p:sp>
      <p:sp>
        <p:nvSpPr>
          <p:cNvPr id="13" name="Pil: vinkel 22">
            <a:extLst>
              <a:ext uri="{FF2B5EF4-FFF2-40B4-BE49-F238E27FC236}">
                <a16:creationId xmlns:a16="http://schemas.microsoft.com/office/drawing/2014/main" id="{3A93ECD3-DC21-1F48-A7CE-C24E416D3A1D}"/>
              </a:ext>
            </a:extLst>
          </p:cNvPr>
          <p:cNvSpPr/>
          <p:nvPr/>
        </p:nvSpPr>
        <p:spPr>
          <a:xfrm>
            <a:off x="1422686" y="5717205"/>
            <a:ext cx="2866792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50" dirty="0">
                <a:solidFill>
                  <a:srgbClr val="131313"/>
                </a:solidFill>
              </a:rPr>
              <a:t>Updated Annexes in migration</a:t>
            </a:r>
          </a:p>
        </p:txBody>
      </p:sp>
      <p:sp>
        <p:nvSpPr>
          <p:cNvPr id="14" name="Pil: vinkel 22">
            <a:extLst>
              <a:ext uri="{FF2B5EF4-FFF2-40B4-BE49-F238E27FC236}">
                <a16:creationId xmlns:a16="http://schemas.microsoft.com/office/drawing/2014/main" id="{0A10679E-1DA4-F44B-9926-B424AF3FBE8D}"/>
              </a:ext>
            </a:extLst>
          </p:cNvPr>
          <p:cNvSpPr/>
          <p:nvPr/>
        </p:nvSpPr>
        <p:spPr>
          <a:xfrm>
            <a:off x="3613153" y="6101517"/>
            <a:ext cx="6667076" cy="30039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350" dirty="0">
                <a:solidFill>
                  <a:srgbClr val="131313"/>
                </a:solidFill>
              </a:rPr>
              <a:t>Interim e-Tendering Agreement</a:t>
            </a: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FDDEFA10-5C7A-FE4A-9F96-27C491DAF3AE}"/>
              </a:ext>
            </a:extLst>
          </p:cNvPr>
          <p:cNvCxnSpPr/>
          <p:nvPr/>
        </p:nvCxnSpPr>
        <p:spPr>
          <a:xfrm>
            <a:off x="2468224" y="5089640"/>
            <a:ext cx="0" cy="13733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2C06B9B-54F6-F14B-9E3E-D7BF15EDC65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4400864" y="3086897"/>
            <a:ext cx="2140614" cy="1231106"/>
          </a:xfrm>
        </p:spPr>
        <p:txBody>
          <a:bodyPr/>
          <a:lstStyle/>
          <a:p>
            <a:pPr algn="ctr"/>
            <a:r>
              <a:rPr lang="en-GB" sz="2000" b="1" dirty="0">
                <a:solidFill>
                  <a:srgbClr val="131313"/>
                </a:solidFill>
              </a:rPr>
              <a:t>Create a robust Agreement Framework for the future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42254-51E0-1C49-8E41-10A084D0F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5</a:t>
            </a:fld>
            <a:endParaRPr lang="en-GB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51FF077-04CD-9244-9B71-1EC65860844A}"/>
              </a:ext>
            </a:extLst>
          </p:cNvPr>
          <p:cNvSpPr txBox="1"/>
          <p:nvPr/>
        </p:nvSpPr>
        <p:spPr>
          <a:xfrm>
            <a:off x="7053591" y="2935444"/>
            <a:ext cx="4406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47663" eaLnBrk="0" hangingPunct="0">
              <a:spcBef>
                <a:spcPct val="60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New PEPPOL Agreement Framework</a:t>
            </a:r>
          </a:p>
          <a:p>
            <a:pPr marL="819150" lvl="2" indent="-347663" eaLnBrk="0" hangingPunct="0">
              <a:spcBef>
                <a:spcPct val="60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ＭＳ Ｐゴシック" pitchFamily="84" charset="-128"/>
              </a:rPr>
              <a:t>Selected highlights and their consequences on 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393231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ABC5D90-7C18-EC43-A212-253A93E7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PEPPOL Agreement Framework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F02246C-5BA1-EF4E-848C-EB2D490F4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14475"/>
            <a:ext cx="10860505" cy="4321183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en-GB" sz="2800" b="1" dirty="0"/>
              <a:t>A set of common agreement documents for use by all actors in PEPPOL, applicable to all application domains.</a:t>
            </a:r>
          </a:p>
          <a:p>
            <a:pPr marL="342900" indent="-342900">
              <a:buBlip>
                <a:blip r:embed="rId2"/>
              </a:buBlip>
            </a:pPr>
            <a:endParaRPr lang="nb-NO" sz="1800" b="1" dirty="0"/>
          </a:p>
          <a:p>
            <a:pPr marL="342900" indent="-342900">
              <a:buBlip>
                <a:blip r:embed="rId2"/>
              </a:buBlip>
            </a:pPr>
            <a:r>
              <a:rPr lang="en-GB" sz="2800" kern="1200" dirty="0"/>
              <a:t>Part of the PEPPOL Governance Framework</a:t>
            </a:r>
          </a:p>
          <a:p>
            <a:pPr marL="800100" lvl="2" indent="-342900"/>
            <a:r>
              <a:rPr lang="en-GB" sz="2400" kern="1200" dirty="0"/>
              <a:t>PEPPOL Authorities and Service </a:t>
            </a:r>
            <a:br>
              <a:rPr lang="en-GB" sz="2400" kern="1200" dirty="0"/>
            </a:br>
            <a:r>
              <a:rPr lang="en-GB" sz="2400" kern="1200" dirty="0"/>
              <a:t>Providers will be working together </a:t>
            </a:r>
            <a:br>
              <a:rPr lang="en-GB" sz="2400" kern="1200" dirty="0"/>
            </a:br>
            <a:r>
              <a:rPr lang="en-GB" sz="2400" kern="1200" dirty="0"/>
              <a:t>within the boundaries of the </a:t>
            </a:r>
            <a:br>
              <a:rPr lang="en-GB" sz="2400" kern="1200" dirty="0"/>
            </a:br>
            <a:r>
              <a:rPr lang="en-GB" sz="2400" kern="1200" dirty="0"/>
              <a:t>Governance Framework to </a:t>
            </a:r>
            <a:br>
              <a:rPr lang="en-GB" sz="2400" kern="1200" dirty="0"/>
            </a:br>
            <a:r>
              <a:rPr lang="en-GB" sz="2400" kern="1200" dirty="0"/>
              <a:t>provide services that complies </a:t>
            </a:r>
            <a:br>
              <a:rPr lang="en-GB" sz="2400" kern="1200" dirty="0"/>
            </a:br>
            <a:r>
              <a:rPr lang="en-GB" sz="2400" kern="1200" dirty="0"/>
              <a:t>with the Architecture Framework.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DF8FD5-D26F-BA41-9ACF-EE41B0446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de-DE"/>
              <a:t>Page </a:t>
            </a:r>
            <a:fld id="{3FE35EF2-F7BB-43EF-A7CB-B668357DD6FC}" type="slidenum">
              <a:rPr lang="de-DE" smtClean="0"/>
              <a:pPr defTabSz="342900">
                <a:defRPr/>
              </a:pPr>
              <a:t>6</a:t>
            </a:fld>
            <a:endParaRPr lang="de-DE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B30217-5EAA-AE42-B45E-0275CE152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18" y="3660139"/>
            <a:ext cx="5935016" cy="272689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C83501E-DCF2-5D4C-A75B-260608558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14722" y="2536027"/>
            <a:ext cx="3669670" cy="35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EA66A9-00A5-6649-A767-0B947D58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Decentraliced governance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B1A42E-FC40-AC44-ADA2-5AD5F63BA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514" y="1444121"/>
            <a:ext cx="7754330" cy="4490853"/>
          </a:xfrm>
        </p:spPr>
        <p:txBody>
          <a:bodyPr/>
          <a:lstStyle/>
          <a:p>
            <a:pPr marL="442913" lvl="1" indent="-342900">
              <a:defRPr/>
            </a:pPr>
            <a:r>
              <a:rPr lang="en-GB" b="1" kern="1200" dirty="0" err="1">
                <a:solidFill>
                  <a:schemeClr val="bg2">
                    <a:lumMod val="25000"/>
                  </a:schemeClr>
                </a:solidFill>
              </a:rPr>
              <a:t>OpenPEPPOL</a:t>
            </a:r>
            <a:r>
              <a:rPr lang="en-GB" b="1" kern="1200" dirty="0">
                <a:solidFill>
                  <a:schemeClr val="bg2">
                    <a:lumMod val="25000"/>
                  </a:schemeClr>
                </a:solidFill>
              </a:rPr>
              <a:t> AISBL </a:t>
            </a:r>
            <a:r>
              <a:rPr lang="en-GB" kern="1200" dirty="0">
                <a:solidFill>
                  <a:schemeClr val="bg2">
                    <a:lumMod val="25000"/>
                  </a:schemeClr>
                </a:solidFill>
              </a:rPr>
              <a:t>will maintain responsibility for the central governance of common standards, specifications and policies, i.e. the PEPPOL Architecture Framework</a:t>
            </a:r>
          </a:p>
          <a:p>
            <a:pPr marL="442913" lvl="1" indent="-342900">
              <a:defRPr/>
            </a:pPr>
            <a:r>
              <a:rPr lang="en-GB" b="1" kern="1200" dirty="0">
                <a:solidFill>
                  <a:schemeClr val="bg2">
                    <a:lumMod val="25000"/>
                  </a:schemeClr>
                </a:solidFill>
              </a:rPr>
              <a:t>PEPPOL Authorities </a:t>
            </a:r>
            <a:r>
              <a:rPr lang="en-GB" kern="1200" dirty="0">
                <a:solidFill>
                  <a:schemeClr val="bg2">
                    <a:lumMod val="25000"/>
                  </a:schemeClr>
                </a:solidFill>
              </a:rPr>
              <a:t>will be delegated the governance of implementation and use of the PEPPOL </a:t>
            </a:r>
            <a:r>
              <a:rPr lang="en-GB" kern="1200" dirty="0" err="1">
                <a:solidFill>
                  <a:schemeClr val="bg2">
                    <a:lumMod val="25000"/>
                  </a:schemeClr>
                </a:solidFill>
              </a:rPr>
              <a:t>eDelivery</a:t>
            </a:r>
            <a:r>
              <a:rPr lang="en-GB" kern="1200" dirty="0">
                <a:solidFill>
                  <a:schemeClr val="bg2">
                    <a:lumMod val="25000"/>
                  </a:schemeClr>
                </a:solidFill>
              </a:rPr>
              <a:t> network within a defined jurisdiction through the PEPPOL Authority </a:t>
            </a:r>
            <a:r>
              <a:rPr lang="en-GB" kern="1200" dirty="0" err="1">
                <a:solidFill>
                  <a:schemeClr val="bg2">
                    <a:lumMod val="25000"/>
                  </a:schemeClr>
                </a:solidFill>
              </a:rPr>
              <a:t>Agreemen</a:t>
            </a:r>
            <a:r>
              <a:rPr lang="en-GB" kern="12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800100" lvl="2" indent="-342900"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As is the case with the current TIA, the PA will be given the opportunity to define its specific requirements (“Annex 5”-requirements) applicable within its jurisdiction. </a:t>
            </a:r>
            <a:endParaRPr lang="en-GB" kern="1200" dirty="0">
              <a:solidFill>
                <a:schemeClr val="bg2">
                  <a:lumMod val="25000"/>
                </a:schemeClr>
              </a:solidFill>
            </a:endParaRPr>
          </a:p>
          <a:p>
            <a:pPr marL="442913" lvl="1" indent="-342900">
              <a:defRPr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Service Providers 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will offer services to PEPPOL Participants based on the PEPPOL Architecture Framework</a:t>
            </a:r>
            <a:endParaRPr lang="en-GB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03CE72-2CDD-4E4B-991E-E79A858FE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7</a:t>
            </a:fld>
            <a:endParaRPr lang="en-GB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278E27-47BD-A74B-8A5D-D3BB112413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39" y="1386958"/>
            <a:ext cx="3164840" cy="332486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4DFD24-0F5F-8942-8A06-F2CFA2271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8524" y="1641339"/>
            <a:ext cx="3669670" cy="35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935A15-FB3C-EE42-9DB4-2CE9D248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PEPPOL Architecture Framework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AB0FAD-A878-0642-93F3-5056FD98B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8427"/>
            <a:ext cx="4491038" cy="4647426"/>
          </a:xfrm>
        </p:spPr>
        <p:txBody>
          <a:bodyPr/>
          <a:lstStyle/>
          <a:p>
            <a:pPr marL="366713" lvl="0" indent="-354013">
              <a:buBlip>
                <a:blip r:embed="rId2"/>
              </a:buBlip>
            </a:pPr>
            <a:r>
              <a:rPr lang="en-GB" sz="2400" kern="1200" dirty="0">
                <a:solidFill>
                  <a:schemeClr val="bg2">
                    <a:lumMod val="25000"/>
                  </a:schemeClr>
                </a:solidFill>
              </a:rPr>
              <a:t>End user is responsible for content of business document</a:t>
            </a:r>
          </a:p>
          <a:p>
            <a:pPr marL="823913" lvl="2" indent="-354013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As well as the tools used</a:t>
            </a:r>
            <a:r>
              <a:rPr lang="en-GB" sz="2000" kern="1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366713" indent="-354013">
              <a:buBlip>
                <a:blip r:embed="rId2"/>
              </a:buBlip>
            </a:pPr>
            <a:r>
              <a:rPr lang="en-GB" sz="2400" kern="1200" dirty="0">
                <a:solidFill>
                  <a:schemeClr val="bg2">
                    <a:lumMod val="25000"/>
                  </a:schemeClr>
                </a:solidFill>
              </a:rPr>
              <a:t>SP is responsible for all services offered in compliance to the PEPPOL Architecture</a:t>
            </a:r>
          </a:p>
          <a:p>
            <a:pPr marL="366713" indent="-354013">
              <a:buBlip>
                <a:blip r:embed="rId2"/>
              </a:buBlip>
            </a:pPr>
            <a:r>
              <a:rPr lang="en-GB" sz="2400" kern="1200" dirty="0">
                <a:solidFill>
                  <a:schemeClr val="bg2">
                    <a:lumMod val="25000"/>
                  </a:schemeClr>
                </a:solidFill>
              </a:rPr>
              <a:t>SP may subcontracted any part of its services to other providers</a:t>
            </a:r>
          </a:p>
          <a:p>
            <a:pPr marL="823913" lvl="2" indent="-354013"/>
            <a:r>
              <a:rPr lang="en-GB" sz="2000" kern="1200" dirty="0">
                <a:solidFill>
                  <a:schemeClr val="bg2">
                    <a:lumMod val="25000"/>
                  </a:schemeClr>
                </a:solidFill>
              </a:rPr>
              <a:t>Specialised AP providers or the end user)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EED1F2-C6BC-8F4A-B98A-0AA29FFA5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462997"/>
            <a:ext cx="211596" cy="80791"/>
          </a:xfrm>
        </p:spPr>
        <p:txBody>
          <a:bodyPr/>
          <a:lstStyle/>
          <a:p>
            <a:pPr defTabSz="342900">
              <a:defRPr/>
            </a:pPr>
            <a:r>
              <a:rPr lang="en-GB" dirty="0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8</a:t>
            </a:fld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1B5E567-63F6-6A44-ABBD-50E563D71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39" y="1514474"/>
            <a:ext cx="6643814" cy="453060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5EC5D4B-EB87-E749-9BE9-7B5A286F9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88619" y="2881204"/>
            <a:ext cx="3669670" cy="357532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5917A5E-CAEF-E548-B20D-310A69B4298A}"/>
              </a:ext>
            </a:extLst>
          </p:cNvPr>
          <p:cNvSpPr txBox="1"/>
          <p:nvPr/>
        </p:nvSpPr>
        <p:spPr>
          <a:xfrm>
            <a:off x="5035423" y="6311739"/>
            <a:ext cx="705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... but may need to be confirmed and enhanced</a:t>
            </a:r>
          </a:p>
        </p:txBody>
      </p:sp>
    </p:spTree>
    <p:extLst>
      <p:ext uri="{BB962C8B-B14F-4D97-AF65-F5344CB8AC3E}">
        <p14:creationId xmlns:p14="http://schemas.microsoft.com/office/powerpoint/2010/main" val="27157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ABC5D90-7C18-EC43-A212-253A93E7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Stability and agility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F02246C-5BA1-EF4E-848C-EB2D490F4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14475"/>
            <a:ext cx="10860505" cy="4468916"/>
          </a:xfrm>
        </p:spPr>
        <p:txBody>
          <a:bodyPr/>
          <a:lstStyle/>
          <a:p>
            <a:pPr marL="342900" indent="-342900">
              <a:buBlip>
                <a:blip r:embed="rId3"/>
              </a:buBlip>
            </a:pPr>
            <a:r>
              <a:rPr lang="en-GB" sz="2400" dirty="0"/>
              <a:t>One of the objectives of the new Agreement Framework is to achieve </a:t>
            </a:r>
          </a:p>
          <a:p>
            <a:pPr marL="800100" lvl="2" indent="-342900"/>
            <a:r>
              <a:rPr lang="en-GB" sz="2400" b="1" dirty="0"/>
              <a:t>stability</a:t>
            </a:r>
            <a:r>
              <a:rPr lang="en-GB" sz="2400" dirty="0"/>
              <a:t> in the legal text, while also being</a:t>
            </a:r>
          </a:p>
          <a:p>
            <a:pPr marL="800100" lvl="2" indent="-342900"/>
            <a:r>
              <a:rPr lang="en-GB" sz="2400" b="1" dirty="0"/>
              <a:t>agile</a:t>
            </a:r>
            <a:r>
              <a:rPr lang="en-GB" sz="2400" dirty="0"/>
              <a:t> in adopting technical specifications to a verity of requirements</a:t>
            </a:r>
            <a:endParaRPr lang="en-GB" sz="1600" dirty="0"/>
          </a:p>
          <a:p>
            <a:pPr marL="342900" indent="-342900">
              <a:buBlip>
                <a:blip r:embed="rId3"/>
              </a:buBlip>
            </a:pPr>
            <a:r>
              <a:rPr lang="en-GB" sz="2400" kern="1200" dirty="0"/>
              <a:t>The Agreement Framework should to the extent possible reference: </a:t>
            </a:r>
          </a:p>
          <a:p>
            <a:pPr marL="800100" lvl="2" indent="-342900"/>
            <a:r>
              <a:rPr lang="en-GB" sz="2400" dirty="0"/>
              <a:t>Applicable policies and procedures, including</a:t>
            </a:r>
          </a:p>
          <a:p>
            <a:pPr marL="1157288" lvl="3" indent="-342900"/>
            <a:r>
              <a:rPr lang="en-GB" sz="2000" dirty="0"/>
              <a:t>Certificate framework an accreditation policies and procedures</a:t>
            </a:r>
          </a:p>
          <a:p>
            <a:pPr marL="1157288" lvl="3" indent="-342900"/>
            <a:r>
              <a:rPr lang="en-GB" sz="2000" dirty="0"/>
              <a:t>Change and release management procedures</a:t>
            </a:r>
          </a:p>
          <a:p>
            <a:pPr marL="1157288" lvl="3" indent="-342900"/>
            <a:r>
              <a:rPr lang="en-GB" sz="2000" dirty="0"/>
              <a:t>Migration policy</a:t>
            </a:r>
          </a:p>
          <a:p>
            <a:pPr marL="800100" lvl="2" indent="-342900"/>
            <a:r>
              <a:rPr lang="en-GB" sz="2400" kern="1200" dirty="0"/>
              <a:t>Applicable </a:t>
            </a:r>
            <a:r>
              <a:rPr lang="en-GB" sz="2400" dirty="0"/>
              <a:t>standards and specifications </a:t>
            </a:r>
          </a:p>
          <a:p>
            <a:pPr marL="800100" lvl="2" indent="-342900"/>
            <a:r>
              <a:rPr lang="en-GB" sz="2400" kern="1200" dirty="0"/>
              <a:t>Applicable Service </a:t>
            </a:r>
            <a:r>
              <a:rPr lang="en-GB" sz="2400" dirty="0"/>
              <a:t>Level Requirements</a:t>
            </a:r>
            <a:endParaRPr lang="en-GB" sz="2400" kern="12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DF8FD5-D26F-BA41-9ACF-EE41B0446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GB"/>
              <a:t>Page </a:t>
            </a:r>
            <a:fld id="{3FE35EF2-F7BB-43EF-A7CB-B668357DD6FC}" type="slidenum">
              <a:rPr lang="en-GB" smtClean="0"/>
              <a:pPr defTabSz="342900">
                <a:defRPr/>
              </a:pPr>
              <a:t>9</a:t>
            </a:fld>
            <a:endParaRPr lang="en-GB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3CE89B2A-F9F7-0C41-AD7E-BC24473F3732}"/>
              </a:ext>
            </a:extLst>
          </p:cNvPr>
          <p:cNvGrpSpPr/>
          <p:nvPr/>
        </p:nvGrpSpPr>
        <p:grpSpPr>
          <a:xfrm>
            <a:off x="8788400" y="3571336"/>
            <a:ext cx="2822752" cy="2587924"/>
            <a:chOff x="8788400" y="3571336"/>
            <a:chExt cx="2822752" cy="2587924"/>
          </a:xfrm>
        </p:grpSpPr>
        <p:sp>
          <p:nvSpPr>
            <p:cNvPr id="2" name="Høyre klammeparentes 1">
              <a:extLst>
                <a:ext uri="{FF2B5EF4-FFF2-40B4-BE49-F238E27FC236}">
                  <a16:creationId xmlns:a16="http://schemas.microsoft.com/office/drawing/2014/main" id="{4F3CE222-8666-E949-ACA6-E05AC388F9F5}"/>
                </a:ext>
              </a:extLst>
            </p:cNvPr>
            <p:cNvSpPr/>
            <p:nvPr/>
          </p:nvSpPr>
          <p:spPr>
            <a:xfrm>
              <a:off x="8788400" y="3571336"/>
              <a:ext cx="335319" cy="258792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EAC5B76F-5838-6A4F-9CFE-A2B53B62E65A}"/>
                </a:ext>
              </a:extLst>
            </p:cNvPr>
            <p:cNvSpPr txBox="1"/>
            <p:nvPr/>
          </p:nvSpPr>
          <p:spPr>
            <a:xfrm>
              <a:off x="9264767" y="4278703"/>
              <a:ext cx="23463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Need to be documented and published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9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HTgXlI7kmYzSOCzCPE2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F4KWd7CEqqF15zHEpEb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Nao3GqNEaRgPdGyl98m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5.D8jqX0KTrCHgOzqTq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F4KWd7CEqqF15zHEpEb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Nao3GqNEaRgPdGyl98m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8pMx7HEEmvfs.1iS14.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8pMx7HEEmvfs.1iS14.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Nao3GqNEaRgPdGyl98m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8pMx7HEEmvfs.1iS14.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yRGoXhxUaH7gn26lLy4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Nao3GqNEaRgPdGyl98m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ALrlVRLE.z5xdUue20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Nao3GqNEaRgPdGyl98m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8pMx7HEEmvfs.1iS14.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yRGoXhxUaH7gn26lLy4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yRGoXhxUaH7gn26lLy4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CZCNREM0Wq2yJbEEg3I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DY6boVXka96IvH2coXy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wR.lHyNE2uJyF9XUZ2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5uMuD5FU2ou9SedMer7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7.7eiMMME.YsBcxMDi01A"/>
</p:tagLst>
</file>

<file path=ppt/theme/theme1.xml><?xml version="1.0" encoding="utf-8"?>
<a:theme xmlns:a="http://schemas.openxmlformats.org/drawingml/2006/main" name="20101202 HODDEVIK presentation">
  <a:themeElements>
    <a:clrScheme name="PEPPOL">
      <a:dk1>
        <a:srgbClr val="707173"/>
      </a:dk1>
      <a:lt1>
        <a:srgbClr val="FFFFFF"/>
      </a:lt1>
      <a:dk2>
        <a:srgbClr val="707173"/>
      </a:dk2>
      <a:lt2>
        <a:srgbClr val="DDDDDD"/>
      </a:lt2>
      <a:accent1>
        <a:srgbClr val="004494"/>
      </a:accent1>
      <a:accent2>
        <a:srgbClr val="D3D4E9"/>
      </a:accent2>
      <a:accent3>
        <a:srgbClr val="A5ABD2"/>
      </a:accent3>
      <a:accent4>
        <a:srgbClr val="7683BB"/>
      </a:accent4>
      <a:accent5>
        <a:srgbClr val="4460A5"/>
      </a:accent5>
      <a:accent6>
        <a:srgbClr val="FFED00"/>
      </a:accent6>
      <a:hlink>
        <a:srgbClr val="7683BB"/>
      </a:hlink>
      <a:folHlink>
        <a:srgbClr val="004494"/>
      </a:folHlink>
    </a:clrScheme>
    <a:fontScheme name="PEPPO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68769</TotalTime>
  <Words>1158</Words>
  <Application>Microsoft Macintosh PowerPoint</Application>
  <PresentationFormat>Widescreen</PresentationFormat>
  <Paragraphs>283</Paragraphs>
  <Slides>16</Slides>
  <Notes>3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Symbol</vt:lpstr>
      <vt:lpstr>20101202 HODDEVIK presentation</vt:lpstr>
      <vt:lpstr>think-cell Slide</vt:lpstr>
      <vt:lpstr>New PEPPOL Agreement Framework Service Provider Community meeting</vt:lpstr>
      <vt:lpstr>Presentation outline</vt:lpstr>
      <vt:lpstr>Updating current agreements to reality</vt:lpstr>
      <vt:lpstr>TIA annex updates</vt:lpstr>
      <vt:lpstr>Create a robust Agreement Framework for the future</vt:lpstr>
      <vt:lpstr>The PEPPOL Agreement Framework</vt:lpstr>
      <vt:lpstr>Decentraliced governance</vt:lpstr>
      <vt:lpstr>The PEPPOL Architecture Framework</vt:lpstr>
      <vt:lpstr>Stability and agility</vt:lpstr>
      <vt:lpstr>The PEPPOL Service Provider Agreement</vt:lpstr>
      <vt:lpstr>List of applicable standards</vt:lpstr>
      <vt:lpstr>SLA requirements</vt:lpstr>
      <vt:lpstr>Implementation</vt:lpstr>
      <vt:lpstr>Complementing activities</vt:lpstr>
      <vt:lpstr>Implementing the complementing activities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PEPPOL  Pan  European Public Procurement  OnLine</dc:title>
  <dc:subject>OpenPEPPOL 6th GA</dc:subject>
  <dc:creator>PEPPOL</dc:creator>
  <cp:lastModifiedBy>Jostein Frømyr</cp:lastModifiedBy>
  <cp:revision>959</cp:revision>
  <cp:lastPrinted>2019-01-20T20:14:24Z</cp:lastPrinted>
  <dcterms:created xsi:type="dcterms:W3CDTF">2010-09-23T11:33:54Z</dcterms:created>
  <dcterms:modified xsi:type="dcterms:W3CDTF">2019-06-18T06:13:20Z</dcterms:modified>
</cp:coreProperties>
</file>