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8792" r:id="rId5"/>
    <p:sldId id="1629" r:id="rId6"/>
    <p:sldId id="2147378078" r:id="rId7"/>
    <p:sldId id="2147378033" r:id="rId8"/>
    <p:sldId id="2147378034" r:id="rId9"/>
    <p:sldId id="2147378040" r:id="rId10"/>
    <p:sldId id="2147378064" r:id="rId11"/>
    <p:sldId id="2147378079" r:id="rId12"/>
    <p:sldId id="2147378080" r:id="rId13"/>
    <p:sldId id="2147378041" r:id="rId14"/>
    <p:sldId id="2147378082" r:id="rId15"/>
    <p:sldId id="2147378066" r:id="rId16"/>
    <p:sldId id="2147378030" r:id="rId17"/>
    <p:sldId id="2147378048" r:id="rId18"/>
    <p:sldId id="2147378083" r:id="rId19"/>
    <p:sldId id="2147378047" r:id="rId20"/>
    <p:sldId id="10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C203AB-6C00-5463-222C-E8674E040AB4}" name="Erwin Wulterkens" initials="EW" userId="S::e.wulterkens_nleyes.com#ext#@edisysno.onmicrosoft.com::b9c79736-e881-47b6-8c54-077dd3714880" providerId="AD"/>
  <p188:author id="{553450C7-5202-D1FD-6333-6EFCDC0ADC03}" name="Jostein Frømyr" initials="JF" userId="S::jostein.fromyr@edisys.no::2395b511-632c-4055-b942-8a841d60b470" providerId="AD"/>
  <p188:author id="{8F3762ED-4167-759A-613A-E023C1A5169A}" name="Lefteris Leontaridis" initials="LL" userId="Lefteris Leontaridi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ddevik, André" initials="HA" lastIdx="1" clrIdx="0">
    <p:extLst>
      <p:ext uri="{19B8F6BF-5375-455C-9EA6-DF929625EA0E}">
        <p15:presenceInfo xmlns:p15="http://schemas.microsoft.com/office/powerpoint/2012/main" userId="S::andre.hoddevik@difi.no::19a195a8-9008-4f8a-a7d9-53eccc8fa36c" providerId="AD"/>
      </p:ext>
    </p:extLst>
  </p:cmAuthor>
  <p:cmAuthor id="2" name="Hoddevik, André" initials="AH" lastIdx="2" clrIdx="1">
    <p:extLst>
      <p:ext uri="{19B8F6BF-5375-455C-9EA6-DF929625EA0E}">
        <p15:presenceInfo xmlns:p15="http://schemas.microsoft.com/office/powerpoint/2012/main" userId="Hoddevik, André" providerId="None"/>
      </p:ext>
    </p:extLst>
  </p:cmAuthor>
  <p:cmAuthor id="3" name="Kolette Visser" initials="KV" lastIdx="7" clrIdx="2">
    <p:extLst>
      <p:ext uri="{19B8F6BF-5375-455C-9EA6-DF929625EA0E}">
        <p15:presenceInfo xmlns:p15="http://schemas.microsoft.com/office/powerpoint/2012/main" userId="Kolette Visser" providerId="None"/>
      </p:ext>
    </p:extLst>
  </p:cmAuthor>
  <p:cmAuthor id="4" name="Erwin Wulterkens" initials="EW" lastIdx="3" clrIdx="3">
    <p:extLst>
      <p:ext uri="{19B8F6BF-5375-455C-9EA6-DF929625EA0E}">
        <p15:presenceInfo xmlns:p15="http://schemas.microsoft.com/office/powerpoint/2012/main" userId="S::e.wulterkens_nleyes.com#ext#@edisysno.onmicrosoft.com::b9c79736-e881-47b6-8c54-077dd3714880" providerId="AD"/>
      </p:ext>
    </p:extLst>
  </p:cmAuthor>
  <p:cmAuthor id="5" name="Kolette Visser" initials="KV [2]" lastIdx="3" clrIdx="4">
    <p:extLst>
      <p:ext uri="{19B8F6BF-5375-455C-9EA6-DF929625EA0E}">
        <p15:presenceInfo xmlns:p15="http://schemas.microsoft.com/office/powerpoint/2012/main" userId="S::kolette_headon.nl#ext#@edisysno.onmicrosoft.com::7c2daccd-0dbb-49d0-9f9d-6ca0045e3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D"/>
    <a:srgbClr val="92D050"/>
    <a:srgbClr val="DBDBDB"/>
    <a:srgbClr val="CCD7F0"/>
    <a:srgbClr val="00BAFF"/>
    <a:srgbClr val="007AD7"/>
    <a:srgbClr val="E8ECF8"/>
    <a:srgbClr val="1CBAF8"/>
    <a:srgbClr val="F7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514" autoAdjust="0"/>
    <p:restoredTop sz="93457" autoAdjust="0"/>
  </p:normalViewPr>
  <p:slideViewPr>
    <p:cSldViewPr snapToGrid="0">
      <p:cViewPr varScale="1">
        <p:scale>
          <a:sx n="57" d="100"/>
          <a:sy n="57" d="100"/>
        </p:scale>
        <p:origin x="608" y="48"/>
      </p:cViewPr>
      <p:guideLst/>
    </p:cSldViewPr>
  </p:slideViewPr>
  <p:notesTextViewPr>
    <p:cViewPr>
      <p:scale>
        <a:sx n="1" d="1"/>
        <a:sy n="1" d="1"/>
      </p:scale>
      <p:origin x="0" y="0"/>
    </p:cViewPr>
  </p:notesTextViewPr>
  <p:sorterViewPr>
    <p:cViewPr>
      <p:scale>
        <a:sx n="100" d="100"/>
        <a:sy n="100" d="100"/>
      </p:scale>
      <p:origin x="0" y="-5120"/>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68E7B-91B5-8243-8144-A5FE216C8634}" type="datetimeFigureOut">
              <a:rPr lang="en-US" smtClean="0"/>
              <a:t>7/11/2023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E9371-2DDF-2841-B52C-AF59E9988FE9}" type="slidenum">
              <a:rPr lang="en-US" smtClean="0"/>
              <a:t>‹#›</a:t>
            </a:fld>
            <a:endParaRPr lang="en-US" dirty="0"/>
          </a:p>
        </p:txBody>
      </p:sp>
    </p:spTree>
    <p:extLst>
      <p:ext uri="{BB962C8B-B14F-4D97-AF65-F5344CB8AC3E}">
        <p14:creationId xmlns:p14="http://schemas.microsoft.com/office/powerpoint/2010/main" val="5426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E9371-2DDF-2841-B52C-AF59E9988F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396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DE9371-2DDF-2841-B52C-AF59E9988F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959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3"/>
          <a:srcRect/>
          <a:stretch/>
        </p:blipFill>
        <p:spPr>
          <a:xfrm>
            <a:off x="1765012" y="2796377"/>
            <a:ext cx="3918389" cy="1265246"/>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6375834" y="2939143"/>
            <a:ext cx="4910137" cy="489857"/>
          </a:xfrm>
        </p:spPr>
        <p:txBody>
          <a:bodyPr anchor="b" anchorCtr="0">
            <a:noAutofit/>
          </a:bodyPr>
          <a:lstStyle>
            <a:lvl1pPr marL="0" indent="0">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err="1"/>
              <a:t>Prescep,dclpd</a:t>
            </a:r>
            <a:r>
              <a:rPr lang="en-GB"/>
              <a:t>,</a:t>
            </a:r>
          </a:p>
          <a:p>
            <a:pPr lvl="0"/>
            <a:r>
              <a:rPr lang="en-GB"/>
              <a:t>[dc[</a:t>
            </a:r>
            <a:r>
              <a:rPr lang="en-GB" err="1"/>
              <a:t>pdlwentation</a:t>
            </a:r>
            <a:r>
              <a:rPr lang="en-GB"/>
              <a:t> Title</a:t>
            </a:r>
            <a:endParaRPr lang="en-US"/>
          </a:p>
        </p:txBody>
      </p:sp>
      <p:sp>
        <p:nvSpPr>
          <p:cNvPr id="17" name="Title 1">
            <a:extLst>
              <a:ext uri="{FF2B5EF4-FFF2-40B4-BE49-F238E27FC236}">
                <a16:creationId xmlns:a16="http://schemas.microsoft.com/office/drawing/2014/main" id="{64DD5BA8-322E-6248-9A23-99B741B3EB5A}"/>
              </a:ext>
            </a:extLst>
          </p:cNvPr>
          <p:cNvSpPr txBox="1">
            <a:spLocks/>
          </p:cNvSpPr>
          <p:nvPr userDrawn="1"/>
        </p:nvSpPr>
        <p:spPr>
          <a:xfrm>
            <a:off x="5185288" y="5739826"/>
            <a:ext cx="2149677" cy="3326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200" u="none" dirty="0">
                <a:solidFill>
                  <a:schemeClr val="bg1"/>
                </a:solidFill>
              </a:rPr>
              <a:t>www.peppol.org</a:t>
            </a:r>
          </a:p>
        </p:txBody>
      </p:sp>
      <p:sp>
        <p:nvSpPr>
          <p:cNvPr id="19" name="Title 1">
            <a:extLst>
              <a:ext uri="{FF2B5EF4-FFF2-40B4-BE49-F238E27FC236}">
                <a16:creationId xmlns:a16="http://schemas.microsoft.com/office/drawing/2014/main" id="{EA2BD5A9-F3D8-384A-8158-C86A25949298}"/>
              </a:ext>
            </a:extLst>
          </p:cNvPr>
          <p:cNvSpPr txBox="1">
            <a:spLocks/>
          </p:cNvSpPr>
          <p:nvPr userDrawn="1"/>
        </p:nvSpPr>
        <p:spPr>
          <a:xfrm>
            <a:off x="5233707" y="6068782"/>
            <a:ext cx="2052839" cy="1881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600" u="none" dirty="0">
                <a:solidFill>
                  <a:schemeClr val="bg1">
                    <a:alpha val="40000"/>
                  </a:schemeClr>
                </a:solidFill>
              </a:rPr>
              <a:t>Peppol is owned by OpenPeppol AISBL</a:t>
            </a:r>
          </a:p>
        </p:txBody>
      </p:sp>
      <p:sp>
        <p:nvSpPr>
          <p:cNvPr id="8" name="Text Placeholder 2">
            <a:extLst>
              <a:ext uri="{FF2B5EF4-FFF2-40B4-BE49-F238E27FC236}">
                <a16:creationId xmlns:a16="http://schemas.microsoft.com/office/drawing/2014/main" id="{D6910E33-B0C5-42F3-B5E6-240F483E3143}"/>
              </a:ext>
            </a:extLst>
          </p:cNvPr>
          <p:cNvSpPr>
            <a:spLocks noGrp="1"/>
          </p:cNvSpPr>
          <p:nvPr>
            <p:ph type="body" sz="quarter" idx="11" hasCustomPrompt="1"/>
          </p:nvPr>
        </p:nvSpPr>
        <p:spPr>
          <a:xfrm>
            <a:off x="6375834" y="3587297"/>
            <a:ext cx="4910137" cy="358775"/>
          </a:xfrm>
        </p:spPr>
        <p:txBody>
          <a:bodyPr>
            <a:noAutofit/>
          </a:bodyPr>
          <a:lstStyle>
            <a:lvl1pPr marL="228600" indent="-228600">
              <a:buClr>
                <a:schemeClr val="bg1"/>
              </a:buClr>
              <a:buFont typeface="Arial" panose="020B0604020202020204" pitchFamily="34" charset="0"/>
              <a:buChar char="•"/>
              <a:defRPr>
                <a:solidFill>
                  <a:schemeClr val="bg1"/>
                </a:solidFill>
              </a:defRPr>
            </a:lvl1pPr>
          </a:lstStyle>
          <a:p>
            <a:r>
              <a:rPr lang="en-GB"/>
              <a:t>Presentation subtitle</a:t>
            </a:r>
          </a:p>
        </p:txBody>
      </p:sp>
    </p:spTree>
    <p:extLst>
      <p:ext uri="{BB962C8B-B14F-4D97-AF65-F5344CB8AC3E}">
        <p14:creationId xmlns:p14="http://schemas.microsoft.com/office/powerpoint/2010/main" val="320431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With 3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AB26F71-0A2F-2042-A44A-272B58C36BFB}"/>
              </a:ext>
            </a:extLst>
          </p:cNvPr>
          <p:cNvSpPr/>
          <p:nvPr userDrawn="1"/>
        </p:nvSpPr>
        <p:spPr>
          <a:xfrm>
            <a:off x="801496" y="2941117"/>
            <a:ext cx="3285596"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26" name="Rectangle 25">
            <a:extLst>
              <a:ext uri="{FF2B5EF4-FFF2-40B4-BE49-F238E27FC236}">
                <a16:creationId xmlns:a16="http://schemas.microsoft.com/office/drawing/2014/main" id="{75E46302-BFBE-A44A-BEA7-F2E070161390}"/>
              </a:ext>
            </a:extLst>
          </p:cNvPr>
          <p:cNvSpPr/>
          <p:nvPr userDrawn="1"/>
        </p:nvSpPr>
        <p:spPr>
          <a:xfrm>
            <a:off x="4453202" y="2941117"/>
            <a:ext cx="3285596"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7E68EF7-8E9B-604E-A002-6DA88D4B5844}"/>
              </a:ext>
            </a:extLst>
          </p:cNvPr>
          <p:cNvSpPr/>
          <p:nvPr userDrawn="1"/>
        </p:nvSpPr>
        <p:spPr>
          <a:xfrm>
            <a:off x="8101759" y="2941117"/>
            <a:ext cx="3285596" cy="2861953"/>
          </a:xfrm>
          <a:prstGeom prst="rect">
            <a:avLst/>
          </a:prstGeom>
          <a:solidFill>
            <a:srgbClr val="00326D"/>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a:extLst>
              <a:ext uri="{FF2B5EF4-FFF2-40B4-BE49-F238E27FC236}">
                <a16:creationId xmlns:a16="http://schemas.microsoft.com/office/drawing/2014/main" id="{4EA74456-E8B8-CA46-8A56-B65AED980E92}"/>
              </a:ext>
            </a:extLst>
          </p:cNvPr>
          <p:cNvSpPr>
            <a:spLocks noGrp="1"/>
          </p:cNvSpPr>
          <p:nvPr>
            <p:ph type="body" sz="quarter" idx="12"/>
          </p:nvPr>
        </p:nvSpPr>
        <p:spPr>
          <a:xfrm>
            <a:off x="1146175" y="3181350"/>
            <a:ext cx="2502382"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3">
            <a:extLst>
              <a:ext uri="{FF2B5EF4-FFF2-40B4-BE49-F238E27FC236}">
                <a16:creationId xmlns:a16="http://schemas.microsoft.com/office/drawing/2014/main" id="{1CA6ABCC-1C55-6C45-B30C-D8BECE62CDDC}"/>
              </a:ext>
            </a:extLst>
          </p:cNvPr>
          <p:cNvSpPr>
            <a:spLocks noGrp="1"/>
          </p:cNvSpPr>
          <p:nvPr>
            <p:ph type="body" sz="quarter" idx="13"/>
          </p:nvPr>
        </p:nvSpPr>
        <p:spPr>
          <a:xfrm>
            <a:off x="4755765"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Text Placeholder 3">
            <a:extLst>
              <a:ext uri="{FF2B5EF4-FFF2-40B4-BE49-F238E27FC236}">
                <a16:creationId xmlns:a16="http://schemas.microsoft.com/office/drawing/2014/main" id="{AD0D7BBC-8E0B-F24A-B2C6-B725965141B3}"/>
              </a:ext>
            </a:extLst>
          </p:cNvPr>
          <p:cNvSpPr>
            <a:spLocks noGrp="1"/>
          </p:cNvSpPr>
          <p:nvPr>
            <p:ph type="body" sz="quarter" idx="14"/>
          </p:nvPr>
        </p:nvSpPr>
        <p:spPr>
          <a:xfrm>
            <a:off x="8387058" y="3181350"/>
            <a:ext cx="264516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24">
            <a:extLst>
              <a:ext uri="{FF2B5EF4-FFF2-40B4-BE49-F238E27FC236}">
                <a16:creationId xmlns:a16="http://schemas.microsoft.com/office/drawing/2014/main" id="{EB1F2610-63FB-4571-A786-AD27AA9AA99F}"/>
              </a:ext>
            </a:extLst>
          </p:cNvPr>
          <p:cNvSpPr>
            <a:spLocks noGrp="1"/>
          </p:cNvSpPr>
          <p:nvPr>
            <p:ph type="body" sz="quarter" idx="15" hasCustomPrompt="1"/>
          </p:nvPr>
        </p:nvSpPr>
        <p:spPr>
          <a:xfrm>
            <a:off x="4437231" y="2353110"/>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22" name="Text Placeholder 24">
            <a:extLst>
              <a:ext uri="{FF2B5EF4-FFF2-40B4-BE49-F238E27FC236}">
                <a16:creationId xmlns:a16="http://schemas.microsoft.com/office/drawing/2014/main" id="{46524435-7836-4A67-B342-507EAD5E1843}"/>
              </a:ext>
            </a:extLst>
          </p:cNvPr>
          <p:cNvSpPr>
            <a:spLocks noGrp="1"/>
          </p:cNvSpPr>
          <p:nvPr>
            <p:ph type="body" sz="quarter" idx="16" hasCustomPrompt="1"/>
          </p:nvPr>
        </p:nvSpPr>
        <p:spPr>
          <a:xfrm>
            <a:off x="8105126" y="2353109"/>
            <a:ext cx="32822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Tree>
    <p:extLst>
      <p:ext uri="{BB962C8B-B14F-4D97-AF65-F5344CB8AC3E}">
        <p14:creationId xmlns:p14="http://schemas.microsoft.com/office/powerpoint/2010/main" val="354256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21456"/>
            <a:ext cx="4640190"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dirty="0"/>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1739578"/>
            <a:ext cx="4662344" cy="4588197"/>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374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7232CE-164E-1747-91B0-7DC3B34D2DCB}"/>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E109BF46-DF89-DB44-9C1D-F6830AE36D1F}"/>
              </a:ext>
            </a:extLst>
          </p:cNvPr>
          <p:cNvSpPr>
            <a:spLocks noGrp="1"/>
          </p:cNvSpPr>
          <p:nvPr>
            <p:ph type="body" sz="quarter" idx="10" hasCustomPrompt="1"/>
          </p:nvPr>
        </p:nvSpPr>
        <p:spPr>
          <a:xfrm>
            <a:off x="3640931" y="3311392"/>
            <a:ext cx="4910137" cy="489857"/>
          </a:xfrm>
        </p:spPr>
        <p:txBody>
          <a:bodyPr>
            <a:noAutofit/>
          </a:bodyPr>
          <a:lstStyle>
            <a:lvl1pPr marL="0" indent="0" algn="ctr">
              <a:buNone/>
              <a:defRPr sz="30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a:t>Quote text to go here</a:t>
            </a:r>
            <a:endParaRPr lang="en-US"/>
          </a:p>
        </p:txBody>
      </p:sp>
      <p:pic>
        <p:nvPicPr>
          <p:cNvPr id="4" name="Picture 3" descr="A picture containing necklace, drawing, knot&#10;&#10;Description automatically generated">
            <a:extLst>
              <a:ext uri="{FF2B5EF4-FFF2-40B4-BE49-F238E27FC236}">
                <a16:creationId xmlns:a16="http://schemas.microsoft.com/office/drawing/2014/main" id="{F5868033-A3CE-3A4A-831A-E58E65705D9C}"/>
              </a:ext>
            </a:extLst>
          </p:cNvPr>
          <p:cNvPicPr>
            <a:picLocks noChangeAspect="1"/>
          </p:cNvPicPr>
          <p:nvPr userDrawn="1"/>
        </p:nvPicPr>
        <p:blipFill>
          <a:blip r:embed="rId3"/>
          <a:stretch>
            <a:fillRect/>
          </a:stretch>
        </p:blipFill>
        <p:spPr>
          <a:xfrm>
            <a:off x="5398665" y="2279971"/>
            <a:ext cx="1394669" cy="659596"/>
          </a:xfrm>
          <a:prstGeom prst="rect">
            <a:avLst/>
          </a:prstGeom>
        </p:spPr>
      </p:pic>
      <p:sp>
        <p:nvSpPr>
          <p:cNvPr id="10" name="Text Placeholder 2">
            <a:extLst>
              <a:ext uri="{FF2B5EF4-FFF2-40B4-BE49-F238E27FC236}">
                <a16:creationId xmlns:a16="http://schemas.microsoft.com/office/drawing/2014/main" id="{E9D1F0EA-E48B-F346-A71F-DC5FD25BA924}"/>
              </a:ext>
            </a:extLst>
          </p:cNvPr>
          <p:cNvSpPr>
            <a:spLocks noGrp="1"/>
          </p:cNvSpPr>
          <p:nvPr>
            <p:ph type="body" sz="quarter" idx="11" hasCustomPrompt="1"/>
          </p:nvPr>
        </p:nvSpPr>
        <p:spPr>
          <a:xfrm>
            <a:off x="3640931" y="4041745"/>
            <a:ext cx="4910137" cy="489857"/>
          </a:xfrm>
        </p:spPr>
        <p:txBody>
          <a:bodyPr>
            <a:no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buNone/>
              <a:defRPr sz="3000">
                <a:solidFill>
                  <a:schemeClr val="bg1"/>
                </a:solidFill>
                <a:latin typeface="Arial" panose="020B0604020202020204" pitchFamily="34" charset="0"/>
                <a:cs typeface="Arial" panose="020B0604020202020204" pitchFamily="34" charset="0"/>
              </a:defRPr>
            </a:lvl2pPr>
            <a:lvl3pPr marL="914400" indent="0">
              <a:buNone/>
              <a:defRPr sz="3000">
                <a:solidFill>
                  <a:schemeClr val="bg1"/>
                </a:solidFill>
                <a:latin typeface="Arial" panose="020B0604020202020204" pitchFamily="34" charset="0"/>
                <a:cs typeface="Arial" panose="020B0604020202020204" pitchFamily="34" charset="0"/>
              </a:defRPr>
            </a:lvl3pPr>
            <a:lvl4pPr marL="1371600" indent="0">
              <a:buNone/>
              <a:defRPr sz="3000">
                <a:solidFill>
                  <a:schemeClr val="bg1"/>
                </a:solidFill>
                <a:latin typeface="Arial" panose="020B0604020202020204" pitchFamily="34" charset="0"/>
                <a:cs typeface="Arial" panose="020B0604020202020204" pitchFamily="34" charset="0"/>
              </a:defRPr>
            </a:lvl4pPr>
            <a:lvl5pPr marL="1828800" indent="0">
              <a:buNone/>
              <a:defRPr sz="3000">
                <a:solidFill>
                  <a:schemeClr val="bg1"/>
                </a:solidFill>
                <a:latin typeface="Arial" panose="020B0604020202020204" pitchFamily="34" charset="0"/>
                <a:cs typeface="Arial" panose="020B0604020202020204" pitchFamily="34" charset="0"/>
              </a:defRPr>
            </a:lvl5pPr>
          </a:lstStyle>
          <a:p>
            <a:pPr lvl="0"/>
            <a:r>
              <a:rPr lang="en-GB"/>
              <a:t>– Quote author</a:t>
            </a:r>
            <a:endParaRPr lang="en-US"/>
          </a:p>
        </p:txBody>
      </p:sp>
    </p:spTree>
    <p:extLst>
      <p:ext uri="{BB962C8B-B14F-4D97-AF65-F5344CB8AC3E}">
        <p14:creationId xmlns:p14="http://schemas.microsoft.com/office/powerpoint/2010/main" val="42176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Top No Sub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141656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1781686"/>
            <a:ext cx="10582492" cy="377774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935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53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ide Text Box">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2794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Text Box No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254668"/>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146654"/>
            <a:ext cx="10582492" cy="341277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83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Blue 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291137"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2876550"/>
            <a:ext cx="5291137" cy="2682875"/>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03746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op 2 Colum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10" name="Text Placeholder 3">
            <a:extLst>
              <a:ext uri="{FF2B5EF4-FFF2-40B4-BE49-F238E27FC236}">
                <a16:creationId xmlns:a16="http://schemas.microsoft.com/office/drawing/2014/main" id="{2D778D66-CD32-8F4B-BC00-176C1E3DE642}"/>
              </a:ext>
            </a:extLst>
          </p:cNvPr>
          <p:cNvSpPr>
            <a:spLocks noGrp="1"/>
          </p:cNvSpPr>
          <p:nvPr>
            <p:ph type="body" sz="quarter" idx="12"/>
          </p:nvPr>
        </p:nvSpPr>
        <p:spPr>
          <a:xfrm>
            <a:off x="804863" y="2146654"/>
            <a:ext cx="10582492" cy="3412772"/>
          </a:xfrm>
        </p:spPr>
        <p:txBody>
          <a:bodyPr numCol="2" spcCol="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3367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D5368E-8BB6-134E-81DA-5CF4EF87F367}"/>
              </a:ext>
            </a:extLst>
          </p:cNvPr>
          <p:cNvPicPr>
            <a:picLocks noChangeAspect="1"/>
          </p:cNvPicPr>
          <p:nvPr userDrawn="1"/>
        </p:nvPicPr>
        <p:blipFill rotWithShape="1">
          <a:blip r:embed="rId2"/>
          <a:srcRect b="72658"/>
          <a:stretch/>
        </p:blipFill>
        <p:spPr>
          <a:xfrm>
            <a:off x="0" y="0"/>
            <a:ext cx="12192000" cy="2152891"/>
          </a:xfrm>
          <a:prstGeom prst="rect">
            <a:avLst/>
          </a:prstGeom>
        </p:spPr>
      </p:pic>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chemeClr val="bg1"/>
                </a:solidFill>
              </a:defRPr>
            </a:lvl1pPr>
          </a:lstStyle>
          <a:p>
            <a:r>
              <a:rPr lang="en-GB"/>
              <a:t>Slide title</a:t>
            </a:r>
            <a:endParaRPr lang="en-US"/>
          </a:p>
        </p:txBody>
      </p:sp>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773152" y="1469985"/>
            <a:ext cx="10613985" cy="5388014"/>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dcdlsldscl</a:t>
            </a:r>
          </a:p>
        </p:txBody>
      </p:sp>
      <p:pic>
        <p:nvPicPr>
          <p:cNvPr id="16" name="Picture 15">
            <a:extLst>
              <a:ext uri="{FF2B5EF4-FFF2-40B4-BE49-F238E27FC236}">
                <a16:creationId xmlns:a16="http://schemas.microsoft.com/office/drawing/2014/main" id="{558A2E87-725C-704B-A400-9AFF25B1851C}"/>
              </a:ext>
            </a:extLst>
          </p:cNvPr>
          <p:cNvPicPr>
            <a:picLocks noChangeAspect="1"/>
          </p:cNvPicPr>
          <p:nvPr userDrawn="1"/>
        </p:nvPicPr>
        <p:blipFill>
          <a:blip r:embed="rId3"/>
          <a:srcRect/>
          <a:stretch/>
        </p:blipFill>
        <p:spPr>
          <a:xfrm>
            <a:off x="10296979" y="365125"/>
            <a:ext cx="1470479" cy="356112"/>
          </a:xfrm>
          <a:prstGeom prst="rect">
            <a:avLst/>
          </a:prstGeom>
        </p:spPr>
      </p:pic>
    </p:spTree>
    <p:extLst>
      <p:ext uri="{BB962C8B-B14F-4D97-AF65-F5344CB8AC3E}">
        <p14:creationId xmlns:p14="http://schemas.microsoft.com/office/powerpoint/2010/main" val="38318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B4DA1-A181-7C44-9957-E6D8276A4504}"/>
              </a:ext>
            </a:extLst>
          </p:cNvPr>
          <p:cNvPicPr>
            <a:picLocks noChangeAspect="1"/>
          </p:cNvPicPr>
          <p:nvPr userDrawn="1"/>
        </p:nvPicPr>
        <p:blipFill>
          <a:blip r:embed="rId2"/>
          <a:srcRect/>
          <a:stretch/>
        </p:blipFill>
        <p:spPr>
          <a:xfrm>
            <a:off x="1765012" y="2796377"/>
            <a:ext cx="3918389" cy="1265245"/>
          </a:xfrm>
          <a:prstGeom prst="rect">
            <a:avLst/>
          </a:prstGeom>
        </p:spPr>
      </p:pic>
      <p:sp>
        <p:nvSpPr>
          <p:cNvPr id="7" name="Text Placeholder 1">
            <a:extLst>
              <a:ext uri="{FF2B5EF4-FFF2-40B4-BE49-F238E27FC236}">
                <a16:creationId xmlns:a16="http://schemas.microsoft.com/office/drawing/2014/main" id="{9DC6EF97-ABDE-424B-9438-7D55DF2DBA83}"/>
              </a:ext>
            </a:extLst>
          </p:cNvPr>
          <p:cNvSpPr>
            <a:spLocks noGrp="1"/>
          </p:cNvSpPr>
          <p:nvPr>
            <p:ph type="body" sz="quarter" idx="10"/>
          </p:nvPr>
        </p:nvSpPr>
        <p:spPr>
          <a:xfrm>
            <a:off x="6375834" y="2939143"/>
            <a:ext cx="4910137" cy="489857"/>
          </a:xfrm>
        </p:spPr>
        <p:txBody>
          <a:bodyPr wrap="square" anchor="b">
            <a:noAutofit/>
          </a:bodyPr>
          <a:lstStyle>
            <a:lvl1pPr marL="0" indent="0">
              <a:buNone/>
              <a:defRPr sz="2800" b="1"/>
            </a:lvl1pPr>
          </a:lstStyle>
          <a:p>
            <a:endParaRPr lang="en-GB"/>
          </a:p>
        </p:txBody>
      </p:sp>
      <p:sp>
        <p:nvSpPr>
          <p:cNvPr id="10" name="Text Placeholder 1">
            <a:extLst>
              <a:ext uri="{FF2B5EF4-FFF2-40B4-BE49-F238E27FC236}">
                <a16:creationId xmlns:a16="http://schemas.microsoft.com/office/drawing/2014/main" id="{7573C36D-09C8-4AE1-9043-2F29DBA98DB1}"/>
              </a:ext>
            </a:extLst>
          </p:cNvPr>
          <p:cNvSpPr>
            <a:spLocks noGrp="1"/>
          </p:cNvSpPr>
          <p:nvPr>
            <p:ph type="body" sz="quarter" idx="4294967295"/>
          </p:nvPr>
        </p:nvSpPr>
        <p:spPr>
          <a:xfrm>
            <a:off x="6375834" y="3587297"/>
            <a:ext cx="4910137" cy="358775"/>
          </a:xfrm>
        </p:spPr>
        <p:txBody>
          <a:bodyPr>
            <a:noAutofit/>
          </a:bodyPr>
          <a:lstStyle>
            <a:lvl1pPr marL="342900" indent="-342900">
              <a:buClr>
                <a:schemeClr val="tx1"/>
              </a:buClr>
              <a:buFont typeface="Arial" panose="020B0604020202020204" pitchFamily="34" charset="0"/>
              <a:buChar char="•"/>
              <a:defRPr>
                <a:solidFill>
                  <a:schemeClr val="tx1"/>
                </a:solidFill>
              </a:defRPr>
            </a:lvl1pPr>
          </a:lstStyle>
          <a:p>
            <a:pPr marL="0" indent="0">
              <a:buNone/>
            </a:pPr>
            <a:endParaRPr lang="en-GB"/>
          </a:p>
        </p:txBody>
      </p:sp>
    </p:spTree>
    <p:extLst>
      <p:ext uri="{BB962C8B-B14F-4D97-AF65-F5344CB8AC3E}">
        <p14:creationId xmlns:p14="http://schemas.microsoft.com/office/powerpoint/2010/main" val="70745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4639973" cy="560276"/>
          </a:xfrm>
        </p:spPr>
        <p:txBody>
          <a:bodyPr>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464019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4627611" cy="568325"/>
          </a:xfrm>
        </p:spPr>
        <p:txBody>
          <a:bodyPr>
            <a:noAutofit/>
          </a:bodyPr>
          <a:lstStyle>
            <a:lvl1pPr marL="0" indent="0">
              <a:buNone/>
              <a:defRPr sz="2000">
                <a:solidFill>
                  <a:srgbClr val="007AD7"/>
                </a:solidFill>
              </a:defRPr>
            </a:lvl1pPr>
          </a:lstStyle>
          <a:p>
            <a:pPr lvl="0"/>
            <a:r>
              <a:rPr lang="en-GB"/>
              <a:t>Slide subtitle</a:t>
            </a:r>
            <a:endParaRPr lang="en-US"/>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6" name="Picture Placeholder 5">
            <a:extLst>
              <a:ext uri="{FF2B5EF4-FFF2-40B4-BE49-F238E27FC236}">
                <a16:creationId xmlns:a16="http://schemas.microsoft.com/office/drawing/2014/main" id="{6E5166A8-1B73-BC4C-8814-4565CFCD7B84}"/>
              </a:ext>
            </a:extLst>
          </p:cNvPr>
          <p:cNvSpPr>
            <a:spLocks noGrp="1"/>
          </p:cNvSpPr>
          <p:nvPr>
            <p:ph type="pic" sz="quarter" idx="13"/>
          </p:nvPr>
        </p:nvSpPr>
        <p:spPr>
          <a:xfrm>
            <a:off x="6096000" y="1260474"/>
            <a:ext cx="5672138" cy="4226400"/>
          </a:xfrm>
          <a:solidFill>
            <a:schemeClr val="bg1"/>
          </a:solidFill>
          <a:effectLst>
            <a:outerShdw blurRad="444500" dist="381000" dir="3000000" algn="ctr" rotWithShape="0">
              <a:srgbClr val="000000">
                <a:alpha val="30000"/>
              </a:srgbClr>
            </a:outerShdw>
          </a:effectLst>
        </p:spPr>
        <p:txBody>
          <a:bodyPr/>
          <a:lstStyle/>
          <a:p>
            <a:endParaRPr lang="en-US" dirty="0"/>
          </a:p>
        </p:txBody>
      </p:sp>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782781" y="2101376"/>
            <a:ext cx="4662344" cy="422639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8580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8BAFF8-81B2-BE4A-8770-987BE457B37D}"/>
              </a:ext>
            </a:extLst>
          </p:cNvPr>
          <p:cNvSpPr/>
          <p:nvPr userDrawn="1"/>
        </p:nvSpPr>
        <p:spPr>
          <a:xfrm>
            <a:off x="7107382" y="0"/>
            <a:ext cx="5084618" cy="6858000"/>
          </a:xfrm>
          <a:prstGeom prst="rect">
            <a:avLst/>
          </a:prstGeom>
          <a:solidFill>
            <a:srgbClr val="007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F9EC6D9-7D00-B140-8430-A2A7EFEB8FBD}"/>
              </a:ext>
            </a:extLst>
          </p:cNvPr>
          <p:cNvSpPr/>
          <p:nvPr userDrawn="1"/>
        </p:nvSpPr>
        <p:spPr>
          <a:xfrm>
            <a:off x="0" y="0"/>
            <a:ext cx="7107382"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1989567"/>
            <a:ext cx="5779860" cy="560276"/>
          </a:xfrm>
        </p:spPr>
        <p:txBody>
          <a:bodyPr anchor="b" anchorCtr="0">
            <a:noAutofit/>
          </a:bodyPr>
          <a:lstStyle>
            <a:lvl1pPr>
              <a:defRPr sz="3000">
                <a:solidFill>
                  <a:srgbClr val="00326D"/>
                </a:solidFill>
              </a:defRPr>
            </a:lvl1pPr>
          </a:lstStyle>
          <a:p>
            <a:r>
              <a:rPr lang="en-GB"/>
              <a:t>Slide title</a:t>
            </a:r>
            <a:endParaRPr lang="en-US"/>
          </a:p>
        </p:txBody>
      </p:sp>
      <p:pic>
        <p:nvPicPr>
          <p:cNvPr id="7" name="Picture 6">
            <a:extLst>
              <a:ext uri="{FF2B5EF4-FFF2-40B4-BE49-F238E27FC236}">
                <a16:creationId xmlns:a16="http://schemas.microsoft.com/office/drawing/2014/main" id="{1E7A7CE2-0EA6-E545-8AB3-15B62C1F1439}"/>
              </a:ext>
            </a:extLst>
          </p:cNvPr>
          <p:cNvPicPr>
            <a:picLocks noChangeAspect="1"/>
          </p:cNvPicPr>
          <p:nvPr userDrawn="1"/>
        </p:nvPicPr>
        <p:blipFill>
          <a:blip r:embed="rId2"/>
          <a:srcRect/>
          <a:stretch/>
        </p:blipFill>
        <p:spPr>
          <a:xfrm>
            <a:off x="10296979" y="365125"/>
            <a:ext cx="1470479" cy="35611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chemeClr val="bg1"/>
                </a:solidFill>
              </a:defRPr>
            </a:lvl1pPr>
          </a:lstStyle>
          <a:p>
            <a:fld id="{94CA340D-312D-204F-893F-B70EFC62E153}" type="slidenum">
              <a:rPr lang="en-US" smtClean="0"/>
              <a:pPr/>
              <a:t>‹#›</a:t>
            </a:fld>
            <a:endParaRPr lang="en-US" dirty="0"/>
          </a:p>
        </p:txBody>
      </p:sp>
      <p:pic>
        <p:nvPicPr>
          <p:cNvPr id="16" name="Picture 15">
            <a:extLst>
              <a:ext uri="{FF2B5EF4-FFF2-40B4-BE49-F238E27FC236}">
                <a16:creationId xmlns:a16="http://schemas.microsoft.com/office/drawing/2014/main" id="{458BF75F-7C85-7D48-A4BD-E2EE6A730EC9}"/>
              </a:ext>
            </a:extLst>
          </p:cNvPr>
          <p:cNvPicPr>
            <a:picLocks noChangeAspect="1"/>
          </p:cNvPicPr>
          <p:nvPr userDrawn="1"/>
        </p:nvPicPr>
        <p:blipFill rotWithShape="1">
          <a:blip r:embed="rId3">
            <a:alphaModFix amt="10000"/>
          </a:blip>
          <a:srcRect r="23862" b="24625"/>
          <a:stretch/>
        </p:blipFill>
        <p:spPr>
          <a:xfrm>
            <a:off x="7400925" y="2014539"/>
            <a:ext cx="4791075" cy="4843462"/>
          </a:xfrm>
          <a:prstGeom prst="rect">
            <a:avLst/>
          </a:prstGeom>
        </p:spPr>
      </p:pic>
      <p:sp>
        <p:nvSpPr>
          <p:cNvPr id="5" name="Text Placeholder 4">
            <a:extLst>
              <a:ext uri="{FF2B5EF4-FFF2-40B4-BE49-F238E27FC236}">
                <a16:creationId xmlns:a16="http://schemas.microsoft.com/office/drawing/2014/main" id="{C7931053-3A45-8D4B-A2D7-2642339734C4}"/>
              </a:ext>
            </a:extLst>
          </p:cNvPr>
          <p:cNvSpPr>
            <a:spLocks noGrp="1"/>
          </p:cNvSpPr>
          <p:nvPr>
            <p:ph type="body" sz="quarter" idx="14"/>
          </p:nvPr>
        </p:nvSpPr>
        <p:spPr>
          <a:xfrm>
            <a:off x="1092425" y="2727016"/>
            <a:ext cx="5470214" cy="3600758"/>
          </a:xfrm>
        </p:spPr>
        <p:txBody>
          <a:bodyPr>
            <a:noAutofit/>
          </a:bodyPr>
          <a:lstStyle>
            <a:lvl1pPr marL="457200" indent="-457200">
              <a:buClr>
                <a:schemeClr val="tx1"/>
              </a:buClr>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7480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Wide Text Box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352191"/>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3331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ogo Wide Text Box no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2"/>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4" name="Text Placeholder 3">
            <a:extLst>
              <a:ext uri="{FF2B5EF4-FFF2-40B4-BE49-F238E27FC236}">
                <a16:creationId xmlns:a16="http://schemas.microsoft.com/office/drawing/2014/main" id="{2FAAFD42-CBC1-F74F-BA25-B38FDE105F90}"/>
              </a:ext>
            </a:extLst>
          </p:cNvPr>
          <p:cNvSpPr>
            <a:spLocks noGrp="1"/>
          </p:cNvSpPr>
          <p:nvPr>
            <p:ph type="body" sz="quarter" idx="12"/>
          </p:nvPr>
        </p:nvSpPr>
        <p:spPr>
          <a:xfrm>
            <a:off x="804863" y="1706882"/>
            <a:ext cx="10582492" cy="462917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8" name="Picture 7">
            <a:extLst>
              <a:ext uri="{FF2B5EF4-FFF2-40B4-BE49-F238E27FC236}">
                <a16:creationId xmlns:a16="http://schemas.microsoft.com/office/drawing/2014/main" id="{75CA965A-BF49-4715-9878-BB3F2B0D7493}"/>
              </a:ext>
            </a:extLst>
          </p:cNvPr>
          <p:cNvPicPr>
            <a:picLocks noChangeAspect="1"/>
          </p:cNvPicPr>
          <p:nvPr userDrawn="1"/>
        </p:nvPicPr>
        <p:blipFill rotWithShape="1">
          <a:blip r:embed="rId3"/>
          <a:srcRect b="72658"/>
          <a:stretch/>
        </p:blipFill>
        <p:spPr>
          <a:xfrm>
            <a:off x="0" y="1"/>
            <a:ext cx="12192000" cy="1383864"/>
          </a:xfrm>
          <a:prstGeom prst="rect">
            <a:avLst/>
          </a:prstGeom>
        </p:spPr>
      </p:pic>
      <p:pic>
        <p:nvPicPr>
          <p:cNvPr id="9" name="Picture 8">
            <a:extLst>
              <a:ext uri="{FF2B5EF4-FFF2-40B4-BE49-F238E27FC236}">
                <a16:creationId xmlns:a16="http://schemas.microsoft.com/office/drawing/2014/main" id="{8CB597E6-7C33-4CBB-9315-B7B516E6B012}"/>
              </a:ext>
            </a:extLst>
          </p:cNvPr>
          <p:cNvPicPr>
            <a:picLocks noChangeAspect="1"/>
          </p:cNvPicPr>
          <p:nvPr userDrawn="1"/>
        </p:nvPicPr>
        <p:blipFill>
          <a:blip r:embed="rId4"/>
          <a:srcRect/>
          <a:stretch/>
        </p:blipFill>
        <p:spPr>
          <a:xfrm>
            <a:off x="10296979" y="365125"/>
            <a:ext cx="1470479" cy="356112"/>
          </a:xfrm>
          <a:prstGeom prst="rect">
            <a:avLst/>
          </a:prstGeom>
        </p:spPr>
      </p:pic>
      <p:sp>
        <p:nvSpPr>
          <p:cNvPr id="10" name="Title 1">
            <a:extLst>
              <a:ext uri="{FF2B5EF4-FFF2-40B4-BE49-F238E27FC236}">
                <a16:creationId xmlns:a16="http://schemas.microsoft.com/office/drawing/2014/main" id="{D942C1AB-9AF2-4AB1-BC04-DB2BA0C5A182}"/>
              </a:ext>
            </a:extLst>
          </p:cNvPr>
          <p:cNvSpPr>
            <a:spLocks noGrp="1"/>
          </p:cNvSpPr>
          <p:nvPr>
            <p:ph type="title" hasCustomPrompt="1"/>
          </p:nvPr>
        </p:nvSpPr>
        <p:spPr>
          <a:xfrm>
            <a:off x="782781" y="589651"/>
            <a:ext cx="8512629" cy="384059"/>
          </a:xfrm>
        </p:spPr>
        <p:txBody>
          <a:bodyPr>
            <a:noAutofit/>
          </a:bodyPr>
          <a:lstStyle>
            <a:lvl1pPr>
              <a:defRPr sz="3000">
                <a:solidFill>
                  <a:schemeClr val="bg1"/>
                </a:solidFill>
              </a:defRPr>
            </a:lvl1pPr>
          </a:lstStyle>
          <a:p>
            <a:r>
              <a:rPr lang="en-GB"/>
              <a:t>Slide title</a:t>
            </a:r>
            <a:endParaRPr lang="en-US"/>
          </a:p>
        </p:txBody>
      </p:sp>
    </p:spTree>
    <p:extLst>
      <p:ext uri="{BB962C8B-B14F-4D97-AF65-F5344CB8AC3E}">
        <p14:creationId xmlns:p14="http://schemas.microsoft.com/office/powerpoint/2010/main" val="359806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chor="b" anchorCtr="0">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10" name="Text Placeholder 3">
            <a:extLst>
              <a:ext uri="{FF2B5EF4-FFF2-40B4-BE49-F238E27FC236}">
                <a16:creationId xmlns:a16="http://schemas.microsoft.com/office/drawing/2014/main" id="{8209F976-FF20-4B44-8AEF-FBD965985FE5}"/>
              </a:ext>
            </a:extLst>
          </p:cNvPr>
          <p:cNvSpPr>
            <a:spLocks noGrp="1"/>
          </p:cNvSpPr>
          <p:nvPr>
            <p:ph type="body" sz="quarter" idx="12"/>
          </p:nvPr>
        </p:nvSpPr>
        <p:spPr>
          <a:xfrm>
            <a:off x="804863" y="2087745"/>
            <a:ext cx="10582492" cy="440513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75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Blue Top Wide Text Bo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213298-33BC-FD4E-A08F-10E954352FFD}"/>
              </a:ext>
            </a:extLst>
          </p:cNvPr>
          <p:cNvPicPr>
            <a:picLocks noChangeAspect="1"/>
          </p:cNvPicPr>
          <p:nvPr userDrawn="1"/>
        </p:nvPicPr>
        <p:blipFill rotWithShape="1">
          <a:blip r:embed="rId2"/>
          <a:srcRect b="72658"/>
          <a:stretch/>
        </p:blipFill>
        <p:spPr>
          <a:xfrm>
            <a:off x="0" y="0"/>
            <a:ext cx="12192000" cy="2152891"/>
          </a:xfrm>
          <a:prstGeom prst="rect">
            <a:avLst/>
          </a:prstGeom>
        </p:spPr>
      </p:pic>
      <p:pic>
        <p:nvPicPr>
          <p:cNvPr id="14" name="Picture 13">
            <a:extLst>
              <a:ext uri="{FF2B5EF4-FFF2-40B4-BE49-F238E27FC236}">
                <a16:creationId xmlns:a16="http://schemas.microsoft.com/office/drawing/2014/main" id="{3D40DAA5-2881-6B4B-8C37-F90CF5E44057}"/>
              </a:ext>
            </a:extLst>
          </p:cNvPr>
          <p:cNvPicPr>
            <a:picLocks noChangeAspect="1"/>
          </p:cNvPicPr>
          <p:nvPr userDrawn="1"/>
        </p:nvPicPr>
        <p:blipFill>
          <a:blip r:embed="rId3"/>
          <a:srcRect/>
          <a:stretch/>
        </p:blipFill>
        <p:spPr>
          <a:xfrm>
            <a:off x="10296979" y="365125"/>
            <a:ext cx="1470479" cy="356112"/>
          </a:xfrm>
          <a:prstGeom prst="rect">
            <a:avLst/>
          </a:prstGeom>
        </p:spPr>
      </p:pic>
      <p:sp>
        <p:nvSpPr>
          <p:cNvPr id="15" name="Rectangle 14">
            <a:extLst>
              <a:ext uri="{FF2B5EF4-FFF2-40B4-BE49-F238E27FC236}">
                <a16:creationId xmlns:a16="http://schemas.microsoft.com/office/drawing/2014/main" id="{9F9EC6D9-7D00-B140-8430-A2A7EFEB8FBD}"/>
              </a:ext>
            </a:extLst>
          </p:cNvPr>
          <p:cNvSpPr/>
          <p:nvPr userDrawn="1"/>
        </p:nvSpPr>
        <p:spPr>
          <a:xfrm>
            <a:off x="0" y="1739578"/>
            <a:ext cx="12192000" cy="5118422"/>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384059"/>
          </a:xfrm>
        </p:spPr>
        <p:txBody>
          <a:bodyPr anchor="b" anchorCtr="0">
            <a:noAutofit/>
          </a:bodyPr>
          <a:lstStyle>
            <a:lvl1pPr>
              <a:defRPr sz="3000">
                <a:solidFill>
                  <a:schemeClr val="bg1"/>
                </a:solidFill>
              </a:defRPr>
            </a:lvl1pPr>
          </a:lstStyle>
          <a:p>
            <a:r>
              <a:rPr lang="en-GB"/>
              <a:t>Slide title</a:t>
            </a:r>
            <a:endParaRPr lang="en-US"/>
          </a:p>
        </p:txBody>
      </p:sp>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4"/>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4"/>
            <a:ext cx="8489950" cy="389576"/>
          </a:xfrm>
        </p:spPr>
        <p:txBody>
          <a:bodyPr>
            <a:noAutofit/>
          </a:bodyPr>
          <a:lstStyle>
            <a:lvl1pPr marL="0" indent="0">
              <a:buNone/>
              <a:defRPr sz="2000">
                <a:solidFill>
                  <a:schemeClr val="bg1"/>
                </a:solidFill>
              </a:defRPr>
            </a:lvl1pPr>
          </a:lstStyle>
          <a:p>
            <a:pPr lvl="0"/>
            <a:r>
              <a:rPr lang="en-GB"/>
              <a:t>Slide subtitle</a:t>
            </a:r>
            <a:endParaRPr lang="en-US"/>
          </a:p>
        </p:txBody>
      </p:sp>
      <p:sp>
        <p:nvSpPr>
          <p:cNvPr id="16" name="Text Placeholder 3">
            <a:extLst>
              <a:ext uri="{FF2B5EF4-FFF2-40B4-BE49-F238E27FC236}">
                <a16:creationId xmlns:a16="http://schemas.microsoft.com/office/drawing/2014/main" id="{34E99A6B-1FDE-0E49-9942-EC74E92CA260}"/>
              </a:ext>
            </a:extLst>
          </p:cNvPr>
          <p:cNvSpPr>
            <a:spLocks noGrp="1"/>
          </p:cNvSpPr>
          <p:nvPr>
            <p:ph type="body" sz="quarter" idx="12"/>
          </p:nvPr>
        </p:nvSpPr>
        <p:spPr>
          <a:xfrm>
            <a:off x="804863" y="2087745"/>
            <a:ext cx="10582492" cy="440513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1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2034703-0405-4116-A1DB-DB8297BAD708}"/>
              </a:ext>
            </a:extLst>
          </p:cNvPr>
          <p:cNvPicPr>
            <a:picLocks noChangeAspect="1"/>
          </p:cNvPicPr>
          <p:nvPr userDrawn="1"/>
        </p:nvPicPr>
        <p:blipFill>
          <a:blip r:embed="rId2"/>
          <a:srcRect/>
          <a:stretch/>
        </p:blipFill>
        <p:spPr>
          <a:xfrm>
            <a:off x="947" y="3"/>
            <a:ext cx="12192000" cy="6858000"/>
          </a:xfrm>
          <a:prstGeom prst="rect">
            <a:avLst/>
          </a:prstGeom>
        </p:spPr>
      </p:pic>
      <p:sp>
        <p:nvSpPr>
          <p:cNvPr id="11" name="Title 1">
            <a:extLst>
              <a:ext uri="{FF2B5EF4-FFF2-40B4-BE49-F238E27FC236}">
                <a16:creationId xmlns:a16="http://schemas.microsoft.com/office/drawing/2014/main" id="{EFD9DF8B-7625-644C-9B05-4EFE9453FB72}"/>
              </a:ext>
            </a:extLst>
          </p:cNvPr>
          <p:cNvSpPr txBox="1">
            <a:spLocks/>
          </p:cNvSpPr>
          <p:nvPr userDrawn="1"/>
        </p:nvSpPr>
        <p:spPr>
          <a:xfrm>
            <a:off x="4395731" y="2428386"/>
            <a:ext cx="2601906" cy="262803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algn="ctr"/>
            <a:r>
              <a:rPr lang="en-GB" sz="1600" b="1" spc="300" dirty="0"/>
              <a:t>MORE INFORMATION</a:t>
            </a:r>
          </a:p>
          <a:p>
            <a:pPr algn="ctr"/>
            <a:endParaRPr lang="en-GB" sz="1600" b="1" dirty="0"/>
          </a:p>
          <a:p>
            <a:pPr algn="ctr"/>
            <a:r>
              <a:rPr lang="en-GB" sz="2000" b="1" dirty="0"/>
              <a:t>info@peppol.eu</a:t>
            </a:r>
          </a:p>
          <a:p>
            <a:pPr algn="ctr"/>
            <a:r>
              <a:rPr lang="en-GB" sz="2000" b="1" u="none" dirty="0">
                <a:solidFill>
                  <a:schemeClr val="bg1"/>
                </a:solidFill>
              </a:rPr>
              <a:t>www.peppol.eu</a:t>
            </a:r>
          </a:p>
          <a:p>
            <a:pPr algn="ctr"/>
            <a:endParaRPr lang="en-GB" sz="1600" b="1" dirty="0"/>
          </a:p>
          <a:p>
            <a:pPr algn="ctr"/>
            <a:endParaRPr lang="en-GB" sz="1000" b="1" spc="300" dirty="0"/>
          </a:p>
          <a:p>
            <a:pPr algn="ctr"/>
            <a:r>
              <a:rPr lang="en-GB" sz="1600" b="1" spc="300" dirty="0"/>
              <a:t>FOLLOW US</a:t>
            </a:r>
          </a:p>
          <a:p>
            <a:endParaRPr lang="en-GB" sz="1600" dirty="0"/>
          </a:p>
        </p:txBody>
      </p:sp>
      <p:pic>
        <p:nvPicPr>
          <p:cNvPr id="12" name="Picture 11">
            <a:extLst>
              <a:ext uri="{FF2B5EF4-FFF2-40B4-BE49-F238E27FC236}">
                <a16:creationId xmlns:a16="http://schemas.microsoft.com/office/drawing/2014/main" id="{716D9B8C-07DD-414F-B44B-A0104CB10BA7}"/>
              </a:ext>
            </a:extLst>
          </p:cNvPr>
          <p:cNvPicPr>
            <a:picLocks noChangeAspect="1"/>
          </p:cNvPicPr>
          <p:nvPr userDrawn="1"/>
        </p:nvPicPr>
        <p:blipFill>
          <a:blip r:embed="rId3"/>
          <a:srcRect/>
          <a:stretch/>
        </p:blipFill>
        <p:spPr>
          <a:xfrm>
            <a:off x="5723684" y="4460618"/>
            <a:ext cx="491366" cy="491366"/>
          </a:xfrm>
          <a:prstGeom prst="rect">
            <a:avLst/>
          </a:prstGeom>
        </p:spPr>
      </p:pic>
      <p:pic>
        <p:nvPicPr>
          <p:cNvPr id="13" name="Picture 12">
            <a:extLst>
              <a:ext uri="{FF2B5EF4-FFF2-40B4-BE49-F238E27FC236}">
                <a16:creationId xmlns:a16="http://schemas.microsoft.com/office/drawing/2014/main" id="{DDF1389A-0253-2741-8F9C-743A64821617}"/>
              </a:ext>
            </a:extLst>
          </p:cNvPr>
          <p:cNvPicPr>
            <a:picLocks noChangeAspect="1"/>
          </p:cNvPicPr>
          <p:nvPr userDrawn="1"/>
        </p:nvPicPr>
        <p:blipFill>
          <a:blip r:embed="rId4"/>
          <a:srcRect/>
          <a:stretch/>
        </p:blipFill>
        <p:spPr>
          <a:xfrm>
            <a:off x="5040141" y="4460618"/>
            <a:ext cx="491366" cy="491366"/>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67EEC1-A766-7745-96F5-B9DC4133A904}"/>
              </a:ext>
            </a:extLst>
          </p:cNvPr>
          <p:cNvPicPr>
            <a:picLocks noChangeAspect="1"/>
          </p:cNvPicPr>
          <p:nvPr userDrawn="1"/>
        </p:nvPicPr>
        <p:blipFill>
          <a:blip r:embed="rId5"/>
          <a:stretch>
            <a:fillRect/>
          </a:stretch>
        </p:blipFill>
        <p:spPr>
          <a:xfrm>
            <a:off x="792212" y="1990352"/>
            <a:ext cx="2817625" cy="2877293"/>
          </a:xfrm>
          <a:prstGeom prst="rect">
            <a:avLst/>
          </a:prstGeom>
        </p:spPr>
      </p:pic>
      <p:sp>
        <p:nvSpPr>
          <p:cNvPr id="8" name="TextBox 7">
            <a:extLst>
              <a:ext uri="{FF2B5EF4-FFF2-40B4-BE49-F238E27FC236}">
                <a16:creationId xmlns:a16="http://schemas.microsoft.com/office/drawing/2014/main" id="{97ABBA5F-7697-47EB-A3C7-70EA63D2720E}"/>
              </a:ext>
            </a:extLst>
          </p:cNvPr>
          <p:cNvSpPr txBox="1"/>
          <p:nvPr userDrawn="1"/>
        </p:nvSpPr>
        <p:spPr>
          <a:xfrm>
            <a:off x="4395731" y="1618218"/>
            <a:ext cx="2753254" cy="584775"/>
          </a:xfrm>
          <a:prstGeom prst="rect">
            <a:avLst/>
          </a:prstGeom>
          <a:noFill/>
        </p:spPr>
        <p:txBody>
          <a:bodyPr wrap="none" rtlCol="0">
            <a:spAutoFit/>
          </a:bodyPr>
          <a:lstStyle/>
          <a:p>
            <a:r>
              <a:rPr lang="en-GB" sz="3200" b="1" dirty="0">
                <a:solidFill>
                  <a:schemeClr val="bg1"/>
                </a:solidFill>
              </a:rPr>
              <a:t>THANK YOU!</a:t>
            </a:r>
          </a:p>
        </p:txBody>
      </p:sp>
      <p:pic>
        <p:nvPicPr>
          <p:cNvPr id="9" name="Picture Placeholder 8" descr="A picture containing dark, light, clear, water&#10;&#10;Description automatically generated">
            <a:extLst>
              <a:ext uri="{FF2B5EF4-FFF2-40B4-BE49-F238E27FC236}">
                <a16:creationId xmlns:a16="http://schemas.microsoft.com/office/drawing/2014/main" id="{8C1EB165-2842-4112-843C-77DE78B1CE7D}"/>
              </a:ext>
            </a:extLst>
          </p:cNvPr>
          <p:cNvPicPr>
            <a:picLocks noChangeAspect="1"/>
          </p:cNvPicPr>
          <p:nvPr userDrawn="1"/>
        </p:nvPicPr>
        <p:blipFill rotWithShape="1">
          <a:blip r:embed="rId6"/>
          <a:srcRect l="2197"/>
          <a:stretch/>
        </p:blipFill>
        <p:spPr>
          <a:xfrm>
            <a:off x="7898040" y="1965892"/>
            <a:ext cx="3891406" cy="2987464"/>
          </a:xfrm>
          <a:prstGeom prst="rect">
            <a:avLst/>
          </a:prstGeom>
          <a:solidFill>
            <a:schemeClr val="bg1"/>
          </a:solidFill>
          <a:effectLst>
            <a:outerShdw blurRad="444500" dist="381000" dir="3000000" algn="ctr" rotWithShape="0">
              <a:srgbClr val="000000">
                <a:alpha val="30000"/>
              </a:srgbClr>
            </a:outerShdw>
          </a:effectLst>
        </p:spPr>
      </p:pic>
    </p:spTree>
    <p:extLst>
      <p:ext uri="{BB962C8B-B14F-4D97-AF65-F5344CB8AC3E}">
        <p14:creationId xmlns:p14="http://schemas.microsoft.com/office/powerpoint/2010/main" val="352126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2 Column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F9EC6D9-7D00-B140-8430-A2A7EFEB8FBD}"/>
              </a:ext>
            </a:extLst>
          </p:cNvPr>
          <p:cNvSpPr/>
          <p:nvPr userDrawn="1"/>
        </p:nvSpPr>
        <p:spPr>
          <a:xfrm>
            <a:off x="0" y="0"/>
            <a:ext cx="12192000" cy="6858000"/>
          </a:xfrm>
          <a:prstGeom prst="rect">
            <a:avLst/>
          </a:prstGeom>
          <a:solidFill>
            <a:srgbClr val="F7F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C39EAA-CC35-2F47-89DA-800FB349801C}"/>
              </a:ext>
            </a:extLst>
          </p:cNvPr>
          <p:cNvSpPr>
            <a:spLocks noGrp="1"/>
          </p:cNvSpPr>
          <p:nvPr>
            <p:ph type="title" hasCustomPrompt="1"/>
          </p:nvPr>
        </p:nvSpPr>
        <p:spPr>
          <a:xfrm>
            <a:off x="782781" y="589651"/>
            <a:ext cx="8512629" cy="560276"/>
          </a:xfrm>
        </p:spPr>
        <p:txBody>
          <a:bodyPr>
            <a:noAutofit/>
          </a:bodyPr>
          <a:lstStyle>
            <a:lvl1pPr>
              <a:defRPr sz="3000">
                <a:solidFill>
                  <a:srgbClr val="00326D"/>
                </a:solidFill>
              </a:defRPr>
            </a:lvl1pPr>
          </a:lstStyle>
          <a:p>
            <a:r>
              <a:rPr lang="en-GB"/>
              <a:t>Slide title</a:t>
            </a:r>
            <a:endParaRPr lang="en-US"/>
          </a:p>
        </p:txBody>
      </p:sp>
      <p:pic>
        <p:nvPicPr>
          <p:cNvPr id="7" name="Picture 6" descr="A close up of a sign&#10;&#10;Description automatically generated">
            <a:extLst>
              <a:ext uri="{FF2B5EF4-FFF2-40B4-BE49-F238E27FC236}">
                <a16:creationId xmlns:a16="http://schemas.microsoft.com/office/drawing/2014/main" id="{1E7A7CE2-0EA6-E545-8AB3-15B62C1F1439}"/>
              </a:ext>
            </a:extLst>
          </p:cNvPr>
          <p:cNvPicPr>
            <a:picLocks noChangeAspect="1"/>
          </p:cNvPicPr>
          <p:nvPr userDrawn="1"/>
        </p:nvPicPr>
        <p:blipFill>
          <a:blip r:embed="rId2"/>
          <a:stretch>
            <a:fillRect/>
          </a:stretch>
        </p:blipFill>
        <p:spPr>
          <a:xfrm>
            <a:off x="10296979" y="365125"/>
            <a:ext cx="1470479" cy="356113"/>
          </a:xfrm>
          <a:prstGeom prst="rect">
            <a:avLst/>
          </a:prstGeom>
        </p:spPr>
      </p:pic>
      <p:pic>
        <p:nvPicPr>
          <p:cNvPr id="12" name="Picture 11">
            <a:extLst>
              <a:ext uri="{FF2B5EF4-FFF2-40B4-BE49-F238E27FC236}">
                <a16:creationId xmlns:a16="http://schemas.microsoft.com/office/drawing/2014/main" id="{C3F0C665-899C-944A-8251-6E2661F5E11E}"/>
              </a:ext>
            </a:extLst>
          </p:cNvPr>
          <p:cNvPicPr>
            <a:picLocks noChangeAspect="1"/>
          </p:cNvPicPr>
          <p:nvPr userDrawn="1"/>
        </p:nvPicPr>
        <p:blipFill rotWithShape="1">
          <a:blip r:embed="rId3"/>
          <a:srcRect r="23862" b="24625"/>
          <a:stretch/>
        </p:blipFill>
        <p:spPr>
          <a:xfrm>
            <a:off x="7400925" y="2014539"/>
            <a:ext cx="4791075" cy="4843462"/>
          </a:xfrm>
          <a:prstGeom prst="rect">
            <a:avLst/>
          </a:prstGeom>
        </p:spPr>
      </p:pic>
      <p:sp>
        <p:nvSpPr>
          <p:cNvPr id="13" name="Slide Number Placeholder 5">
            <a:extLst>
              <a:ext uri="{FF2B5EF4-FFF2-40B4-BE49-F238E27FC236}">
                <a16:creationId xmlns:a16="http://schemas.microsoft.com/office/drawing/2014/main" id="{92090774-3917-F24B-9782-226E3E93BDAA}"/>
              </a:ext>
            </a:extLst>
          </p:cNvPr>
          <p:cNvSpPr>
            <a:spLocks noGrp="1"/>
          </p:cNvSpPr>
          <p:nvPr>
            <p:ph type="sldNum" sz="quarter" idx="4"/>
          </p:nvPr>
        </p:nvSpPr>
        <p:spPr>
          <a:xfrm>
            <a:off x="11565393" y="6169858"/>
            <a:ext cx="404130" cy="365125"/>
          </a:xfrm>
          <a:prstGeom prst="rect">
            <a:avLst/>
          </a:prstGeom>
        </p:spPr>
        <p:txBody>
          <a:bodyPr vert="horz" lIns="91440" tIns="45720" rIns="91440" bIns="45720" rtlCol="0" anchor="ctr"/>
          <a:lstStyle>
            <a:lvl1pPr algn="ctr">
              <a:defRPr sz="1200">
                <a:solidFill>
                  <a:srgbClr val="007AD7"/>
                </a:solidFill>
              </a:defRPr>
            </a:lvl1pPr>
          </a:lstStyle>
          <a:p>
            <a:fld id="{94CA340D-312D-204F-893F-B70EFC62E153}" type="slidenum">
              <a:rPr lang="en-US" smtClean="0"/>
              <a:pPr/>
              <a:t>‹#›</a:t>
            </a:fld>
            <a:endParaRPr lang="en-US" dirty="0"/>
          </a:p>
        </p:txBody>
      </p:sp>
      <p:cxnSp>
        <p:nvCxnSpPr>
          <p:cNvPr id="17" name="Straight Connector 16">
            <a:extLst>
              <a:ext uri="{FF2B5EF4-FFF2-40B4-BE49-F238E27FC236}">
                <a16:creationId xmlns:a16="http://schemas.microsoft.com/office/drawing/2014/main" id="{7E098D51-E2DC-CB48-9F49-4A03E5CEB9F3}"/>
              </a:ext>
            </a:extLst>
          </p:cNvPr>
          <p:cNvCxnSpPr>
            <a:cxnSpLocks/>
          </p:cNvCxnSpPr>
          <p:nvPr userDrawn="1"/>
        </p:nvCxnSpPr>
        <p:spPr>
          <a:xfrm>
            <a:off x="804646" y="1717964"/>
            <a:ext cx="10582709"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244102E-C22E-BE46-ADAD-5A7FFEA06DFD}"/>
              </a:ext>
            </a:extLst>
          </p:cNvPr>
          <p:cNvSpPr/>
          <p:nvPr userDrawn="1"/>
        </p:nvSpPr>
        <p:spPr>
          <a:xfrm>
            <a:off x="6274040" y="2941117"/>
            <a:ext cx="5113097" cy="2861953"/>
          </a:xfrm>
          <a:prstGeom prst="rect">
            <a:avLst/>
          </a:prstGeom>
          <a:solidFill>
            <a:srgbClr val="007AD7"/>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AB26F71-0A2F-2042-A44A-272B58C36BFB}"/>
              </a:ext>
            </a:extLst>
          </p:cNvPr>
          <p:cNvSpPr/>
          <p:nvPr userDrawn="1"/>
        </p:nvSpPr>
        <p:spPr>
          <a:xfrm>
            <a:off x="801495" y="2941117"/>
            <a:ext cx="5113097" cy="2861953"/>
          </a:xfrm>
          <a:prstGeom prst="rect">
            <a:avLst/>
          </a:prstGeom>
          <a:solidFill>
            <a:srgbClr val="00BAFF"/>
          </a:solidFill>
          <a:ln>
            <a:noFill/>
          </a:ln>
          <a:effectLst>
            <a:outerShdw blurRad="444500" dist="381000" dir="30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3B80118-C4A5-8247-8F04-4FF22065A1C3}"/>
              </a:ext>
            </a:extLst>
          </p:cNvPr>
          <p:cNvSpPr>
            <a:spLocks noGrp="1"/>
          </p:cNvSpPr>
          <p:nvPr>
            <p:ph type="body" sz="quarter" idx="10" hasCustomPrompt="1"/>
          </p:nvPr>
        </p:nvSpPr>
        <p:spPr>
          <a:xfrm>
            <a:off x="804863" y="1149783"/>
            <a:ext cx="8489950" cy="568325"/>
          </a:xfrm>
        </p:spPr>
        <p:txBody>
          <a:bodyPr>
            <a:noAutofit/>
          </a:bodyPr>
          <a:lstStyle>
            <a:lvl1pPr marL="0" indent="0">
              <a:buNone/>
              <a:defRPr sz="2000">
                <a:solidFill>
                  <a:srgbClr val="007AD7"/>
                </a:solidFill>
              </a:defRPr>
            </a:lvl1pPr>
          </a:lstStyle>
          <a:p>
            <a:pPr lvl="0"/>
            <a:r>
              <a:rPr lang="en-GB"/>
              <a:t>Slide subtitle</a:t>
            </a:r>
            <a:endParaRPr lang="en-US"/>
          </a:p>
        </p:txBody>
      </p:sp>
      <p:sp>
        <p:nvSpPr>
          <p:cNvPr id="25" name="Text Placeholder 24">
            <a:extLst>
              <a:ext uri="{FF2B5EF4-FFF2-40B4-BE49-F238E27FC236}">
                <a16:creationId xmlns:a16="http://schemas.microsoft.com/office/drawing/2014/main" id="{3BBD93B1-4217-6E4F-986C-9BA606757A96}"/>
              </a:ext>
            </a:extLst>
          </p:cNvPr>
          <p:cNvSpPr>
            <a:spLocks noGrp="1"/>
          </p:cNvSpPr>
          <p:nvPr>
            <p:ph type="body" sz="quarter" idx="11" hasCustomPrompt="1"/>
          </p:nvPr>
        </p:nvSpPr>
        <p:spPr>
          <a:xfrm>
            <a:off x="804863" y="2353110"/>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
        <p:nvSpPr>
          <p:cNvPr id="4" name="Text Placeholder 3">
            <a:extLst>
              <a:ext uri="{FF2B5EF4-FFF2-40B4-BE49-F238E27FC236}">
                <a16:creationId xmlns:a16="http://schemas.microsoft.com/office/drawing/2014/main" id="{946685E4-A6C1-C743-AB56-4C134CA17FD1}"/>
              </a:ext>
            </a:extLst>
          </p:cNvPr>
          <p:cNvSpPr>
            <a:spLocks noGrp="1"/>
          </p:cNvSpPr>
          <p:nvPr>
            <p:ph type="body" sz="quarter" idx="12"/>
          </p:nvPr>
        </p:nvSpPr>
        <p:spPr>
          <a:xfrm>
            <a:off x="1146175" y="3181350"/>
            <a:ext cx="4413250" cy="2317750"/>
          </a:xfrm>
        </p:spPr>
        <p:txBody>
          <a:bodyPr>
            <a:noAutofit/>
          </a:bodyPr>
          <a:lstStyle>
            <a:lvl1pPr>
              <a:buClr>
                <a:srgbClr val="00326D"/>
              </a:buClr>
              <a:defRPr>
                <a:solidFill>
                  <a:srgbClr val="00326D"/>
                </a:solidFill>
              </a:defRPr>
            </a:lvl1pPr>
            <a:lvl2pPr marL="685800" indent="-228600">
              <a:buFontTx/>
              <a:buBlip>
                <a:blip r:embed="rId4"/>
              </a:buBlip>
              <a:defRPr>
                <a:solidFill>
                  <a:srgbClr val="00326D"/>
                </a:solidFill>
              </a:defRPr>
            </a:lvl2pPr>
            <a:lvl3pPr marL="1143000" indent="-228600">
              <a:buFontTx/>
              <a:buBlip>
                <a:blip r:embed="rId5"/>
              </a:buBlip>
              <a:defRPr>
                <a:solidFill>
                  <a:srgbClr val="00326D"/>
                </a:solidFill>
              </a:defRPr>
            </a:lvl3pPr>
            <a:lvl4pPr marL="1600200" indent="-228600">
              <a:buFontTx/>
              <a:buBlip>
                <a:blip r:embed="rId5"/>
              </a:buBlip>
              <a:defRPr>
                <a:solidFill>
                  <a:srgbClr val="00326D"/>
                </a:solidFill>
              </a:defRPr>
            </a:lvl4pPr>
            <a:lvl5pPr marL="2057400" indent="-228600">
              <a:buFontTx/>
              <a:buBlip>
                <a:blip r:embed="rId5"/>
              </a:buBlip>
              <a:defRPr>
                <a:solidFill>
                  <a:srgbClr val="0032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0" name="Text Placeholder 3">
            <a:extLst>
              <a:ext uri="{FF2B5EF4-FFF2-40B4-BE49-F238E27FC236}">
                <a16:creationId xmlns:a16="http://schemas.microsoft.com/office/drawing/2014/main" id="{E28BB382-0E43-254D-AF06-EC9A555C68B6}"/>
              </a:ext>
            </a:extLst>
          </p:cNvPr>
          <p:cNvSpPr>
            <a:spLocks noGrp="1"/>
          </p:cNvSpPr>
          <p:nvPr>
            <p:ph type="body" sz="quarter" idx="13"/>
          </p:nvPr>
        </p:nvSpPr>
        <p:spPr>
          <a:xfrm>
            <a:off x="6618968" y="3181350"/>
            <a:ext cx="4413250" cy="2317750"/>
          </a:xfrm>
        </p:spPr>
        <p:txBody>
          <a:bodyPr>
            <a:noAutofit/>
          </a:bodyPr>
          <a:lstStyle>
            <a:lvl1pPr>
              <a:buClr>
                <a:srgbClr val="F7F9FC"/>
              </a:buClr>
              <a:defRPr>
                <a:solidFill>
                  <a:schemeClr val="bg1"/>
                </a:solidFill>
              </a:defRPr>
            </a:lvl1pPr>
            <a:lvl2pPr marL="685800" indent="-228600">
              <a:buFontTx/>
              <a:buBlip>
                <a:blip r:embed="rId6"/>
              </a:buBlip>
              <a:defRPr>
                <a:solidFill>
                  <a:schemeClr val="bg1"/>
                </a:solidFill>
              </a:defRPr>
            </a:lvl2pPr>
            <a:lvl3pPr marL="1143000" indent="-228600">
              <a:buFontTx/>
              <a:buBlip>
                <a:blip r:embed="rId7"/>
              </a:buBlip>
              <a:defRPr>
                <a:solidFill>
                  <a:schemeClr val="bg1"/>
                </a:solidFill>
              </a:defRPr>
            </a:lvl3pPr>
            <a:lvl4pPr marL="1600200" indent="-228600">
              <a:buFontTx/>
              <a:buBlip>
                <a:blip r:embed="rId7"/>
              </a:buBlip>
              <a:defRPr>
                <a:solidFill>
                  <a:schemeClr val="bg1"/>
                </a:solidFill>
              </a:defRPr>
            </a:lvl4pPr>
            <a:lvl5pPr marL="2057400" indent="-228600">
              <a:buFontTx/>
              <a:buBlip>
                <a:blip r:embed="rId7"/>
              </a:buBlip>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4">
            <a:extLst>
              <a:ext uri="{FF2B5EF4-FFF2-40B4-BE49-F238E27FC236}">
                <a16:creationId xmlns:a16="http://schemas.microsoft.com/office/drawing/2014/main" id="{E8010FE8-AF46-49F3-9A18-0FE6A2AB29BF}"/>
              </a:ext>
            </a:extLst>
          </p:cNvPr>
          <p:cNvSpPr>
            <a:spLocks noGrp="1"/>
          </p:cNvSpPr>
          <p:nvPr>
            <p:ph type="body" sz="quarter" idx="14" hasCustomPrompt="1"/>
          </p:nvPr>
        </p:nvSpPr>
        <p:spPr>
          <a:xfrm>
            <a:off x="6277626" y="2353109"/>
            <a:ext cx="5109729" cy="361581"/>
          </a:xfrm>
        </p:spPr>
        <p:txBody>
          <a:bodyPr>
            <a:noAutofit/>
          </a:bodyPr>
          <a:lstStyle>
            <a:lvl1pPr marL="0" indent="0">
              <a:buNone/>
              <a:defRPr sz="2000">
                <a:solidFill>
                  <a:srgbClr val="00326D"/>
                </a:solidFill>
              </a:defRPr>
            </a:lvl1pPr>
            <a:lvl2pPr marL="457200" indent="0">
              <a:buNone/>
              <a:defRPr sz="1800">
                <a:solidFill>
                  <a:srgbClr val="00326D"/>
                </a:solidFill>
              </a:defRPr>
            </a:lvl2pPr>
            <a:lvl3pPr marL="914400" indent="0">
              <a:buNone/>
              <a:defRPr sz="1800">
                <a:solidFill>
                  <a:srgbClr val="00326D"/>
                </a:solidFill>
              </a:defRPr>
            </a:lvl3pPr>
            <a:lvl4pPr marL="1371600" indent="0">
              <a:buNone/>
              <a:defRPr sz="1800">
                <a:solidFill>
                  <a:srgbClr val="00326D"/>
                </a:solidFill>
              </a:defRPr>
            </a:lvl4pPr>
            <a:lvl5pPr marL="1828800" indent="0">
              <a:buNone/>
              <a:defRPr sz="1800">
                <a:solidFill>
                  <a:srgbClr val="00326D"/>
                </a:solidFill>
              </a:defRPr>
            </a:lvl5pPr>
          </a:lstStyle>
          <a:p>
            <a:pPr lvl="0"/>
            <a:r>
              <a:rPr lang="en-GB"/>
              <a:t>Slide paragraph text here</a:t>
            </a:r>
            <a:endParaRPr lang="en-US"/>
          </a:p>
        </p:txBody>
      </p:sp>
    </p:spTree>
    <p:extLst>
      <p:ext uri="{BB962C8B-B14F-4D97-AF65-F5344CB8AC3E}">
        <p14:creationId xmlns:p14="http://schemas.microsoft.com/office/powerpoint/2010/main" val="2415960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47D0C-B625-0C4B-A036-692DC325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40CE0E-3D1D-574F-BD6F-521510223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5CFB4A-D389-2C41-9D48-BDF357A0D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582E0-4596-5E40-9B2F-B7E327C0CAD7}" type="datetime1">
              <a:rPr lang="en-GB" smtClean="0"/>
              <a:t>11/07/2023</a:t>
            </a:fld>
            <a:endParaRPr lang="en-US" dirty="0"/>
          </a:p>
        </p:txBody>
      </p:sp>
      <p:sp>
        <p:nvSpPr>
          <p:cNvPr id="5" name="Footer Placeholder 4">
            <a:extLst>
              <a:ext uri="{FF2B5EF4-FFF2-40B4-BE49-F238E27FC236}">
                <a16:creationId xmlns:a16="http://schemas.microsoft.com/office/drawing/2014/main" id="{334AE54F-FED9-2A41-8618-CC9E03F9F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ACDA4CD-8FF0-754C-A598-DC59CD84B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A340D-312D-204F-893F-B70EFC62E153}" type="slidenum">
              <a:rPr lang="en-US" smtClean="0"/>
              <a:t>‹#›</a:t>
            </a:fld>
            <a:endParaRPr lang="en-US" dirty="0"/>
          </a:p>
        </p:txBody>
      </p:sp>
    </p:spTree>
    <p:extLst>
      <p:ext uri="{BB962C8B-B14F-4D97-AF65-F5344CB8AC3E}">
        <p14:creationId xmlns:p14="http://schemas.microsoft.com/office/powerpoint/2010/main" val="304256388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59" r:id="rId4"/>
    <p:sldLayoutId id="2147483669" r:id="rId5"/>
    <p:sldLayoutId id="2147483661" r:id="rId6"/>
    <p:sldLayoutId id="2147483660" r:id="rId7"/>
    <p:sldLayoutId id="2147483650" r:id="rId8"/>
    <p:sldLayoutId id="2147483653" r:id="rId9"/>
    <p:sldLayoutId id="2147483654" r:id="rId10"/>
    <p:sldLayoutId id="2147483652" r:id="rId11"/>
    <p:sldLayoutId id="2147483656" r:id="rId12"/>
    <p:sldLayoutId id="2147483664" r:id="rId13"/>
    <p:sldLayoutId id="2147483651" r:id="rId14"/>
    <p:sldLayoutId id="2147483667" r:id="rId15"/>
    <p:sldLayoutId id="2147483663" r:id="rId16"/>
    <p:sldLayoutId id="2147483658" r:id="rId17"/>
    <p:sldLayoutId id="2147483662" r:id="rId18"/>
    <p:sldLayoutId id="2147483655" r:id="rId19"/>
    <p:sldLayoutId id="2147483668" r:id="rId20"/>
  </p:sldLayoutIdLst>
  <p:hf hdr="0" ftr="0" dt="0"/>
  <p:txStyles>
    <p:titleStyle>
      <a:lvl1pPr algn="l" defTabSz="914400" rtl="0" eaLnBrk="1" latinLnBrk="0" hangingPunct="1">
        <a:lnSpc>
          <a:spcPct val="90000"/>
        </a:lnSpc>
        <a:spcBef>
          <a:spcPct val="0"/>
        </a:spcBef>
        <a:buNone/>
        <a:defRPr sz="4400" kern="1200">
          <a:solidFill>
            <a:srgbClr val="0032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AD7"/>
        </a:buClr>
        <a:buFont typeface="Arial" panose="020B0604020202020204" pitchFamily="34" charset="0"/>
        <a:buChar char="•"/>
        <a:defRPr sz="2000" kern="1200">
          <a:solidFill>
            <a:srgbClr val="00326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Blip>
          <a:blip r:embed="rId22"/>
        </a:buBlip>
        <a:defRPr sz="1800" kern="1200">
          <a:solidFill>
            <a:srgbClr val="00326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Tx/>
        <a:buBlip>
          <a:blip r:embed="rId23"/>
        </a:buBlip>
        <a:defRPr sz="1600" kern="1200">
          <a:solidFill>
            <a:srgbClr val="00326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F6D1D-5C81-46C1-9100-F4D686817474}"/>
              </a:ext>
            </a:extLst>
          </p:cNvPr>
          <p:cNvSpPr>
            <a:spLocks noGrp="1"/>
          </p:cNvSpPr>
          <p:nvPr>
            <p:ph type="body" sz="quarter" idx="10"/>
          </p:nvPr>
        </p:nvSpPr>
        <p:spPr>
          <a:xfrm>
            <a:off x="6375834" y="2939143"/>
            <a:ext cx="5632136" cy="489857"/>
          </a:xfrm>
        </p:spPr>
        <p:txBody>
          <a:bodyPr/>
          <a:lstStyle/>
          <a:p>
            <a:r>
              <a:rPr lang="en-GB" b="1" dirty="0"/>
              <a:t>France DCTCE PoC</a:t>
            </a:r>
          </a:p>
        </p:txBody>
      </p:sp>
      <p:sp>
        <p:nvSpPr>
          <p:cNvPr id="3" name="Text Placeholder 2">
            <a:extLst>
              <a:ext uri="{FF2B5EF4-FFF2-40B4-BE49-F238E27FC236}">
                <a16:creationId xmlns:a16="http://schemas.microsoft.com/office/drawing/2014/main" id="{695C6A17-C415-4281-82C8-D1486DA8E68E}"/>
              </a:ext>
            </a:extLst>
          </p:cNvPr>
          <p:cNvSpPr>
            <a:spLocks noGrp="1"/>
          </p:cNvSpPr>
          <p:nvPr>
            <p:ph type="body" sz="quarter" idx="11"/>
          </p:nvPr>
        </p:nvSpPr>
        <p:spPr>
          <a:xfrm>
            <a:off x="6311097" y="3587297"/>
            <a:ext cx="5880903" cy="358775"/>
          </a:xfrm>
        </p:spPr>
        <p:txBody>
          <a:bodyPr/>
          <a:lstStyle/>
          <a:p>
            <a:pPr marL="0" indent="0">
              <a:buNone/>
            </a:pPr>
            <a:r>
              <a:rPr lang="en-GB" dirty="0"/>
              <a:t>E-delivery CMB</a:t>
            </a:r>
          </a:p>
          <a:p>
            <a:pPr marL="0" indent="0">
              <a:buNone/>
            </a:pPr>
            <a:r>
              <a:rPr lang="en-GB" dirty="0"/>
              <a:t>12 July 2023</a:t>
            </a:r>
          </a:p>
        </p:txBody>
      </p:sp>
    </p:spTree>
    <p:extLst>
      <p:ext uri="{BB962C8B-B14F-4D97-AF65-F5344CB8AC3E}">
        <p14:creationId xmlns:p14="http://schemas.microsoft.com/office/powerpoint/2010/main" val="282510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PoC Participants - Overview</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Currently 47 SPS have committed to participating in the PoC (plus 2)</a:t>
            </a:r>
          </a:p>
          <a:p>
            <a:pPr marL="342900" indent="-342900">
              <a:buFont typeface="+mj-lt"/>
              <a:buAutoNum type="arabicPeriod"/>
            </a:pPr>
            <a:r>
              <a:rPr lang="en-GB" dirty="0">
                <a:solidFill>
                  <a:schemeClr val="accent6">
                    <a:lumMod val="75000"/>
                  </a:schemeClr>
                </a:solidFill>
              </a:rPr>
              <a:t>Of these 39 are member of the FNFE</a:t>
            </a:r>
          </a:p>
          <a:p>
            <a:pPr marL="342900" indent="-342900">
              <a:buFont typeface="+mj-lt"/>
              <a:buAutoNum type="arabicPeriod"/>
            </a:pPr>
            <a:r>
              <a:rPr lang="en-GB" dirty="0">
                <a:solidFill>
                  <a:schemeClr val="accent6">
                    <a:lumMod val="75000"/>
                  </a:schemeClr>
                </a:solidFill>
              </a:rPr>
              <a:t>31  SPs have now received the Test Certificates (plus 4)</a:t>
            </a:r>
          </a:p>
          <a:p>
            <a:pPr marL="342900" indent="-342900">
              <a:buFont typeface="+mj-lt"/>
              <a:buAutoNum type="arabicPeriod"/>
            </a:pPr>
            <a:r>
              <a:rPr lang="en-GB" dirty="0">
                <a:solidFill>
                  <a:schemeClr val="accent6">
                    <a:lumMod val="75000"/>
                  </a:schemeClr>
                </a:solidFill>
              </a:rPr>
              <a:t>21 have SMP registrations (plus 5)</a:t>
            </a:r>
          </a:p>
          <a:p>
            <a:pPr marL="342900" indent="-342900">
              <a:buFont typeface="+mj-lt"/>
              <a:buAutoNum type="arabicPeriod"/>
            </a:pPr>
            <a:r>
              <a:rPr lang="en-GB" dirty="0">
                <a:solidFill>
                  <a:schemeClr val="accent6">
                    <a:lumMod val="75000"/>
                  </a:schemeClr>
                </a:solidFill>
              </a:rPr>
              <a:t>14 countries represented;</a:t>
            </a:r>
          </a:p>
          <a:p>
            <a:pPr lvl="1">
              <a:buFont typeface="Wingdings" panose="05000000000000000000" pitchFamily="2" charset="2"/>
              <a:buChar char="Ø"/>
            </a:pPr>
            <a:r>
              <a:rPr lang="en-GB" dirty="0">
                <a:solidFill>
                  <a:schemeClr val="accent6">
                    <a:lumMod val="75000"/>
                  </a:schemeClr>
                </a:solidFill>
              </a:rPr>
              <a:t>France (23), Belgium (4), Sweden (3), Spain (2), Germany (2), Italy (2), USA (2), Denmark, Finland, Switzerland, Portugal, UK, Holland, Poland</a:t>
            </a: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102842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PoC Participants – Testing Groups</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0" indent="0">
              <a:buNone/>
            </a:pPr>
            <a:r>
              <a:rPr lang="en-GB" dirty="0">
                <a:solidFill>
                  <a:schemeClr val="accent6">
                    <a:lumMod val="75000"/>
                  </a:schemeClr>
                </a:solidFill>
              </a:rPr>
              <a:t> Testing Groups have been established 20 separate participants;</a:t>
            </a:r>
          </a:p>
          <a:p>
            <a:pPr lvl="1">
              <a:buFont typeface="Wingdings" panose="05000000000000000000" pitchFamily="2" charset="2"/>
              <a:buChar char="Ø"/>
            </a:pPr>
            <a:r>
              <a:rPr lang="en-GB" dirty="0">
                <a:solidFill>
                  <a:schemeClr val="accent6">
                    <a:lumMod val="75000"/>
                  </a:schemeClr>
                </a:solidFill>
              </a:rPr>
              <a:t>B2BRouter/</a:t>
            </a:r>
            <a:r>
              <a:rPr lang="en-GB" dirty="0" err="1">
                <a:solidFill>
                  <a:schemeClr val="accent6">
                    <a:lumMod val="75000"/>
                  </a:schemeClr>
                </a:solidFill>
              </a:rPr>
              <a:t>MySupply</a:t>
            </a:r>
            <a:r>
              <a:rPr lang="en-GB" dirty="0">
                <a:solidFill>
                  <a:schemeClr val="accent6">
                    <a:lumMod val="75000"/>
                  </a:schemeClr>
                </a:solidFill>
              </a:rPr>
              <a:t>/Basware </a:t>
            </a:r>
          </a:p>
          <a:p>
            <a:pPr lvl="1">
              <a:buFont typeface="Wingdings" panose="05000000000000000000" pitchFamily="2" charset="2"/>
              <a:buChar char="Ø"/>
            </a:pPr>
            <a:r>
              <a:rPr lang="pt-BR" dirty="0">
                <a:solidFill>
                  <a:schemeClr val="accent6">
                    <a:lumMod val="75000"/>
                  </a:schemeClr>
                </a:solidFill>
              </a:rPr>
              <a:t>SERES, CEGEDIM, AGENA3000, DOXIO, Pennylane, Arteva – Inposia – Agena 3000</a:t>
            </a:r>
          </a:p>
          <a:p>
            <a:pPr lvl="1">
              <a:buFont typeface="Wingdings" panose="05000000000000000000" pitchFamily="2" charset="2"/>
              <a:buChar char="Ø"/>
            </a:pPr>
            <a:r>
              <a:rPr lang="en-GB" dirty="0">
                <a:solidFill>
                  <a:schemeClr val="accent6">
                    <a:lumMod val="75000"/>
                  </a:schemeClr>
                </a:solidFill>
              </a:rPr>
              <a:t>Arteva – </a:t>
            </a:r>
            <a:r>
              <a:rPr lang="en-GB" dirty="0" err="1">
                <a:solidFill>
                  <a:schemeClr val="accent6">
                    <a:lumMod val="75000"/>
                  </a:schemeClr>
                </a:solidFill>
              </a:rPr>
              <a:t>Inposia</a:t>
            </a:r>
            <a:r>
              <a:rPr lang="en-GB" dirty="0">
                <a:solidFill>
                  <a:schemeClr val="accent6">
                    <a:lumMod val="75000"/>
                  </a:schemeClr>
                </a:solidFill>
              </a:rPr>
              <a:t> – Agena 3000</a:t>
            </a:r>
          </a:p>
          <a:p>
            <a:pPr lvl="1">
              <a:buFont typeface="Wingdings" panose="05000000000000000000" pitchFamily="2" charset="2"/>
              <a:buChar char="Ø"/>
            </a:pPr>
            <a:r>
              <a:rPr lang="en-GB" dirty="0">
                <a:solidFill>
                  <a:schemeClr val="accent6">
                    <a:lumMod val="75000"/>
                  </a:schemeClr>
                </a:solidFill>
              </a:rPr>
              <a:t>Esker/</a:t>
            </a:r>
            <a:r>
              <a:rPr lang="en-GB" dirty="0" err="1">
                <a:solidFill>
                  <a:schemeClr val="accent6">
                    <a:lumMod val="75000"/>
                  </a:schemeClr>
                </a:solidFill>
              </a:rPr>
              <a:t>Tradeshift</a:t>
            </a:r>
            <a:endParaRPr lang="en-GB" dirty="0">
              <a:solidFill>
                <a:schemeClr val="accent6">
                  <a:lumMod val="75000"/>
                </a:schemeClr>
              </a:solidFill>
            </a:endParaRPr>
          </a:p>
          <a:p>
            <a:pPr lvl="1">
              <a:buFont typeface="Wingdings" panose="05000000000000000000" pitchFamily="2" charset="2"/>
              <a:buChar char="Ø"/>
            </a:pPr>
            <a:r>
              <a:rPr lang="en-GB" dirty="0" err="1">
                <a:solidFill>
                  <a:schemeClr val="accent6">
                    <a:lumMod val="75000"/>
                  </a:schemeClr>
                </a:solidFill>
              </a:rPr>
              <a:t>Tessi</a:t>
            </a:r>
            <a:r>
              <a:rPr lang="en-GB" dirty="0">
                <a:solidFill>
                  <a:schemeClr val="accent6">
                    <a:lumMod val="75000"/>
                  </a:schemeClr>
                </a:solidFill>
              </a:rPr>
              <a:t>/Unified Post</a:t>
            </a:r>
          </a:p>
          <a:p>
            <a:pPr lvl="1">
              <a:buFont typeface="Wingdings" panose="05000000000000000000" pitchFamily="2" charset="2"/>
              <a:buChar char="Ø"/>
            </a:pPr>
            <a:r>
              <a:rPr lang="en-GB" dirty="0">
                <a:solidFill>
                  <a:schemeClr val="accent6">
                    <a:lumMod val="75000"/>
                  </a:schemeClr>
                </a:solidFill>
              </a:rPr>
              <a:t>B2BRouter- Basware - My Supply - </a:t>
            </a:r>
            <a:r>
              <a:rPr lang="en-GB" dirty="0" err="1">
                <a:solidFill>
                  <a:schemeClr val="accent6">
                    <a:lumMod val="75000"/>
                  </a:schemeClr>
                </a:solidFill>
              </a:rPr>
              <a:t>Pagero</a:t>
            </a:r>
            <a:endParaRPr lang="en-GB" dirty="0">
              <a:solidFill>
                <a:schemeClr val="accent6">
                  <a:lumMod val="75000"/>
                </a:schemeClr>
              </a:solidFill>
            </a:endParaRPr>
          </a:p>
          <a:p>
            <a:pPr lvl="1">
              <a:buFont typeface="Wingdings" panose="05000000000000000000" pitchFamily="2" charset="2"/>
              <a:buChar char="Ø"/>
            </a:pPr>
            <a:r>
              <a:rPr lang="en-GB" dirty="0">
                <a:solidFill>
                  <a:schemeClr val="accent6">
                    <a:lumMod val="75000"/>
                  </a:schemeClr>
                </a:solidFill>
              </a:rPr>
              <a:t>TIEKINETIX/B2BROUTER/INPOSIA</a:t>
            </a:r>
          </a:p>
          <a:p>
            <a:pPr lvl="1">
              <a:buFont typeface="Wingdings" panose="05000000000000000000" pitchFamily="2" charset="2"/>
              <a:buChar char="Ø"/>
            </a:pPr>
            <a:r>
              <a:rPr lang="en-GB" dirty="0" err="1">
                <a:solidFill>
                  <a:schemeClr val="accent6">
                    <a:lumMod val="75000"/>
                  </a:schemeClr>
                </a:solidFill>
              </a:rPr>
              <a:t>Quadient</a:t>
            </a:r>
            <a:r>
              <a:rPr lang="en-GB" dirty="0">
                <a:solidFill>
                  <a:schemeClr val="accent6">
                    <a:lumMod val="75000"/>
                  </a:schemeClr>
                </a:solidFill>
              </a:rPr>
              <a:t>/</a:t>
            </a:r>
            <a:r>
              <a:rPr lang="en-GB" dirty="0" err="1">
                <a:solidFill>
                  <a:schemeClr val="accent6">
                    <a:lumMod val="75000"/>
                  </a:schemeClr>
                </a:solidFill>
              </a:rPr>
              <a:t>Tickstar</a:t>
            </a:r>
            <a:endParaRPr lang="en-GB" dirty="0">
              <a:solidFill>
                <a:schemeClr val="accent6">
                  <a:lumMod val="75000"/>
                </a:schemeClr>
              </a:solidFill>
            </a:endParaRPr>
          </a:p>
          <a:p>
            <a:pPr lvl="1">
              <a:buFont typeface="Wingdings" panose="05000000000000000000" pitchFamily="2" charset="2"/>
              <a:buChar char="Ø"/>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3664896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BA72-6B7C-29A4-9AD3-8BECB24D302B}"/>
              </a:ext>
            </a:extLst>
          </p:cNvPr>
          <p:cNvSpPr>
            <a:spLocks noGrp="1"/>
          </p:cNvSpPr>
          <p:nvPr>
            <p:ph type="title"/>
          </p:nvPr>
        </p:nvSpPr>
        <p:spPr>
          <a:xfrm>
            <a:off x="782781" y="589651"/>
            <a:ext cx="9569234" cy="560276"/>
          </a:xfrm>
        </p:spPr>
        <p:txBody>
          <a:bodyPr/>
          <a:lstStyle/>
          <a:p>
            <a:r>
              <a:rPr lang="en-GB" dirty="0"/>
              <a:t>Phase 2 </a:t>
            </a:r>
          </a:p>
        </p:txBody>
      </p:sp>
      <p:sp>
        <p:nvSpPr>
          <p:cNvPr id="3" name="Slide Number Placeholder 2">
            <a:extLst>
              <a:ext uri="{FF2B5EF4-FFF2-40B4-BE49-F238E27FC236}">
                <a16:creationId xmlns:a16="http://schemas.microsoft.com/office/drawing/2014/main" id="{EEB9AE6B-755F-DC48-E667-BD49618DA6C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D8EA7553-0649-7E11-282F-CBB8C07FBACC}"/>
              </a:ext>
            </a:extLst>
          </p:cNvPr>
          <p:cNvSpPr>
            <a:spLocks noGrp="1"/>
          </p:cNvSpPr>
          <p:nvPr>
            <p:ph type="body" sz="quarter" idx="12"/>
          </p:nvPr>
        </p:nvSpPr>
        <p:spPr>
          <a:xfrm>
            <a:off x="804754" y="1540687"/>
            <a:ext cx="10582492" cy="4629171"/>
          </a:xfrm>
        </p:spPr>
        <p:txBody>
          <a:bodyPr/>
          <a:lstStyle/>
          <a:p>
            <a:pPr marL="0" indent="0">
              <a:buNone/>
            </a:pPr>
            <a:endParaRPr lang="en-GB" b="1" u="sng" dirty="0"/>
          </a:p>
          <a:p>
            <a:pPr marL="457200" indent="-457200">
              <a:buFont typeface="+mj-lt"/>
              <a:buAutoNum type="arabicPeriod"/>
            </a:pPr>
            <a:r>
              <a:rPr lang="en-GB" dirty="0"/>
              <a:t>Continue Flexible approach  - to begin 1 July</a:t>
            </a:r>
          </a:p>
          <a:p>
            <a:pPr lvl="1">
              <a:buFont typeface="Wingdings" panose="05000000000000000000" pitchFamily="2" charset="2"/>
              <a:buChar char="Ø"/>
            </a:pPr>
            <a:r>
              <a:rPr lang="en-GB" dirty="0"/>
              <a:t>Continue any outstanding Phase 1 Tests</a:t>
            </a:r>
          </a:p>
          <a:p>
            <a:pPr lvl="1">
              <a:buFont typeface="Wingdings" panose="05000000000000000000" pitchFamily="2" charset="2"/>
              <a:buChar char="Ø"/>
            </a:pPr>
            <a:r>
              <a:rPr lang="en-GB" dirty="0"/>
              <a:t>Allow CDAR testing in advance of final formal spec being available</a:t>
            </a:r>
          </a:p>
          <a:p>
            <a:pPr lvl="1">
              <a:buFont typeface="Wingdings" panose="05000000000000000000" pitchFamily="2" charset="2"/>
              <a:buChar char="Ø"/>
            </a:pPr>
            <a:r>
              <a:rPr lang="en-GB" dirty="0"/>
              <a:t>Peppol Native format using the updated SBDH Envelope will be available</a:t>
            </a:r>
            <a:br>
              <a:rPr lang="en-GB" dirty="0"/>
            </a:br>
            <a:endParaRPr lang="en-GB" dirty="0"/>
          </a:p>
          <a:p>
            <a:pPr marL="457200" indent="-457200">
              <a:buFont typeface="+mj-lt"/>
              <a:buAutoNum type="arabicPeriod"/>
            </a:pPr>
            <a:r>
              <a:rPr lang="en-GB" dirty="0"/>
              <a:t>The Handbook is currently being updated to incorporate current CDAR uses cases and Peppol Native</a:t>
            </a:r>
            <a:br>
              <a:rPr lang="en-GB" dirty="0"/>
            </a:br>
            <a:endParaRPr lang="en-GB" dirty="0"/>
          </a:p>
          <a:p>
            <a:pPr marL="457200" indent="-457200">
              <a:buFont typeface="+mj-lt"/>
              <a:buAutoNum type="arabicPeriod"/>
            </a:pPr>
            <a:r>
              <a:rPr lang="en-GB" dirty="0"/>
              <a:t>Following communications are envisaged;</a:t>
            </a:r>
          </a:p>
          <a:p>
            <a:pPr lvl="1">
              <a:buFont typeface="Wingdings" panose="05000000000000000000" pitchFamily="2" charset="2"/>
              <a:buChar char="Ø"/>
            </a:pPr>
            <a:r>
              <a:rPr lang="en-GB" dirty="0"/>
              <a:t>Email to all participants later today informing of Phase 2 approach</a:t>
            </a:r>
          </a:p>
          <a:p>
            <a:pPr lvl="1">
              <a:buFont typeface="Wingdings" panose="05000000000000000000" pitchFamily="2" charset="2"/>
              <a:buChar char="Ø"/>
            </a:pPr>
            <a:r>
              <a:rPr lang="en-GB" dirty="0"/>
              <a:t>Email to all participants when Handbook has been uploaded</a:t>
            </a:r>
          </a:p>
          <a:p>
            <a:endParaRPr lang="en-GB" dirty="0"/>
          </a:p>
          <a:p>
            <a:pPr lvl="2"/>
            <a:endParaRPr lang="en-GB" dirty="0"/>
          </a:p>
        </p:txBody>
      </p:sp>
      <p:pic>
        <p:nvPicPr>
          <p:cNvPr id="5" name="Picture 4" descr="Logo&#10;&#10;Description automatically generated">
            <a:extLst>
              <a:ext uri="{FF2B5EF4-FFF2-40B4-BE49-F238E27FC236}">
                <a16:creationId xmlns:a16="http://schemas.microsoft.com/office/drawing/2014/main" id="{8D06D5D2-E147-48FA-B75C-2D7640E4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3501661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BA72-6B7C-29A4-9AD3-8BECB24D302B}"/>
              </a:ext>
            </a:extLst>
          </p:cNvPr>
          <p:cNvSpPr>
            <a:spLocks noGrp="1"/>
          </p:cNvSpPr>
          <p:nvPr>
            <p:ph type="title"/>
          </p:nvPr>
        </p:nvSpPr>
        <p:spPr>
          <a:xfrm>
            <a:off x="782781" y="589651"/>
            <a:ext cx="9569234" cy="560276"/>
          </a:xfrm>
        </p:spPr>
        <p:txBody>
          <a:bodyPr/>
          <a:lstStyle/>
          <a:p>
            <a:r>
              <a:rPr lang="en-GB" dirty="0"/>
              <a:t>Follow on phase</a:t>
            </a:r>
          </a:p>
        </p:txBody>
      </p:sp>
      <p:sp>
        <p:nvSpPr>
          <p:cNvPr id="3" name="Slide Number Placeholder 2">
            <a:extLst>
              <a:ext uri="{FF2B5EF4-FFF2-40B4-BE49-F238E27FC236}">
                <a16:creationId xmlns:a16="http://schemas.microsoft.com/office/drawing/2014/main" id="{EEB9AE6B-755F-DC48-E667-BD49618DA6C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D8EA7553-0649-7E11-282F-CBB8C07FBACC}"/>
              </a:ext>
            </a:extLst>
          </p:cNvPr>
          <p:cNvSpPr>
            <a:spLocks noGrp="1"/>
          </p:cNvSpPr>
          <p:nvPr>
            <p:ph type="body" sz="quarter" idx="12"/>
          </p:nvPr>
        </p:nvSpPr>
        <p:spPr>
          <a:xfrm>
            <a:off x="804754" y="1540687"/>
            <a:ext cx="10582492" cy="4629171"/>
          </a:xfrm>
        </p:spPr>
        <p:txBody>
          <a:bodyPr/>
          <a:lstStyle/>
          <a:p>
            <a:pPr marL="0" indent="0">
              <a:buNone/>
            </a:pPr>
            <a:endParaRPr lang="en-GB" b="1" u="sng" dirty="0"/>
          </a:p>
          <a:p>
            <a:pPr marL="0" indent="0">
              <a:buNone/>
            </a:pPr>
            <a:r>
              <a:rPr lang="en-GB" dirty="0"/>
              <a:t>These will be introduced on a rolling basis as time is right;</a:t>
            </a:r>
          </a:p>
          <a:p>
            <a:pPr marL="0" indent="0">
              <a:buNone/>
            </a:pPr>
            <a:endParaRPr lang="en-GB" dirty="0"/>
          </a:p>
          <a:p>
            <a:pPr marL="457200" indent="-457200">
              <a:buFont typeface="+mj-lt"/>
              <a:buAutoNum type="arabicPeriod"/>
            </a:pPr>
            <a:r>
              <a:rPr lang="en-GB" dirty="0"/>
              <a:t>Non-regulated flows and use of Peppol BIS (e.g. cross-border)</a:t>
            </a:r>
          </a:p>
          <a:p>
            <a:pPr marL="457200" indent="-457200">
              <a:buFont typeface="+mj-lt"/>
              <a:buAutoNum type="arabicPeriod"/>
            </a:pPr>
            <a:r>
              <a:rPr lang="en-GB" dirty="0"/>
              <a:t>Include the </a:t>
            </a:r>
            <a:r>
              <a:rPr lang="en-GB" dirty="0" err="1"/>
              <a:t>Annuaire</a:t>
            </a:r>
            <a:endParaRPr lang="en-GB" dirty="0"/>
          </a:p>
          <a:p>
            <a:pPr marL="457200" indent="-457200">
              <a:buFont typeface="+mj-lt"/>
              <a:buAutoNum type="arabicPeriod"/>
            </a:pPr>
            <a:r>
              <a:rPr lang="en-GB" dirty="0"/>
              <a:t>Include the PPF and </a:t>
            </a:r>
            <a:r>
              <a:rPr lang="en-GB" dirty="0" err="1"/>
              <a:t>eRerporting</a:t>
            </a:r>
            <a:endParaRPr lang="en-GB" dirty="0"/>
          </a:p>
          <a:p>
            <a:pPr marL="457200" indent="-457200">
              <a:buFont typeface="+mj-lt"/>
              <a:buAutoNum type="arabicPeriod"/>
            </a:pPr>
            <a:r>
              <a:rPr lang="en-GB" dirty="0"/>
              <a:t>Look at the possibility of connecting the PPF to Peppol and test regulated flow PPF-PDP if determined possible by DGFIP/AIFE</a:t>
            </a:r>
          </a:p>
          <a:p>
            <a:endParaRPr lang="en-GB" dirty="0"/>
          </a:p>
          <a:p>
            <a:pPr lvl="2"/>
            <a:endParaRPr lang="en-GB" dirty="0"/>
          </a:p>
        </p:txBody>
      </p:sp>
      <p:pic>
        <p:nvPicPr>
          <p:cNvPr id="5" name="Picture 4" descr="Logo&#10;&#10;Description automatically generated">
            <a:extLst>
              <a:ext uri="{FF2B5EF4-FFF2-40B4-BE49-F238E27FC236}">
                <a16:creationId xmlns:a16="http://schemas.microsoft.com/office/drawing/2014/main" id="{8D06D5D2-E147-48FA-B75C-2D7640E4B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416566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DGFIP PDP and OD Pilot</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a:xfrm>
            <a:off x="703263" y="1412336"/>
            <a:ext cx="10582492" cy="4629171"/>
          </a:xfrm>
        </p:spPr>
        <p:txBody>
          <a:bodyPr/>
          <a:lstStyle/>
          <a:p>
            <a:pPr marL="342900" indent="-342900">
              <a:buFont typeface="+mj-lt"/>
              <a:buAutoNum type="arabicPeriod"/>
            </a:pPr>
            <a:r>
              <a:rPr lang="en-GB" dirty="0" err="1">
                <a:solidFill>
                  <a:schemeClr val="accent6">
                    <a:lumMod val="75000"/>
                  </a:schemeClr>
                </a:solidFill>
              </a:rPr>
              <a:t>FrGovt</a:t>
            </a:r>
            <a:r>
              <a:rPr lang="en-GB" dirty="0">
                <a:solidFill>
                  <a:schemeClr val="accent6">
                    <a:lumMod val="75000"/>
                  </a:schemeClr>
                </a:solidFill>
              </a:rPr>
              <a:t> is running a separate Pilot;</a:t>
            </a:r>
          </a:p>
          <a:p>
            <a:pPr lvl="1">
              <a:buFont typeface="Wingdings" panose="05000000000000000000" pitchFamily="2" charset="2"/>
              <a:buChar char="Ø"/>
            </a:pPr>
            <a:r>
              <a:rPr lang="en-GB" dirty="0">
                <a:solidFill>
                  <a:schemeClr val="accent6">
                    <a:lumMod val="75000"/>
                  </a:schemeClr>
                </a:solidFill>
              </a:rPr>
              <a:t>Registration will need to be completed by end of June</a:t>
            </a:r>
          </a:p>
          <a:p>
            <a:pPr lvl="1">
              <a:buFont typeface="Wingdings" panose="05000000000000000000" pitchFamily="2" charset="2"/>
              <a:buChar char="Ø"/>
            </a:pPr>
            <a:r>
              <a:rPr lang="en-GB" dirty="0">
                <a:solidFill>
                  <a:schemeClr val="accent6">
                    <a:lumMod val="75000"/>
                  </a:schemeClr>
                </a:solidFill>
              </a:rPr>
              <a:t>Note candidate ODs will be included in this Pilot</a:t>
            </a:r>
          </a:p>
          <a:p>
            <a:pPr lvl="1">
              <a:buFont typeface="Wingdings" panose="05000000000000000000" pitchFamily="2" charset="2"/>
              <a:buChar char="Ø"/>
            </a:pPr>
            <a:r>
              <a:rPr lang="en-GB" dirty="0">
                <a:solidFill>
                  <a:schemeClr val="accent6">
                    <a:lumMod val="75000"/>
                  </a:schemeClr>
                </a:solidFill>
              </a:rPr>
              <a:t>Beginning of Sep – meeting with successful SPs Kick Off Meeting</a:t>
            </a:r>
          </a:p>
          <a:p>
            <a:pPr lvl="1">
              <a:buFont typeface="Wingdings" panose="05000000000000000000" pitchFamily="2" charset="2"/>
              <a:buChar char="Ø"/>
            </a:pPr>
            <a:r>
              <a:rPr lang="en-GB" dirty="0">
                <a:solidFill>
                  <a:schemeClr val="accent6">
                    <a:lumMod val="75000"/>
                  </a:schemeClr>
                </a:solidFill>
              </a:rPr>
              <a:t>Go Live date 3 Jan 2024</a:t>
            </a:r>
          </a:p>
          <a:p>
            <a:pPr marL="342900" indent="-342900">
              <a:buFont typeface="+mj-lt"/>
              <a:buAutoNum type="arabicPeriod"/>
            </a:pPr>
            <a:r>
              <a:rPr lang="en-GB" dirty="0">
                <a:solidFill>
                  <a:schemeClr val="accent6">
                    <a:lumMod val="75000"/>
                  </a:schemeClr>
                </a:solidFill>
              </a:rPr>
              <a:t>We have provided a single page word document to all the PoC participants which can be inserted into Peppol APs  application to underline the need to include requirement to fully test InterOperations.  We will be asking participants to let us know how many used this information.</a:t>
            </a:r>
          </a:p>
          <a:p>
            <a:pPr marL="342900" indent="-342900">
              <a:buFont typeface="+mj-lt"/>
              <a:buAutoNum type="arabicPeriod"/>
            </a:pPr>
            <a:r>
              <a:rPr lang="en-GB" dirty="0">
                <a:solidFill>
                  <a:schemeClr val="accent6">
                    <a:lumMod val="75000"/>
                  </a:schemeClr>
                </a:solidFill>
              </a:rPr>
              <a:t>We will also look at e2e testing in a more collaborative way with DGFIP/AIFE as part of their Pilot.</a:t>
            </a:r>
          </a:p>
          <a:p>
            <a:pPr marL="342900" indent="-342900">
              <a:buFont typeface="+mj-lt"/>
              <a:buAutoNum type="arabicPeriod"/>
            </a:pPr>
            <a:r>
              <a:rPr lang="en-GB" dirty="0">
                <a:solidFill>
                  <a:schemeClr val="accent6">
                    <a:lumMod val="75000"/>
                  </a:schemeClr>
                </a:solidFill>
              </a:rPr>
              <a:t>This can only be achieved once we have had a successful PoC – when timings are right a f2f meeting will be arranged with DGFIP/AIFE to brief on </a:t>
            </a:r>
            <a:r>
              <a:rPr lang="en-GB" dirty="0" err="1">
                <a:solidFill>
                  <a:schemeClr val="accent6">
                    <a:lumMod val="75000"/>
                  </a:schemeClr>
                </a:solidFill>
              </a:rPr>
              <a:t>Poc</a:t>
            </a:r>
            <a:r>
              <a:rPr lang="en-GB" dirty="0">
                <a:solidFill>
                  <a:schemeClr val="accent6">
                    <a:lumMod val="75000"/>
                  </a:schemeClr>
                </a:solidFill>
              </a:rPr>
              <a:t> and look at being involved in their testing schedule </a:t>
            </a:r>
          </a:p>
          <a:p>
            <a:pPr lvl="1">
              <a:buFont typeface="Wingdings" panose="05000000000000000000" pitchFamily="2" charset="2"/>
              <a:buChar char="Ø"/>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122730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Project Overview </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Documentation  - Finalised and being updated as required</a:t>
            </a:r>
          </a:p>
          <a:p>
            <a:pPr marL="342900" indent="-342900">
              <a:buFont typeface="+mj-lt"/>
              <a:buAutoNum type="arabicPeriod"/>
            </a:pPr>
            <a:r>
              <a:rPr lang="en-GB" dirty="0">
                <a:solidFill>
                  <a:schemeClr val="accent6">
                    <a:lumMod val="75000"/>
                  </a:schemeClr>
                </a:solidFill>
              </a:rPr>
              <a:t>Project Team is now complete</a:t>
            </a:r>
          </a:p>
          <a:p>
            <a:pPr marL="342900" indent="-342900">
              <a:buFont typeface="+mj-lt"/>
              <a:buAutoNum type="arabicPeriod"/>
            </a:pPr>
            <a:r>
              <a:rPr lang="en-GB" dirty="0">
                <a:solidFill>
                  <a:schemeClr val="accent6">
                    <a:lumMod val="75000"/>
                  </a:schemeClr>
                </a:solidFill>
              </a:rPr>
              <a:t>Certification process is now smooth</a:t>
            </a:r>
          </a:p>
          <a:p>
            <a:pPr marL="342900" indent="-342900">
              <a:buFont typeface="+mj-lt"/>
              <a:buAutoNum type="arabicPeriod"/>
            </a:pPr>
            <a:r>
              <a:rPr lang="en-GB" dirty="0">
                <a:solidFill>
                  <a:schemeClr val="accent6">
                    <a:lumMod val="75000"/>
                  </a:schemeClr>
                </a:solidFill>
              </a:rPr>
              <a:t>Timeline</a:t>
            </a:r>
          </a:p>
          <a:p>
            <a:pPr marL="342900" indent="-342900">
              <a:buFont typeface="+mj-lt"/>
              <a:buAutoNum type="arabicPeriod"/>
            </a:pPr>
            <a:r>
              <a:rPr lang="en-GB" dirty="0">
                <a:solidFill>
                  <a:schemeClr val="accent6">
                    <a:lumMod val="75000"/>
                  </a:schemeClr>
                </a:solidFill>
              </a:rPr>
              <a:t>Technical solutions now understood and clearer</a:t>
            </a:r>
          </a:p>
          <a:p>
            <a:pPr marL="342900" indent="-342900">
              <a:buFont typeface="+mj-lt"/>
              <a:buAutoNum type="arabicPeriod"/>
            </a:pPr>
            <a:r>
              <a:rPr lang="en-GB" dirty="0">
                <a:solidFill>
                  <a:schemeClr val="accent6">
                    <a:lumMod val="75000"/>
                  </a:schemeClr>
                </a:solidFill>
              </a:rPr>
              <a:t>Technical support with dedicated email and Slack in place</a:t>
            </a:r>
          </a:p>
          <a:p>
            <a:pPr marL="342900" indent="-342900">
              <a:buFont typeface="+mj-lt"/>
              <a:buAutoNum type="arabicPeriod"/>
            </a:pPr>
            <a:r>
              <a:rPr lang="en-GB" dirty="0">
                <a:solidFill>
                  <a:schemeClr val="accent6">
                    <a:lumMod val="75000"/>
                  </a:schemeClr>
                </a:solidFill>
              </a:rPr>
              <a:t>Ready to start testing</a:t>
            </a:r>
          </a:p>
          <a:p>
            <a:pPr marL="342900" indent="-342900">
              <a:buFont typeface="+mj-lt"/>
              <a:buAutoNum type="arabicPeriod"/>
            </a:pPr>
            <a:r>
              <a:rPr lang="en-GB" dirty="0">
                <a:solidFill>
                  <a:schemeClr val="accent6">
                    <a:lumMod val="75000"/>
                  </a:schemeClr>
                </a:solidFill>
              </a:rPr>
              <a:t>Ongoing Technical work – IMR/CDAR analysis</a:t>
            </a:r>
          </a:p>
          <a:p>
            <a:pPr marL="342900" indent="-342900">
              <a:buFont typeface="+mj-lt"/>
              <a:buAutoNum type="arabicPeriod"/>
            </a:pPr>
            <a:r>
              <a:rPr lang="en-GB" dirty="0">
                <a:solidFill>
                  <a:schemeClr val="accent6">
                    <a:lumMod val="75000"/>
                  </a:schemeClr>
                </a:solidFill>
              </a:rPr>
              <a:t>Ongoing Technical work – Peppol Native (update SBDH Header)</a:t>
            </a:r>
          </a:p>
          <a:p>
            <a:pPr marL="342900" indent="-342900">
              <a:buFont typeface="+mj-lt"/>
              <a:buAutoNum type="arabicPeriod"/>
            </a:pPr>
            <a:r>
              <a:rPr lang="en-GB" dirty="0">
                <a:solidFill>
                  <a:schemeClr val="accent6">
                    <a:lumMod val="75000"/>
                  </a:schemeClr>
                </a:solidFill>
              </a:rPr>
              <a:t>Ongoing Technical work – Peppol Bis 3.0</a:t>
            </a:r>
          </a:p>
          <a:p>
            <a:pPr marL="342900" indent="-342900">
              <a:buFont typeface="+mj-lt"/>
              <a:buAutoNum type="arabicPeriod"/>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pPr marL="0" indent="0">
              <a:buNone/>
            </a:pPr>
            <a:endParaRPr lang="en-GB" dirty="0">
              <a:solidFill>
                <a:schemeClr val="accent6">
                  <a:lumMod val="75000"/>
                </a:schemeClr>
              </a:solidFill>
            </a:endParaRPr>
          </a:p>
          <a:p>
            <a:pPr marL="0" indent="0">
              <a:buNone/>
            </a:pPr>
            <a:endParaRPr lang="en-GB" dirty="0">
              <a:solidFill>
                <a:schemeClr val="accent6">
                  <a:lumMod val="75000"/>
                </a:schemeClr>
              </a:solidFill>
            </a:endParaRPr>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
        <p:nvSpPr>
          <p:cNvPr id="7" name="TextBox 6">
            <a:extLst>
              <a:ext uri="{FF2B5EF4-FFF2-40B4-BE49-F238E27FC236}">
                <a16:creationId xmlns:a16="http://schemas.microsoft.com/office/drawing/2014/main" id="{CF693B97-ECC8-D7E2-93AE-FA98E445EA5F}"/>
              </a:ext>
            </a:extLst>
          </p:cNvPr>
          <p:cNvSpPr txBox="1"/>
          <p:nvPr/>
        </p:nvSpPr>
        <p:spPr>
          <a:xfrm>
            <a:off x="11235005" y="2119757"/>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98D0C4A-DE95-14B7-2CC6-FF0892FA41A7}"/>
              </a:ext>
            </a:extLst>
          </p:cNvPr>
          <p:cNvSpPr txBox="1"/>
          <p:nvPr/>
        </p:nvSpPr>
        <p:spPr>
          <a:xfrm>
            <a:off x="11235005" y="2547801"/>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BC98AAE8-BCAC-58FF-7EE1-5269D8C7BAE7}"/>
              </a:ext>
            </a:extLst>
          </p:cNvPr>
          <p:cNvSpPr txBox="1"/>
          <p:nvPr/>
        </p:nvSpPr>
        <p:spPr>
          <a:xfrm>
            <a:off x="11235005" y="3353842"/>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FAAE3BCA-94F9-B3F1-231D-AB728A619019}"/>
              </a:ext>
            </a:extLst>
          </p:cNvPr>
          <p:cNvSpPr txBox="1"/>
          <p:nvPr/>
        </p:nvSpPr>
        <p:spPr>
          <a:xfrm>
            <a:off x="11268121" y="5038513"/>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BD46FBE-B65E-26CB-FB98-100DBAFACBC0}"/>
              </a:ext>
            </a:extLst>
          </p:cNvPr>
          <p:cNvSpPr txBox="1"/>
          <p:nvPr/>
        </p:nvSpPr>
        <p:spPr>
          <a:xfrm>
            <a:off x="11242942" y="1753160"/>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E5C0D9F1-59DB-00A9-FC04-83EACB4FCFBB}"/>
              </a:ext>
            </a:extLst>
          </p:cNvPr>
          <p:cNvSpPr txBox="1"/>
          <p:nvPr/>
        </p:nvSpPr>
        <p:spPr>
          <a:xfrm>
            <a:off x="11231371" y="3763098"/>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AD4D88B6-4028-303C-0348-C67E89284922}"/>
              </a:ext>
            </a:extLst>
          </p:cNvPr>
          <p:cNvSpPr txBox="1"/>
          <p:nvPr/>
        </p:nvSpPr>
        <p:spPr>
          <a:xfrm>
            <a:off x="11231371" y="4255813"/>
            <a:ext cx="470758" cy="22520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CB9AC64B-5F73-9DCA-9A54-31D63CA39778}"/>
              </a:ext>
            </a:extLst>
          </p:cNvPr>
          <p:cNvSpPr txBox="1"/>
          <p:nvPr/>
        </p:nvSpPr>
        <p:spPr>
          <a:xfrm>
            <a:off x="11275849" y="5378976"/>
            <a:ext cx="470758" cy="22520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1464E504-368E-7B7B-26DE-1569A2E41D1F}"/>
              </a:ext>
            </a:extLst>
          </p:cNvPr>
          <p:cNvSpPr txBox="1"/>
          <p:nvPr/>
        </p:nvSpPr>
        <p:spPr>
          <a:xfrm>
            <a:off x="11275849" y="4635923"/>
            <a:ext cx="470758" cy="22520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E2A86086-4D35-5A76-D259-0EF8C85CFA9E}"/>
              </a:ext>
            </a:extLst>
          </p:cNvPr>
          <p:cNvSpPr txBox="1"/>
          <p:nvPr/>
        </p:nvSpPr>
        <p:spPr>
          <a:xfrm flipV="1">
            <a:off x="4134069" y="521947"/>
            <a:ext cx="2266731" cy="524819"/>
          </a:xfrm>
          <a:prstGeom prst="rect">
            <a:avLst/>
          </a:prstGeom>
          <a:pattFill prst="dkUpDiag">
            <a:fgClr>
              <a:srgbClr val="00B050"/>
            </a:fgClr>
            <a:bgClr>
              <a:schemeClr val="bg1"/>
            </a:bgClr>
          </a:patt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6311A10-F44E-D101-B4D9-2652D461DF7D}"/>
              </a:ext>
            </a:extLst>
          </p:cNvPr>
          <p:cNvSpPr txBox="1"/>
          <p:nvPr/>
        </p:nvSpPr>
        <p:spPr>
          <a:xfrm>
            <a:off x="11250879" y="2928655"/>
            <a:ext cx="470758" cy="225209"/>
          </a:xfrm>
          <a:prstGeom prst="rect">
            <a:avLst/>
          </a:prstGeom>
          <a:pattFill prst="dkUpDiag">
            <a:fgClr>
              <a:srgbClr val="00B050"/>
            </a:fgClr>
            <a:bgClr>
              <a:schemeClr val="bg1"/>
            </a:bgClr>
          </a:patt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highlight>
                <a:srgbClr val="92D050"/>
              </a:highlight>
              <a:uLnTx/>
              <a:uFillTx/>
              <a:latin typeface="Arial" panose="020B0604020202020204"/>
              <a:ea typeface="+mn-ea"/>
              <a:cs typeface="+mn-cs"/>
            </a:endParaRPr>
          </a:p>
        </p:txBody>
      </p:sp>
    </p:spTree>
    <p:extLst>
      <p:ext uri="{BB962C8B-B14F-4D97-AF65-F5344CB8AC3E}">
        <p14:creationId xmlns:p14="http://schemas.microsoft.com/office/powerpoint/2010/main" val="43106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7493-985C-7565-B6F8-C753059BFD16}"/>
              </a:ext>
            </a:extLst>
          </p:cNvPr>
          <p:cNvSpPr>
            <a:spLocks noGrp="1"/>
          </p:cNvSpPr>
          <p:nvPr>
            <p:ph type="title"/>
          </p:nvPr>
        </p:nvSpPr>
        <p:spPr/>
        <p:txBody>
          <a:bodyPr/>
          <a:lstStyle/>
          <a:p>
            <a:r>
              <a:rPr lang="en-GB" dirty="0"/>
              <a:t>Questions ????</a:t>
            </a:r>
          </a:p>
        </p:txBody>
      </p:sp>
      <p:sp>
        <p:nvSpPr>
          <p:cNvPr id="3" name="Slide Number Placeholder 2">
            <a:extLst>
              <a:ext uri="{FF2B5EF4-FFF2-40B4-BE49-F238E27FC236}">
                <a16:creationId xmlns:a16="http://schemas.microsoft.com/office/drawing/2014/main" id="{B84D0DB5-BD74-9D5F-107B-F15DA12F21A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92E035C-E091-75C9-A6E0-CAF76DB77C85}"/>
              </a:ext>
            </a:extLst>
          </p:cNvPr>
          <p:cNvSpPr>
            <a:spLocks noGrp="1" noRot="1" noMove="1" noResize="1" noEditPoints="1" noAdjustHandles="1" noChangeArrowheads="1" noChangeShapeType="1"/>
          </p:cNvSpPr>
          <p:nvPr>
            <p:ph type="body" sz="quarter" idx="12"/>
          </p:nvPr>
        </p:nvSpPr>
        <p:spPr/>
        <p:txBody>
          <a:bodyPr/>
          <a:lstStyle/>
          <a:p>
            <a:pPr>
              <a:buFont typeface="Wingdings" panose="05000000000000000000" pitchFamily="2" charset="2"/>
              <a:buChar char="Ø"/>
            </a:pPr>
            <a:endParaRPr lang="en-GB" dirty="0"/>
          </a:p>
        </p:txBody>
      </p:sp>
      <p:pic>
        <p:nvPicPr>
          <p:cNvPr id="5" name="Picture 4" descr="Logo&#10;&#10;Description automatically generated">
            <a:extLst>
              <a:ext uri="{FF2B5EF4-FFF2-40B4-BE49-F238E27FC236}">
                <a16:creationId xmlns:a16="http://schemas.microsoft.com/office/drawing/2014/main" id="{3B850D9F-8283-2DF9-BA62-FAA9B49C0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114072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43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8637-3822-4105-B9AE-37A4B1214E82}"/>
              </a:ext>
            </a:extLst>
          </p:cNvPr>
          <p:cNvSpPr>
            <a:spLocks noGrp="1"/>
          </p:cNvSpPr>
          <p:nvPr>
            <p:ph type="title"/>
          </p:nvPr>
        </p:nvSpPr>
        <p:spPr/>
        <p:txBody>
          <a:bodyPr/>
          <a:lstStyle/>
          <a:p>
            <a:r>
              <a:rPr lang="en-GB" dirty="0">
                <a:latin typeface="Arial"/>
                <a:cs typeface="Arial"/>
              </a:rPr>
              <a:t>Agenda Items  </a:t>
            </a:r>
          </a:p>
        </p:txBody>
      </p:sp>
      <p:sp>
        <p:nvSpPr>
          <p:cNvPr id="3" name="Slide Number Placeholder 2">
            <a:extLst>
              <a:ext uri="{FF2B5EF4-FFF2-40B4-BE49-F238E27FC236}">
                <a16:creationId xmlns:a16="http://schemas.microsoft.com/office/drawing/2014/main" id="{DDAD4BE3-BDCC-4586-A5FD-8FB33762349F}"/>
              </a:ext>
            </a:extLst>
          </p:cNvPr>
          <p:cNvSpPr>
            <a:spLocks noGrp="1"/>
          </p:cNvSpPr>
          <p:nvPr>
            <p:ph type="sldNum" sz="quarter" idx="4"/>
          </p:nvPr>
        </p:nvSpPr>
        <p:spPr/>
        <p:txBody>
          <a:bodyPr/>
          <a:lstStyle/>
          <a:p>
            <a:fld id="{94CA340D-312D-204F-893F-B70EFC62E153}" type="slidenum">
              <a:rPr lang="en-US" smtClean="0"/>
              <a:pPr/>
              <a:t>2</a:t>
            </a:fld>
            <a:endParaRPr lang="en-US" dirty="0"/>
          </a:p>
        </p:txBody>
      </p:sp>
      <p:sp>
        <p:nvSpPr>
          <p:cNvPr id="4" name="Text Placeholder 3">
            <a:extLst>
              <a:ext uri="{FF2B5EF4-FFF2-40B4-BE49-F238E27FC236}">
                <a16:creationId xmlns:a16="http://schemas.microsoft.com/office/drawing/2014/main" id="{766878B1-0EBC-4407-84E2-829353A1D84F}"/>
              </a:ext>
            </a:extLst>
          </p:cNvPr>
          <p:cNvSpPr>
            <a:spLocks noGrp="1"/>
          </p:cNvSpPr>
          <p:nvPr>
            <p:ph type="body" sz="quarter" idx="12"/>
          </p:nvPr>
        </p:nvSpPr>
        <p:spPr>
          <a:xfrm>
            <a:off x="782781" y="1755777"/>
            <a:ext cx="10582492" cy="4672523"/>
          </a:xfrm>
        </p:spPr>
        <p:txBody>
          <a:bodyPr vert="horz" lIns="91440" tIns="45720" rIns="91440" bIns="45720" rtlCol="0" anchor="t">
            <a:noAutofit/>
          </a:bodyPr>
          <a:lstStyle/>
          <a:p>
            <a:pPr marL="457200" indent="-457200">
              <a:spcBef>
                <a:spcPts val="600"/>
              </a:spcBef>
              <a:buFont typeface="+mj-lt"/>
              <a:buAutoNum type="arabicPeriod"/>
            </a:pPr>
            <a:r>
              <a:rPr lang="en-US" dirty="0">
                <a:latin typeface="Arial"/>
                <a:cs typeface="Times New Roman"/>
              </a:rPr>
              <a:t>PoC Approach</a:t>
            </a:r>
            <a:endParaRPr lang="en-GB" dirty="0">
              <a:latin typeface="Arial"/>
              <a:cs typeface="Times New Roman"/>
            </a:endParaRPr>
          </a:p>
          <a:p>
            <a:pPr marL="457200" indent="-457200">
              <a:spcBef>
                <a:spcPts val="600"/>
              </a:spcBef>
              <a:buFont typeface="+mj-lt"/>
              <a:buAutoNum type="arabicPeriod"/>
            </a:pPr>
            <a:r>
              <a:rPr lang="en-GB" dirty="0">
                <a:latin typeface="Arial"/>
                <a:cs typeface="Times New Roman"/>
              </a:rPr>
              <a:t>Phase 1</a:t>
            </a:r>
          </a:p>
          <a:p>
            <a:pPr marL="457200" indent="-457200">
              <a:spcBef>
                <a:spcPts val="600"/>
              </a:spcBef>
              <a:buFont typeface="+mj-lt"/>
              <a:buAutoNum type="arabicPeriod"/>
            </a:pPr>
            <a:r>
              <a:rPr lang="en-US" dirty="0">
                <a:latin typeface="Arial"/>
                <a:cs typeface="Times New Roman"/>
              </a:rPr>
              <a:t>Technical</a:t>
            </a:r>
          </a:p>
          <a:p>
            <a:pPr marL="457200" indent="-457200">
              <a:spcBef>
                <a:spcPts val="600"/>
              </a:spcBef>
              <a:buFont typeface="+mj-lt"/>
              <a:buAutoNum type="arabicPeriod"/>
            </a:pPr>
            <a:r>
              <a:rPr lang="en-US" dirty="0">
                <a:latin typeface="Arial"/>
                <a:cs typeface="Times New Roman"/>
              </a:rPr>
              <a:t>Timelines</a:t>
            </a:r>
          </a:p>
          <a:p>
            <a:pPr marL="457200" indent="-457200">
              <a:spcBef>
                <a:spcPts val="600"/>
              </a:spcBef>
              <a:buFont typeface="+mj-lt"/>
              <a:buAutoNum type="arabicPeriod"/>
            </a:pPr>
            <a:r>
              <a:rPr lang="en-US" dirty="0">
                <a:latin typeface="Arial"/>
                <a:cs typeface="Times New Roman"/>
              </a:rPr>
              <a:t>Questions</a:t>
            </a:r>
          </a:p>
          <a:p>
            <a:pPr marL="457200" indent="-457200">
              <a:spcBef>
                <a:spcPts val="600"/>
              </a:spcBef>
              <a:buFont typeface="Arial" panose="020B0604020202020204"/>
              <a:buAutoNum type="arabicPeriod"/>
            </a:pPr>
            <a:endParaRPr lang="nl-NL" dirty="0">
              <a:latin typeface="Arial"/>
              <a:ea typeface="Calibri" panose="020F0502020204030204" pitchFamily="34" charset="0"/>
              <a:cs typeface="Times New Roman"/>
            </a:endParaRPr>
          </a:p>
          <a:p>
            <a:pPr marL="342900" indent="-342900">
              <a:spcBef>
                <a:spcPts val="600"/>
              </a:spcBef>
              <a:buFont typeface="Arial" panose="020B0604020202020204" pitchFamily="34" charset="0"/>
              <a:buAutoNum type="arabicPeriod"/>
            </a:pPr>
            <a:endParaRPr lang="en-US" dirty="0">
              <a:latin typeface="Arial"/>
              <a:cs typeface="Arial"/>
            </a:endParaRPr>
          </a:p>
          <a:p>
            <a:pPr marL="342900" indent="-342900">
              <a:spcBef>
                <a:spcPts val="600"/>
              </a:spcBef>
              <a:buAutoNum type="arabicPeriod"/>
            </a:pPr>
            <a:endParaRPr lang="en-US" dirty="0">
              <a:latin typeface="Arial"/>
              <a:cs typeface="Arial"/>
            </a:endParaRPr>
          </a:p>
          <a:p>
            <a:pPr marL="342900" indent="-342900">
              <a:spcBef>
                <a:spcPts val="600"/>
              </a:spcBef>
              <a:buFont typeface="Arial" panose="020B0604020202020204" pitchFamily="34" charset="0"/>
              <a:buAutoNum type="arabicPeriod"/>
            </a:pPr>
            <a:endParaRPr lang="en-GB" dirty="0">
              <a:latin typeface="Calibri" panose="020F0502020204030204" pitchFamily="34" charset="0"/>
              <a:cs typeface="Times New Roman" panose="02020603050405020304" pitchFamily="18" charset="0"/>
            </a:endParaRPr>
          </a:p>
          <a:p>
            <a:pPr marL="342900" indent="-342900">
              <a:spcBef>
                <a:spcPts val="600"/>
              </a:spcBef>
              <a:buFont typeface="Arial" panose="020B0604020202020204" pitchFamily="34" charset="0"/>
              <a:buAutoNum type="arabicPeriod"/>
            </a:pPr>
            <a:endParaRPr lang="en-GB" dirty="0">
              <a:latin typeface="Calibri" panose="020F0502020204030204" pitchFamily="34" charset="0"/>
              <a:cs typeface="Times New Roman" panose="02020603050405020304" pitchFamily="18" charset="0"/>
            </a:endParaRPr>
          </a:p>
          <a:p>
            <a:pPr marL="457200" indent="-457200">
              <a:spcBef>
                <a:spcPts val="600"/>
              </a:spcBef>
              <a:buFont typeface="Arial" panose="020B0604020202020204"/>
              <a:buAutoNum type="arabicPeriod"/>
            </a:pPr>
            <a:endParaRPr lang="en-GB" dirty="0">
              <a:latin typeface="Calibri" panose="020F0502020204030204" pitchFamily="34" charset="0"/>
              <a:cs typeface="Times New Roman" panose="02020603050405020304" pitchFamily="18" charset="0"/>
            </a:endParaRPr>
          </a:p>
          <a:p>
            <a:pPr marL="0" indent="0">
              <a:spcBef>
                <a:spcPts val="600"/>
              </a:spcBef>
              <a:buNone/>
            </a:pPr>
            <a:endParaRPr lang="en-GB" dirty="0">
              <a:latin typeface="Calibri" panose="020F0502020204030204" pitchFamily="34" charset="0"/>
              <a:cs typeface="Times New Roman" panose="02020603050405020304" pitchFamily="18" charset="0"/>
            </a:endParaRPr>
          </a:p>
          <a:p>
            <a:pPr marL="342900" indent="-342900">
              <a:spcBef>
                <a:spcPts val="600"/>
              </a:spcBef>
              <a:buFont typeface="Arial" panose="020B0604020202020204"/>
              <a:buAutoNum type="arabicPeriod"/>
            </a:pPr>
            <a:endParaRPr lang="el-GR" dirty="0">
              <a:latin typeface="Calibri" panose="020F0502020204030204" pitchFamily="34" charset="0"/>
              <a:cs typeface="Times New Roman" panose="02020603050405020304" pitchFamily="18" charset="0"/>
            </a:endParaRPr>
          </a:p>
          <a:p>
            <a:endParaRPr lang="en-GB" dirty="0"/>
          </a:p>
        </p:txBody>
      </p:sp>
      <p:pic>
        <p:nvPicPr>
          <p:cNvPr id="5" name="Picture 4" descr="Logo&#10;&#10;Description automatically generated">
            <a:extLst>
              <a:ext uri="{FF2B5EF4-FFF2-40B4-BE49-F238E27FC236}">
                <a16:creationId xmlns:a16="http://schemas.microsoft.com/office/drawing/2014/main" id="{88CD869F-F173-D474-3079-6CC8917DF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4130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PoC  Approach – French Architecture</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
        <p:nvSpPr>
          <p:cNvPr id="7" name="Text Placeholder 6">
            <a:extLst>
              <a:ext uri="{FF2B5EF4-FFF2-40B4-BE49-F238E27FC236}">
                <a16:creationId xmlns:a16="http://schemas.microsoft.com/office/drawing/2014/main" id="{C7E1ABAD-2D9A-AE38-BA7C-61F8948225D4}"/>
              </a:ext>
            </a:extLst>
          </p:cNvPr>
          <p:cNvSpPr>
            <a:spLocks noGrp="1"/>
          </p:cNvSpPr>
          <p:nvPr>
            <p:ph type="body" sz="quarter" idx="12"/>
          </p:nvPr>
        </p:nvSpPr>
        <p:spPr>
          <a:xfrm>
            <a:off x="804863" y="1706882"/>
            <a:ext cx="5815856" cy="4828101"/>
          </a:xfrm>
        </p:spPr>
        <p:txBody>
          <a:bodyPr/>
          <a:lstStyle/>
          <a:p>
            <a:endParaRPr lang="fr-FR" dirty="0"/>
          </a:p>
        </p:txBody>
      </p:sp>
      <p:pic>
        <p:nvPicPr>
          <p:cNvPr id="8" name="Picture 7" descr="A picture containing text, screenshot, font, logo&#10;&#10;Description automatically generated">
            <a:extLst>
              <a:ext uri="{FF2B5EF4-FFF2-40B4-BE49-F238E27FC236}">
                <a16:creationId xmlns:a16="http://schemas.microsoft.com/office/drawing/2014/main" id="{64F51EF5-B4F6-ECF5-0E08-17F423E04922}"/>
              </a:ext>
            </a:extLst>
          </p:cNvPr>
          <p:cNvPicPr>
            <a:picLocks noChangeAspect="1"/>
          </p:cNvPicPr>
          <p:nvPr/>
        </p:nvPicPr>
        <p:blipFill>
          <a:blip r:embed="rId3"/>
          <a:stretch>
            <a:fillRect/>
          </a:stretch>
        </p:blipFill>
        <p:spPr>
          <a:xfrm>
            <a:off x="590808" y="1412336"/>
            <a:ext cx="7316245" cy="5299005"/>
          </a:xfrm>
          <a:prstGeom prst="rect">
            <a:avLst/>
          </a:prstGeom>
        </p:spPr>
      </p:pic>
      <p:sp>
        <p:nvSpPr>
          <p:cNvPr id="11" name="TextBox 10">
            <a:extLst>
              <a:ext uri="{FF2B5EF4-FFF2-40B4-BE49-F238E27FC236}">
                <a16:creationId xmlns:a16="http://schemas.microsoft.com/office/drawing/2014/main" id="{B22CDA21-5584-E733-AE7B-1A2C5F632489}"/>
              </a:ext>
            </a:extLst>
          </p:cNvPr>
          <p:cNvSpPr txBox="1"/>
          <p:nvPr/>
        </p:nvSpPr>
        <p:spPr>
          <a:xfrm>
            <a:off x="7907053" y="2397513"/>
            <a:ext cx="3866071" cy="3139321"/>
          </a:xfrm>
          <a:prstGeom prst="rect">
            <a:avLst/>
          </a:prstGeom>
          <a:noFill/>
        </p:spPr>
        <p:txBody>
          <a:bodyPr wrap="square" rtlCol="0">
            <a:spAutoFit/>
          </a:bodyPr>
          <a:lstStyle/>
          <a:p>
            <a:r>
              <a:rPr lang="en-GB" dirty="0"/>
              <a:t>The PoC will only include the messages exchanged in Circuit C, this is in effect from PDP to PDP. </a:t>
            </a:r>
          </a:p>
          <a:p>
            <a:r>
              <a:rPr lang="en-GB" dirty="0"/>
              <a:t>The following specific flows are under consideration;</a:t>
            </a:r>
          </a:p>
          <a:p>
            <a:pPr marL="285750" indent="-285750">
              <a:buFont typeface="Arial" panose="020B0604020202020204" pitchFamily="34" charset="0"/>
              <a:buChar char="•"/>
            </a:pPr>
            <a:r>
              <a:rPr lang="en-GB" dirty="0"/>
              <a:t>2 – e-invoice</a:t>
            </a:r>
          </a:p>
          <a:p>
            <a:pPr marL="285750" indent="-285750">
              <a:buFont typeface="Arial" panose="020B0604020202020204" pitchFamily="34" charset="0"/>
              <a:buChar char="•"/>
            </a:pPr>
            <a:r>
              <a:rPr lang="en-GB" dirty="0"/>
              <a:t>6/7 – Lifecycle messages</a:t>
            </a:r>
          </a:p>
          <a:p>
            <a:pPr marL="285750" indent="-285750">
              <a:buFont typeface="Arial" panose="020B0604020202020204" pitchFamily="34" charset="0"/>
              <a:buChar char="•"/>
            </a:pPr>
            <a:r>
              <a:rPr lang="en-GB" dirty="0"/>
              <a:t>8/9/10 – e-Reporting.  Until a connection with the PPF is achieved this is out of scope</a:t>
            </a:r>
          </a:p>
          <a:p>
            <a:endParaRPr lang="fr-FR" dirty="0"/>
          </a:p>
        </p:txBody>
      </p:sp>
    </p:spTree>
    <p:extLst>
      <p:ext uri="{BB962C8B-B14F-4D97-AF65-F5344CB8AC3E}">
        <p14:creationId xmlns:p14="http://schemas.microsoft.com/office/powerpoint/2010/main" val="321650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PoC  Approach</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A systematic, coordinated and inclusive approach </a:t>
            </a:r>
          </a:p>
          <a:p>
            <a:pPr marL="342900" indent="-342900">
              <a:buFont typeface="+mj-lt"/>
              <a:buAutoNum type="arabicPeriod"/>
            </a:pPr>
            <a:r>
              <a:rPr lang="en-GB" dirty="0">
                <a:solidFill>
                  <a:schemeClr val="accent6">
                    <a:lumMod val="75000"/>
                  </a:schemeClr>
                </a:solidFill>
              </a:rPr>
              <a:t>This remains a joint  EESPA/OpenPeppol project</a:t>
            </a:r>
          </a:p>
          <a:p>
            <a:pPr marL="342900" indent="-342900">
              <a:buFont typeface="+mj-lt"/>
              <a:buAutoNum type="arabicPeriod"/>
            </a:pPr>
            <a:r>
              <a:rPr lang="en-GB" dirty="0">
                <a:solidFill>
                  <a:schemeClr val="accent6">
                    <a:lumMod val="75000"/>
                  </a:schemeClr>
                </a:solidFill>
              </a:rPr>
              <a:t>Gradually moving towards the complete solution when there are still some unknowns with respect to the exact French requirement</a:t>
            </a:r>
          </a:p>
          <a:p>
            <a:pPr marL="342900" indent="-342900">
              <a:buFont typeface="+mj-lt"/>
              <a:buAutoNum type="arabicPeriod"/>
            </a:pPr>
            <a:r>
              <a:rPr lang="en-GB" dirty="0">
                <a:solidFill>
                  <a:schemeClr val="accent6">
                    <a:lumMod val="75000"/>
                  </a:schemeClr>
                </a:solidFill>
              </a:rPr>
              <a:t>As this is a PoC  - the opportunity should be taken to test a number of options. </a:t>
            </a:r>
          </a:p>
          <a:p>
            <a:pPr marL="342900" indent="-342900">
              <a:buFont typeface="+mj-lt"/>
              <a:buAutoNum type="arabicPeriod"/>
            </a:pPr>
            <a:endParaRPr lang="en-GB" dirty="0">
              <a:solidFill>
                <a:schemeClr val="accent6">
                  <a:lumMod val="75000"/>
                </a:schemeClr>
              </a:solidFill>
            </a:endParaRP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288142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Documentation &amp; Support</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a:xfrm>
            <a:off x="367990" y="1051436"/>
            <a:ext cx="11601533" cy="5583540"/>
          </a:xfrm>
        </p:spPr>
        <p:txBody>
          <a:bodyPr/>
          <a:lstStyle/>
          <a:p>
            <a:pPr marL="342900" indent="-342900">
              <a:buFont typeface="+mj-lt"/>
              <a:buAutoNum type="arabicPeriod"/>
            </a:pPr>
            <a:endParaRPr lang="en-GB" dirty="0">
              <a:solidFill>
                <a:schemeClr val="accent6">
                  <a:lumMod val="75000"/>
                </a:schemeClr>
              </a:solidFill>
            </a:endParaRPr>
          </a:p>
          <a:p>
            <a:pPr marL="0" indent="0">
              <a:buNone/>
            </a:pPr>
            <a:r>
              <a:rPr lang="en-GB" dirty="0"/>
              <a:t>1.  Following documents are now available online and have been updated as issues have been identified and fixed;</a:t>
            </a:r>
            <a:br>
              <a:rPr lang="en-GB" dirty="0"/>
            </a:br>
            <a:endParaRPr lang="en-GB" dirty="0"/>
          </a:p>
          <a:p>
            <a:pPr lvl="1">
              <a:buFont typeface="Wingdings" panose="05000000000000000000" pitchFamily="2" charset="2"/>
              <a:buChar char="Ø"/>
            </a:pPr>
            <a:r>
              <a:rPr lang="en-GB" dirty="0"/>
              <a:t>PoC How to Guide</a:t>
            </a:r>
          </a:p>
          <a:p>
            <a:pPr lvl="1">
              <a:buFont typeface="Wingdings" panose="05000000000000000000" pitchFamily="2" charset="2"/>
              <a:buChar char="Ø"/>
            </a:pPr>
            <a:r>
              <a:rPr lang="en-GB" dirty="0"/>
              <a:t>PoC Handbook</a:t>
            </a:r>
          </a:p>
          <a:p>
            <a:pPr lvl="1">
              <a:buFont typeface="Wingdings" panose="05000000000000000000" pitchFamily="2" charset="2"/>
              <a:buChar char="Ø"/>
            </a:pPr>
            <a:r>
              <a:rPr lang="en-GB" dirty="0"/>
              <a:t>PoC Exchange and Results</a:t>
            </a:r>
          </a:p>
          <a:p>
            <a:pPr lvl="1">
              <a:buFont typeface="Wingdings" panose="05000000000000000000" pitchFamily="2" charset="2"/>
              <a:buChar char="Ø"/>
            </a:pPr>
            <a:r>
              <a:rPr lang="en-GB" dirty="0"/>
              <a:t>PoC List of Participants</a:t>
            </a:r>
          </a:p>
          <a:p>
            <a:pPr lvl="1">
              <a:buFont typeface="Wingdings" panose="05000000000000000000" pitchFamily="2" charset="2"/>
              <a:buChar char="Ø"/>
            </a:pPr>
            <a:r>
              <a:rPr lang="en-GB" dirty="0"/>
              <a:t>FAQ  Being updated</a:t>
            </a:r>
            <a:br>
              <a:rPr lang="en-GB" dirty="0"/>
            </a:br>
            <a:endParaRPr lang="en-GB" dirty="0"/>
          </a:p>
          <a:p>
            <a:pPr marL="0" indent="0">
              <a:buNone/>
            </a:pPr>
            <a:r>
              <a:rPr lang="en-GB" dirty="0"/>
              <a:t>2.  Dedicated Project email up and running  with a participant distribution list  - a number of updates have already been provided</a:t>
            </a:r>
          </a:p>
          <a:p>
            <a:pPr marL="0" indent="0">
              <a:buNone/>
            </a:pPr>
            <a:r>
              <a:rPr lang="en-GB" dirty="0"/>
              <a:t>3.  Slack Technical site is proving to be very useful  and some good exchange taking place</a:t>
            </a:r>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414951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Phased Approach – Phase 1</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Aim is to take a phased approach to the PoC</a:t>
            </a:r>
          </a:p>
          <a:p>
            <a:pPr marL="342900" indent="-342900">
              <a:buFont typeface="+mj-lt"/>
              <a:buAutoNum type="arabicPeriod"/>
            </a:pPr>
            <a:r>
              <a:rPr lang="en-GB" dirty="0">
                <a:solidFill>
                  <a:schemeClr val="accent6">
                    <a:lumMod val="75000"/>
                  </a:schemeClr>
                </a:solidFill>
              </a:rPr>
              <a:t>The precise scope of each individual phase will be determined within the Project Team and be updated as and when </a:t>
            </a:r>
          </a:p>
          <a:p>
            <a:pPr lvl="1">
              <a:buFont typeface="Wingdings" panose="05000000000000000000" pitchFamily="2" charset="2"/>
              <a:buChar char="Ø"/>
            </a:pPr>
            <a:r>
              <a:rPr lang="en-GB" dirty="0">
                <a:solidFill>
                  <a:schemeClr val="accent6">
                    <a:lumMod val="75000"/>
                  </a:schemeClr>
                </a:solidFill>
              </a:rPr>
              <a:t>previous phases have been completed by at least some participants</a:t>
            </a:r>
          </a:p>
          <a:p>
            <a:pPr lvl="1">
              <a:buFont typeface="Wingdings" panose="05000000000000000000" pitchFamily="2" charset="2"/>
              <a:buChar char="Ø"/>
            </a:pPr>
            <a:r>
              <a:rPr lang="en-GB" dirty="0">
                <a:solidFill>
                  <a:schemeClr val="accent6">
                    <a:lumMod val="75000"/>
                  </a:schemeClr>
                </a:solidFill>
              </a:rPr>
              <a:t>when increased functionality becomes available,</a:t>
            </a:r>
          </a:p>
          <a:p>
            <a:pPr lvl="1">
              <a:buFont typeface="Wingdings" panose="05000000000000000000" pitchFamily="2" charset="2"/>
              <a:buChar char="Ø"/>
            </a:pPr>
            <a:r>
              <a:rPr lang="en-GB" dirty="0">
                <a:solidFill>
                  <a:schemeClr val="accent6">
                    <a:lumMod val="75000"/>
                  </a:schemeClr>
                </a:solidFill>
              </a:rPr>
              <a:t>Participants prioritise flows and/or formats based on their interests </a:t>
            </a:r>
          </a:p>
          <a:p>
            <a:pPr marL="342900" indent="-342900">
              <a:buFont typeface="+mj-lt"/>
              <a:buAutoNum type="arabicPeriod"/>
            </a:pPr>
            <a:r>
              <a:rPr lang="en-GB" dirty="0">
                <a:solidFill>
                  <a:schemeClr val="accent6">
                    <a:lumMod val="75000"/>
                  </a:schemeClr>
                </a:solidFill>
              </a:rPr>
              <a:t>Initial test will be limited to flows between PDPs </a:t>
            </a:r>
          </a:p>
          <a:p>
            <a:pPr marL="342900" indent="-342900">
              <a:buFont typeface="+mj-lt"/>
              <a:buAutoNum type="arabicPeriod"/>
            </a:pPr>
            <a:r>
              <a:rPr lang="en-GB" dirty="0">
                <a:solidFill>
                  <a:schemeClr val="accent6">
                    <a:lumMod val="75000"/>
                  </a:schemeClr>
                </a:solidFill>
              </a:rPr>
              <a:t>The goal is to test how to allow PDP to exchange documents over the Peppol Network.</a:t>
            </a:r>
          </a:p>
          <a:p>
            <a:pPr lvl="1">
              <a:buFont typeface="Wingdings" panose="05000000000000000000" pitchFamily="2" charset="2"/>
              <a:buChar char="Ø"/>
            </a:pPr>
            <a:r>
              <a:rPr lang="en-GB" dirty="0">
                <a:solidFill>
                  <a:schemeClr val="accent6">
                    <a:lumMod val="75000"/>
                  </a:schemeClr>
                </a:solidFill>
              </a:rPr>
              <a:t>Different PoC participants may start with different formats</a:t>
            </a:r>
          </a:p>
          <a:p>
            <a:pPr marL="342900" indent="-342900">
              <a:buFont typeface="+mj-lt"/>
              <a:buAutoNum type="arabicPeriod"/>
            </a:pPr>
            <a:r>
              <a:rPr lang="en-GB" dirty="0">
                <a:solidFill>
                  <a:schemeClr val="accent6">
                    <a:lumMod val="75000"/>
                  </a:schemeClr>
                </a:solidFill>
              </a:rPr>
              <a:t>The type of documents that will be exchanged in the first phase are currently limited to;</a:t>
            </a:r>
          </a:p>
          <a:p>
            <a:pPr lvl="1">
              <a:buFont typeface="Wingdings" panose="05000000000000000000" pitchFamily="2" charset="2"/>
              <a:buChar char="Ø"/>
            </a:pPr>
            <a:r>
              <a:rPr lang="en-GB" dirty="0">
                <a:solidFill>
                  <a:schemeClr val="accent6">
                    <a:lumMod val="75000"/>
                  </a:schemeClr>
                </a:solidFill>
              </a:rPr>
              <a:t> E-invoices and Credit Notes</a:t>
            </a:r>
          </a:p>
          <a:p>
            <a:pPr lvl="1">
              <a:buFont typeface="Wingdings" panose="05000000000000000000" pitchFamily="2" charset="2"/>
              <a:buChar char="Ø"/>
            </a:pPr>
            <a:r>
              <a:rPr lang="en-GB" dirty="0">
                <a:solidFill>
                  <a:schemeClr val="accent6">
                    <a:lumMod val="75000"/>
                  </a:schemeClr>
                </a:solidFill>
              </a:rPr>
              <a:t>Technical Acknowledgement messages</a:t>
            </a:r>
          </a:p>
          <a:p>
            <a:pPr lvl="1">
              <a:buFont typeface="Wingdings" panose="05000000000000000000" pitchFamily="2" charset="2"/>
              <a:buChar char="Ø"/>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77947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Phase 1 Results - Assessment</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Large element of Self testing has taken place</a:t>
            </a:r>
          </a:p>
          <a:p>
            <a:pPr marL="342900" indent="-342900">
              <a:buFont typeface="+mj-lt"/>
              <a:buAutoNum type="arabicPeriod"/>
            </a:pPr>
            <a:r>
              <a:rPr lang="en-GB" dirty="0">
                <a:solidFill>
                  <a:schemeClr val="accent6">
                    <a:lumMod val="75000"/>
                  </a:schemeClr>
                </a:solidFill>
              </a:rPr>
              <a:t>A couple of minor technical issues – Oxalis</a:t>
            </a:r>
          </a:p>
          <a:p>
            <a:pPr marL="342900" indent="-342900">
              <a:buFont typeface="+mj-lt"/>
              <a:buAutoNum type="arabicPeriod"/>
            </a:pPr>
            <a:r>
              <a:rPr lang="en-GB" dirty="0">
                <a:solidFill>
                  <a:schemeClr val="accent6">
                    <a:lumMod val="75000"/>
                  </a:schemeClr>
                </a:solidFill>
              </a:rPr>
              <a:t>One more major outage of the Test SMP for 36Hrs - fixed</a:t>
            </a:r>
          </a:p>
          <a:p>
            <a:pPr marL="342900" indent="-342900">
              <a:buFont typeface="+mj-lt"/>
              <a:buAutoNum type="arabicPeriod"/>
            </a:pPr>
            <a:r>
              <a:rPr lang="en-GB" dirty="0">
                <a:solidFill>
                  <a:schemeClr val="accent6">
                    <a:lumMod val="75000"/>
                  </a:schemeClr>
                </a:solidFill>
              </a:rPr>
              <a:t>Significant scenario testing has been carried out and appears successful</a:t>
            </a:r>
          </a:p>
          <a:p>
            <a:pPr marL="342900" indent="-342900">
              <a:buFont typeface="+mj-lt"/>
              <a:buAutoNum type="arabicPeriod"/>
            </a:pPr>
            <a:r>
              <a:rPr lang="en-GB" dirty="0">
                <a:solidFill>
                  <a:schemeClr val="accent6">
                    <a:lumMod val="75000"/>
                  </a:schemeClr>
                </a:solidFill>
              </a:rPr>
              <a:t>Successful Exchange of UBL/CII and Factur-X tests</a:t>
            </a:r>
          </a:p>
          <a:p>
            <a:pPr marL="342900" indent="-342900">
              <a:buFont typeface="+mj-lt"/>
              <a:buAutoNum type="arabicPeriod"/>
            </a:pPr>
            <a:r>
              <a:rPr lang="en-GB" dirty="0">
                <a:solidFill>
                  <a:schemeClr val="accent6">
                    <a:lumMod val="75000"/>
                  </a:schemeClr>
                </a:solidFill>
              </a:rPr>
              <a:t>Most of the 21 SPs with SMPs have provided responses to request for updates</a:t>
            </a:r>
          </a:p>
          <a:p>
            <a:pPr marL="342900" indent="-342900">
              <a:buFont typeface="+mj-lt"/>
              <a:buAutoNum type="arabicPeriod"/>
            </a:pPr>
            <a:r>
              <a:rPr lang="en-GB" dirty="0">
                <a:solidFill>
                  <a:schemeClr val="accent6">
                    <a:lumMod val="75000"/>
                  </a:schemeClr>
                </a:solidFill>
              </a:rPr>
              <a:t>Total of 31 Providers have Test certificates;</a:t>
            </a:r>
          </a:p>
          <a:p>
            <a:pPr marL="342900" indent="-342900">
              <a:buFont typeface="+mj-lt"/>
              <a:buAutoNum type="arabicPeriod"/>
            </a:pPr>
            <a:r>
              <a:rPr lang="en-GB" dirty="0">
                <a:solidFill>
                  <a:schemeClr val="accent6">
                    <a:lumMod val="75000"/>
                  </a:schemeClr>
                </a:solidFill>
              </a:rPr>
              <a:t> Still leaves 9 Providers who have yet to apply for a PoC Test Certificate</a:t>
            </a:r>
          </a:p>
          <a:p>
            <a:pPr marL="342900" indent="-342900">
              <a:buFont typeface="+mj-lt"/>
              <a:buAutoNum type="arabicPeriod"/>
            </a:pPr>
            <a:r>
              <a:rPr lang="en-GB" dirty="0">
                <a:solidFill>
                  <a:schemeClr val="accent6">
                    <a:lumMod val="75000"/>
                  </a:schemeClr>
                </a:solidFill>
              </a:rPr>
              <a:t>Phase 1 testing is still on-going</a:t>
            </a:r>
          </a:p>
          <a:p>
            <a:pPr marL="342900" indent="-342900">
              <a:buFont typeface="+mj-lt"/>
              <a:buAutoNum type="arabicPeriod"/>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pPr marL="342900" indent="-342900">
              <a:buFont typeface="+mj-lt"/>
              <a:buAutoNum type="arabicPeriod"/>
            </a:pPr>
            <a:endParaRPr lang="en-GB" dirty="0">
              <a:solidFill>
                <a:schemeClr val="accent6">
                  <a:lumMod val="75000"/>
                </a:schemeClr>
              </a:solidFill>
            </a:endParaRPr>
          </a:p>
          <a:p>
            <a:pPr marL="342900" indent="-342900">
              <a:buFont typeface="+mj-lt"/>
              <a:buAutoNum type="arabicPeriod"/>
            </a:pPr>
            <a:endParaRPr lang="en-GB" b="1" dirty="0">
              <a:solidFill>
                <a:schemeClr val="accent6">
                  <a:lumMod val="75000"/>
                </a:schemeClr>
              </a:solidFill>
            </a:endParaRPr>
          </a:p>
          <a:p>
            <a:endParaRPr lang="en-GB" dirty="0"/>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141830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Technical Update</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a:xfrm>
            <a:off x="782781" y="1412336"/>
            <a:ext cx="10760639" cy="5356454"/>
          </a:xfrm>
        </p:spPr>
        <p:txBody>
          <a:bodyPr/>
          <a:lstStyle/>
          <a:p>
            <a:pPr marL="0" indent="0">
              <a:buNone/>
            </a:pPr>
            <a:r>
              <a:rPr lang="en-GB" u="sng" dirty="0">
                <a:solidFill>
                  <a:schemeClr val="accent6">
                    <a:lumMod val="75000"/>
                  </a:schemeClr>
                </a:solidFill>
              </a:rPr>
              <a:t>Current Issues</a:t>
            </a:r>
          </a:p>
          <a:p>
            <a:pPr lvl="1">
              <a:buClr>
                <a:srgbClr val="00326D"/>
              </a:buClr>
              <a:buFont typeface="Wingdings" panose="05000000000000000000" pitchFamily="2" charset="2"/>
              <a:buChar char="Ø"/>
            </a:pPr>
            <a:r>
              <a:rPr lang="en-GB" dirty="0">
                <a:solidFill>
                  <a:schemeClr val="accent6">
                    <a:lumMod val="75000"/>
                  </a:schemeClr>
                </a:solidFill>
              </a:rPr>
              <a:t>None to report </a:t>
            </a:r>
          </a:p>
          <a:p>
            <a:pPr marL="0" indent="0">
              <a:buNone/>
            </a:pPr>
            <a:r>
              <a:rPr lang="en-GB" u="sng" dirty="0">
                <a:solidFill>
                  <a:schemeClr val="accent6">
                    <a:lumMod val="75000"/>
                  </a:schemeClr>
                </a:solidFill>
              </a:rPr>
              <a:t>Invoice Message Response/CDAR</a:t>
            </a:r>
          </a:p>
          <a:p>
            <a:pPr lvl="1">
              <a:buClr>
                <a:srgbClr val="00326D"/>
              </a:buClr>
              <a:buFont typeface="Wingdings" panose="05000000000000000000" pitchFamily="2" charset="2"/>
              <a:buChar char="Ø"/>
            </a:pPr>
            <a:r>
              <a:rPr lang="en-GB" dirty="0">
                <a:solidFill>
                  <a:schemeClr val="accent6">
                    <a:lumMod val="75000"/>
                  </a:schemeClr>
                </a:solidFill>
              </a:rPr>
              <a:t>DGFIP/AIFE yet to finalise specification</a:t>
            </a:r>
          </a:p>
          <a:p>
            <a:pPr lvl="1">
              <a:buClr>
                <a:srgbClr val="00326D"/>
              </a:buClr>
              <a:buFont typeface="Wingdings" panose="05000000000000000000" pitchFamily="2" charset="2"/>
              <a:buChar char="Ø"/>
            </a:pPr>
            <a:r>
              <a:rPr lang="en-GB" dirty="0">
                <a:solidFill>
                  <a:schemeClr val="accent6">
                    <a:lumMod val="75000"/>
                  </a:schemeClr>
                </a:solidFill>
              </a:rPr>
              <a:t>Update IMR to match CDAR specs</a:t>
            </a:r>
          </a:p>
          <a:p>
            <a:pPr lvl="1">
              <a:buClr>
                <a:srgbClr val="00326D"/>
              </a:buClr>
              <a:buFont typeface="Wingdings" panose="05000000000000000000" pitchFamily="2" charset="2"/>
              <a:buChar char="Ø"/>
            </a:pPr>
            <a:r>
              <a:rPr lang="en-GB" dirty="0">
                <a:solidFill>
                  <a:schemeClr val="accent6">
                    <a:lumMod val="75000"/>
                  </a:schemeClr>
                </a:solidFill>
              </a:rPr>
              <a:t>Use cases included in recent Handbook Update</a:t>
            </a:r>
          </a:p>
          <a:p>
            <a:pPr marL="0" indent="0">
              <a:buNone/>
            </a:pPr>
            <a:r>
              <a:rPr lang="en-GB" u="sng" dirty="0">
                <a:solidFill>
                  <a:schemeClr val="accent6">
                    <a:lumMod val="75000"/>
                  </a:schemeClr>
                </a:solidFill>
              </a:rPr>
              <a:t>Peppol Native</a:t>
            </a:r>
          </a:p>
          <a:p>
            <a:pPr lvl="1">
              <a:buClr>
                <a:srgbClr val="00326D"/>
              </a:buClr>
              <a:buFont typeface="Wingdings" panose="05000000000000000000" pitchFamily="2" charset="2"/>
              <a:buChar char="Ø"/>
            </a:pPr>
            <a:r>
              <a:rPr lang="en-GB" dirty="0">
                <a:solidFill>
                  <a:schemeClr val="accent6">
                    <a:lumMod val="75000"/>
                  </a:schemeClr>
                </a:solidFill>
              </a:rPr>
              <a:t>Update SBDH Envelope  approach</a:t>
            </a:r>
          </a:p>
          <a:p>
            <a:pPr lvl="1">
              <a:buClr>
                <a:srgbClr val="00326D"/>
              </a:buClr>
              <a:buFont typeface="Wingdings" panose="05000000000000000000" pitchFamily="2" charset="2"/>
              <a:buChar char="Ø"/>
            </a:pPr>
            <a:r>
              <a:rPr lang="en-GB" dirty="0">
                <a:solidFill>
                  <a:schemeClr val="accent6">
                    <a:lumMod val="75000"/>
                  </a:schemeClr>
                </a:solidFill>
              </a:rPr>
              <a:t>Handbook change ready</a:t>
            </a:r>
          </a:p>
          <a:p>
            <a:pPr lvl="1">
              <a:buClr>
                <a:srgbClr val="00326D"/>
              </a:buClr>
              <a:buFont typeface="Wingdings" panose="05000000000000000000" pitchFamily="2" charset="2"/>
              <a:buChar char="Ø"/>
            </a:pPr>
            <a:r>
              <a:rPr lang="en-GB" dirty="0">
                <a:solidFill>
                  <a:schemeClr val="accent6">
                    <a:lumMod val="75000"/>
                  </a:schemeClr>
                </a:solidFill>
              </a:rPr>
              <a:t>This will be in addition to current UBL Attachment</a:t>
            </a:r>
          </a:p>
          <a:p>
            <a:pPr marL="0" indent="0">
              <a:buNone/>
            </a:pPr>
            <a:r>
              <a:rPr lang="en-GB" u="sng" dirty="0">
                <a:solidFill>
                  <a:schemeClr val="accent6">
                    <a:lumMod val="75000"/>
                  </a:schemeClr>
                </a:solidFill>
              </a:rPr>
              <a:t>Peppol BIS 3.0</a:t>
            </a:r>
          </a:p>
          <a:p>
            <a:pPr lvl="1">
              <a:buClr>
                <a:srgbClr val="00326D"/>
              </a:buClr>
              <a:buFont typeface="Wingdings" panose="05000000000000000000" pitchFamily="2" charset="2"/>
              <a:buChar char="Ø"/>
            </a:pPr>
            <a:r>
              <a:rPr lang="en-GB" dirty="0">
                <a:solidFill>
                  <a:schemeClr val="accent6">
                    <a:lumMod val="75000"/>
                  </a:schemeClr>
                </a:solidFill>
              </a:rPr>
              <a:t>Update Peppol BIS 3.0  format to include all Fr e-invoicing requirements noting complicated address information</a:t>
            </a:r>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424132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71F3-BFDE-421B-20F3-1FB0ADAD39C7}"/>
              </a:ext>
            </a:extLst>
          </p:cNvPr>
          <p:cNvSpPr>
            <a:spLocks noGrp="1"/>
          </p:cNvSpPr>
          <p:nvPr>
            <p:ph type="title"/>
          </p:nvPr>
        </p:nvSpPr>
        <p:spPr/>
        <p:txBody>
          <a:bodyPr/>
          <a:lstStyle/>
          <a:p>
            <a:r>
              <a:rPr lang="en-GB" dirty="0"/>
              <a:t>Timelines</a:t>
            </a:r>
          </a:p>
        </p:txBody>
      </p:sp>
      <p:sp>
        <p:nvSpPr>
          <p:cNvPr id="3" name="Slide Number Placeholder 2">
            <a:extLst>
              <a:ext uri="{FF2B5EF4-FFF2-40B4-BE49-F238E27FC236}">
                <a16:creationId xmlns:a16="http://schemas.microsoft.com/office/drawing/2014/main" id="{516844A5-5BEA-8965-256F-BA885BCC794C}"/>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4CA340D-312D-204F-893F-B70EFC62E153}" type="slidenum">
              <a:rPr kumimoji="0" lang="en-US" sz="1200" b="0" i="0" u="none" strike="noStrike" kern="1200" cap="none" spc="0" normalizeH="0" baseline="0" noProof="0" smtClean="0">
                <a:ln>
                  <a:noFill/>
                </a:ln>
                <a:solidFill>
                  <a:srgbClr val="007AD7"/>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7AD7"/>
              </a:solidFill>
              <a:effectLst/>
              <a:uLnTx/>
              <a:uFillTx/>
              <a:latin typeface="Arial" panose="020B0604020202020204"/>
              <a:ea typeface="+mn-ea"/>
              <a:cs typeface="+mn-cs"/>
            </a:endParaRPr>
          </a:p>
        </p:txBody>
      </p:sp>
      <p:sp>
        <p:nvSpPr>
          <p:cNvPr id="4" name="Text Placeholder 3">
            <a:extLst>
              <a:ext uri="{FF2B5EF4-FFF2-40B4-BE49-F238E27FC236}">
                <a16:creationId xmlns:a16="http://schemas.microsoft.com/office/drawing/2014/main" id="{459B21CE-A829-2ACA-2007-CA511893EA97}"/>
              </a:ext>
            </a:extLst>
          </p:cNvPr>
          <p:cNvSpPr>
            <a:spLocks noGrp="1"/>
          </p:cNvSpPr>
          <p:nvPr>
            <p:ph type="body" sz="quarter" idx="12"/>
          </p:nvPr>
        </p:nvSpPr>
        <p:spPr/>
        <p:txBody>
          <a:bodyPr/>
          <a:lstStyle/>
          <a:p>
            <a:pPr marL="342900" indent="-342900">
              <a:buFont typeface="+mj-lt"/>
              <a:buAutoNum type="arabicPeriod"/>
            </a:pPr>
            <a:r>
              <a:rPr lang="en-GB" dirty="0">
                <a:solidFill>
                  <a:schemeClr val="accent6">
                    <a:lumMod val="75000"/>
                  </a:schemeClr>
                </a:solidFill>
              </a:rPr>
              <a:t>Slightly amended timelines for the phases;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b="0" i="0" u="none" strike="noStrike" kern="1200" cap="none" spc="0" normalizeH="0" baseline="0" noProof="0" dirty="0">
                <a:ln>
                  <a:noFill/>
                </a:ln>
                <a:solidFill>
                  <a:srgbClr val="0D316D">
                    <a:lumMod val="75000"/>
                  </a:srgbClr>
                </a:solidFill>
                <a:effectLst/>
                <a:uLnTx/>
                <a:uFillTx/>
                <a:latin typeface="Arial" panose="020B0604020202020204" pitchFamily="34" charset="0"/>
                <a:ea typeface="+mn-ea"/>
                <a:cs typeface="Arial" panose="020B0604020202020204" pitchFamily="34" charset="0"/>
              </a:rPr>
              <a:t>Phase 1  – Simple E-invoice exchange  (Ideally completed end of June)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b="0" i="0" u="none" strike="noStrike" kern="1200" cap="none" spc="0" normalizeH="0" baseline="0" noProof="0" dirty="0">
                <a:ln>
                  <a:noFill/>
                </a:ln>
                <a:solidFill>
                  <a:srgbClr val="0D316D">
                    <a:lumMod val="75000"/>
                  </a:srgbClr>
                </a:solidFill>
                <a:effectLst/>
                <a:uLnTx/>
                <a:uFillTx/>
                <a:latin typeface="Arial" panose="020B0604020202020204" pitchFamily="34" charset="0"/>
                <a:ea typeface="+mn-ea"/>
                <a:cs typeface="Arial" panose="020B0604020202020204" pitchFamily="34" charset="0"/>
              </a:rPr>
              <a:t>Phase 2 – Lifecycle Message and Use of Native Peppol Format (Ideally completed by end of July)</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b="0" i="0" u="none" strike="noStrike" kern="1200" cap="none" spc="0" normalizeH="0" baseline="0" noProof="0" dirty="0">
                <a:ln>
                  <a:noFill/>
                </a:ln>
                <a:solidFill>
                  <a:srgbClr val="0D316D">
                    <a:lumMod val="75000"/>
                  </a:srgbClr>
                </a:solidFill>
                <a:effectLst/>
                <a:uLnTx/>
                <a:uFillTx/>
                <a:latin typeface="Arial" panose="020B0604020202020204" pitchFamily="34" charset="0"/>
                <a:ea typeface="+mn-ea"/>
                <a:cs typeface="Arial" panose="020B0604020202020204" pitchFamily="34" charset="0"/>
              </a:rPr>
              <a:t>Phase 3 – Other invoices types, updated Peppol IMR to include final CDAR requirements and also use of Peppol BIS 3.0 Format (Ideally completed by end of August/Sep</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en-GB" dirty="0">
                <a:solidFill>
                  <a:srgbClr val="0D316D">
                    <a:lumMod val="75000"/>
                  </a:srgbClr>
                </a:solidFill>
              </a:rPr>
              <a:t>Phase 4 </a:t>
            </a:r>
            <a:r>
              <a:rPr kumimoji="0" lang="en-GB" b="0" i="0" u="none" strike="noStrike" kern="1200" cap="none" spc="0" normalizeH="0" baseline="0" noProof="0" dirty="0">
                <a:ln>
                  <a:noFill/>
                </a:ln>
                <a:solidFill>
                  <a:srgbClr val="0D316D">
                    <a:lumMod val="75000"/>
                  </a:srgbClr>
                </a:solidFill>
                <a:effectLst/>
                <a:uLnTx/>
                <a:uFillTx/>
                <a:latin typeface="Arial" panose="020B0604020202020204" pitchFamily="34" charset="0"/>
                <a:ea typeface="+mn-ea"/>
                <a:cs typeface="Arial" panose="020B0604020202020204" pitchFamily="34" charset="0"/>
              </a:rPr>
              <a:t>– </a:t>
            </a:r>
            <a:r>
              <a:rPr lang="en-GB" dirty="0">
                <a:solidFill>
                  <a:srgbClr val="0D316D">
                    <a:lumMod val="75000"/>
                  </a:srgbClr>
                </a:solidFill>
              </a:rPr>
              <a:t> Coordination with DGFIP Pilot and dummy Directory??</a:t>
            </a:r>
          </a:p>
          <a:p>
            <a:pPr marL="457200" indent="-457200">
              <a:buFont typeface="+mj-lt"/>
              <a:buAutoNum type="arabicPeriod"/>
            </a:pPr>
            <a:r>
              <a:rPr lang="en-GB" dirty="0">
                <a:solidFill>
                  <a:schemeClr val="accent6">
                    <a:lumMod val="75000"/>
                  </a:schemeClr>
                </a:solidFill>
              </a:rPr>
              <a:t>Reporting has been introduced to match these dates – in effect monthly reporting</a:t>
            </a:r>
          </a:p>
          <a:p>
            <a:pPr marL="457200" indent="-457200">
              <a:buFont typeface="+mj-lt"/>
              <a:buAutoNum type="arabicPeriod"/>
            </a:pPr>
            <a:r>
              <a:rPr lang="en-GB" dirty="0">
                <a:solidFill>
                  <a:schemeClr val="accent6">
                    <a:lumMod val="75000"/>
                  </a:schemeClr>
                </a:solidFill>
              </a:rPr>
              <a:t>Note that proposal is now to include the Peppol Native testing as part of Phase 2 as participants are able and wish to</a:t>
            </a:r>
          </a:p>
          <a:p>
            <a:pPr marL="457200" indent="-457200">
              <a:buFont typeface="+mj-lt"/>
              <a:buAutoNum type="arabicPeriod"/>
            </a:pPr>
            <a:r>
              <a:rPr lang="en-GB" dirty="0">
                <a:solidFill>
                  <a:schemeClr val="accent6">
                    <a:lumMod val="75000"/>
                  </a:schemeClr>
                </a:solidFill>
              </a:rPr>
              <a:t>Whilst final version of CDAR Spec will not now be available until 15 July, the Handbook has now been updated with used cases based on current known spec to allow participants to test CDAR in advance of formal final version should they wish</a:t>
            </a:r>
          </a:p>
        </p:txBody>
      </p:sp>
      <p:pic>
        <p:nvPicPr>
          <p:cNvPr id="5" name="Picture 4" descr="Logo&#10;&#10;Description automatically generated">
            <a:extLst>
              <a:ext uri="{FF2B5EF4-FFF2-40B4-BE49-F238E27FC236}">
                <a16:creationId xmlns:a16="http://schemas.microsoft.com/office/drawing/2014/main" id="{F28CB5D7-DF43-2792-BDAF-8A9504293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2981" y="327242"/>
            <a:ext cx="1664858" cy="524818"/>
          </a:xfrm>
          <a:prstGeom prst="rect">
            <a:avLst/>
          </a:prstGeom>
        </p:spPr>
      </p:pic>
    </p:spTree>
    <p:extLst>
      <p:ext uri="{BB962C8B-B14F-4D97-AF65-F5344CB8AC3E}">
        <p14:creationId xmlns:p14="http://schemas.microsoft.com/office/powerpoint/2010/main" val="4256439222"/>
      </p:ext>
    </p:extLst>
  </p:cSld>
  <p:clrMapOvr>
    <a:masterClrMapping/>
  </p:clrMapOvr>
</p:sld>
</file>

<file path=ppt/theme/theme1.xml><?xml version="1.0" encoding="utf-8"?>
<a:theme xmlns:a="http://schemas.openxmlformats.org/drawingml/2006/main" name="Office Theme">
  <a:themeElements>
    <a:clrScheme name="Peppol">
      <a:dk1>
        <a:srgbClr val="000000"/>
      </a:dk1>
      <a:lt1>
        <a:srgbClr val="FFFFFF"/>
      </a:lt1>
      <a:dk2>
        <a:srgbClr val="0D316D"/>
      </a:dk2>
      <a:lt2>
        <a:srgbClr val="F7F9FC"/>
      </a:lt2>
      <a:accent1>
        <a:srgbClr val="2279D6"/>
      </a:accent1>
      <a:accent2>
        <a:srgbClr val="00BAFF"/>
      </a:accent2>
      <a:accent3>
        <a:srgbClr val="0D316D"/>
      </a:accent3>
      <a:accent4>
        <a:srgbClr val="2279D6"/>
      </a:accent4>
      <a:accent5>
        <a:srgbClr val="1CBAF8"/>
      </a:accent5>
      <a:accent6>
        <a:srgbClr val="0D316D"/>
      </a:accent6>
      <a:hlink>
        <a:srgbClr val="2279D6"/>
      </a:hlink>
      <a:folHlink>
        <a:srgbClr val="1CB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BBBC2BB63A084EB70AF1066194CF3C" ma:contentTypeVersion="8" ma:contentTypeDescription="Opprett et nytt dokument." ma:contentTypeScope="" ma:versionID="cc54f8463471f6f22459003a35e49ead">
  <xsd:schema xmlns:xsd="http://www.w3.org/2001/XMLSchema" xmlns:xs="http://www.w3.org/2001/XMLSchema" xmlns:p="http://schemas.microsoft.com/office/2006/metadata/properties" xmlns:ns2="690fab32-fdd0-4184-97bb-d95fb02df338" xmlns:ns3="5d42530e-cadf-4120-94d7-e758bcb434ff" targetNamespace="http://schemas.microsoft.com/office/2006/metadata/properties" ma:root="true" ma:fieldsID="82644a73eab2e7911c71f166c98f3025" ns2:_="" ns3:_="">
    <xsd:import namespace="690fab32-fdd0-4184-97bb-d95fb02df338"/>
    <xsd:import namespace="5d42530e-cadf-4120-94d7-e758bcb434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0fab32-fdd0-4184-97bb-d95fb02df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2530e-cadf-4120-94d7-e758bcb434ff"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BEA20E-18F8-48FD-8D3F-AFEA4329F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0fab32-fdd0-4184-97bb-d95fb02df338"/>
    <ds:schemaRef ds:uri="5d42530e-cadf-4120-94d7-e758bcb43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7ACE05-C741-4468-AEB5-FFAF6F519524}">
  <ds:schemaRefs>
    <ds:schemaRef ds:uri="http://schemas.microsoft.com/sharepoint/v3/contenttype/forms"/>
  </ds:schemaRefs>
</ds:datastoreItem>
</file>

<file path=customXml/itemProps3.xml><?xml version="1.0" encoding="utf-8"?>
<ds:datastoreItem xmlns:ds="http://schemas.openxmlformats.org/officeDocument/2006/customXml" ds:itemID="{6CBF00DD-7EA8-4EC5-83DF-AE328D3259BE}">
  <ds:schemaRefs>
    <ds:schemaRef ds:uri="http://schemas.microsoft.com/office/infopath/2007/PartnerControls"/>
    <ds:schemaRef ds:uri="http://purl.org/dc/dcmitype/"/>
    <ds:schemaRef ds:uri="http://purl.org/dc/terms/"/>
    <ds:schemaRef ds:uri="http://www.w3.org/XML/1998/namespace"/>
    <ds:schemaRef ds:uri="http://schemas.microsoft.com/office/2006/documentManagement/types"/>
    <ds:schemaRef ds:uri="http://schemas.openxmlformats.org/package/2006/metadata/core-properties"/>
    <ds:schemaRef ds:uri="5d42530e-cadf-4120-94d7-e758bcb434ff"/>
    <ds:schemaRef ds:uri="http://schemas.microsoft.com/office/2006/metadata/properties"/>
    <ds:schemaRef ds:uri="http://purl.org/dc/elements/1.1/"/>
    <ds:schemaRef ds:uri="690fab32-fdd0-4184-97bb-d95fb02df338"/>
  </ds:schemaRefs>
</ds:datastoreItem>
</file>

<file path=docProps/app.xml><?xml version="1.0" encoding="utf-8"?>
<Properties xmlns="http://schemas.openxmlformats.org/officeDocument/2006/extended-properties" xmlns:vt="http://schemas.openxmlformats.org/officeDocument/2006/docPropsVTypes">
  <Template/>
  <TotalTime>0</TotalTime>
  <Words>1195</Words>
  <Application>Microsoft Office PowerPoint</Application>
  <PresentationFormat>Widescreen</PresentationFormat>
  <Paragraphs>163</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Agenda Items  </vt:lpstr>
      <vt:lpstr>PoC  Approach – French Architecture</vt:lpstr>
      <vt:lpstr>PoC  Approach</vt:lpstr>
      <vt:lpstr>Documentation &amp; Support</vt:lpstr>
      <vt:lpstr>Phased Approach – Phase 1</vt:lpstr>
      <vt:lpstr>Phase 1 Results - Assessment</vt:lpstr>
      <vt:lpstr>Technical Update</vt:lpstr>
      <vt:lpstr>Timelines</vt:lpstr>
      <vt:lpstr>PoC Participants - Overview</vt:lpstr>
      <vt:lpstr>PoC Participants – Testing Groups</vt:lpstr>
      <vt:lpstr>Phase 2 </vt:lpstr>
      <vt:lpstr>Follow on phase</vt:lpstr>
      <vt:lpstr>DGFIP PDP and OD Pilot</vt:lpstr>
      <vt:lpstr>Project Overview </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Taylor</dc:creator>
  <cp:lastModifiedBy>Didier Lombard</cp:lastModifiedBy>
  <cp:revision>222</cp:revision>
  <dcterms:created xsi:type="dcterms:W3CDTF">2019-10-08T18:52:00Z</dcterms:created>
  <dcterms:modified xsi:type="dcterms:W3CDTF">2023-07-11T14:49:27Z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0x01010062BBBC2BB63A084EB70AF1066194CF3C</vt:lpwstr>
  </property>
</Properties>
</file>