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6" r:id="rId2"/>
    <p:sldId id="8531" r:id="rId3"/>
    <p:sldId id="8540" r:id="rId4"/>
    <p:sldId id="257" r:id="rId5"/>
    <p:sldId id="8532" r:id="rId6"/>
    <p:sldId id="8533" r:id="rId7"/>
    <p:sldId id="8539" r:id="rId8"/>
    <p:sldId id="30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D7"/>
    <a:srgbClr val="00326D"/>
    <a:srgbClr val="00BAFF"/>
    <a:srgbClr val="F7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 autoAdjust="0"/>
    <p:restoredTop sz="91156"/>
  </p:normalViewPr>
  <p:slideViewPr>
    <p:cSldViewPr snapToGrid="0" snapToObjects="1">
      <p:cViewPr varScale="1">
        <p:scale>
          <a:sx n="112" d="100"/>
          <a:sy n="112" d="100"/>
        </p:scale>
        <p:origin x="1448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77DCB-5D5C-4023-B9A9-57F5C8B411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D42B14-FD30-49B9-8434-C9775B75FDB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Status in the different workstreams</a:t>
          </a:r>
          <a:endParaRPr lang="en-US" dirty="0"/>
        </a:p>
      </dgm:t>
    </dgm:pt>
    <dgm:pt modelId="{3BA2AE4C-516B-499D-9795-26EE5C6B3703}" type="parTrans" cxnId="{2DF15D32-F302-4BE2-A782-30C52BDA70D0}">
      <dgm:prSet/>
      <dgm:spPr/>
      <dgm:t>
        <a:bodyPr/>
        <a:lstStyle/>
        <a:p>
          <a:endParaRPr lang="en-US"/>
        </a:p>
      </dgm:t>
    </dgm:pt>
    <dgm:pt modelId="{A19449CB-ADCC-40D7-B322-84BD5A4036C3}" type="sibTrans" cxnId="{2DF15D32-F302-4BE2-A782-30C52BDA70D0}">
      <dgm:prSet/>
      <dgm:spPr/>
      <dgm:t>
        <a:bodyPr/>
        <a:lstStyle/>
        <a:p>
          <a:endParaRPr lang="en-US"/>
        </a:p>
      </dgm:t>
    </dgm:pt>
    <dgm:pt modelId="{DC907D7B-3B0A-436B-99DF-1E44A459A4B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Timeline and way forward</a:t>
          </a:r>
        </a:p>
      </dgm:t>
    </dgm:pt>
    <dgm:pt modelId="{A5D3DED7-B644-4D20-9A9B-1E1B9F99659D}" type="parTrans" cxnId="{B7D77DDF-92FB-4233-A0A4-927D8A549BBF}">
      <dgm:prSet/>
      <dgm:spPr/>
      <dgm:t>
        <a:bodyPr/>
        <a:lstStyle/>
        <a:p>
          <a:endParaRPr lang="en-US"/>
        </a:p>
      </dgm:t>
    </dgm:pt>
    <dgm:pt modelId="{EBD49B81-6A0E-488A-B02B-07E3F5CB40CE}" type="sibTrans" cxnId="{B7D77DDF-92FB-4233-A0A4-927D8A549BBF}">
      <dgm:prSet/>
      <dgm:spPr/>
      <dgm:t>
        <a:bodyPr/>
        <a:lstStyle/>
        <a:p>
          <a:endParaRPr lang="en-US"/>
        </a:p>
      </dgm:t>
    </dgm:pt>
    <dgm:pt modelId="{9F926CE5-FE48-2245-9063-94E8323EBA3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WS A: Agreements</a:t>
          </a:r>
          <a:endParaRPr lang="en-US" dirty="0"/>
        </a:p>
      </dgm:t>
    </dgm:pt>
    <dgm:pt modelId="{2385DCF7-24F4-F64B-BF2A-62E3A1D8B30A}" type="parTrans" cxnId="{BA28F579-4F87-3A40-956A-BC000A7A9C0F}">
      <dgm:prSet/>
      <dgm:spPr/>
      <dgm:t>
        <a:bodyPr/>
        <a:lstStyle/>
        <a:p>
          <a:endParaRPr lang="nb-NO"/>
        </a:p>
      </dgm:t>
    </dgm:pt>
    <dgm:pt modelId="{84B0E180-153C-E64D-9F3E-9F556563DFCA}" type="sibTrans" cxnId="{BA28F579-4F87-3A40-956A-BC000A7A9C0F}">
      <dgm:prSet/>
      <dgm:spPr/>
      <dgm:t>
        <a:bodyPr/>
        <a:lstStyle/>
        <a:p>
          <a:endParaRPr lang="nb-NO"/>
        </a:p>
      </dgm:t>
    </dgm:pt>
    <dgm:pt modelId="{4CD6A501-2556-F84A-8946-886BD19AC67E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WS B: Operational Procedures</a:t>
          </a:r>
          <a:endParaRPr lang="en-US" dirty="0"/>
        </a:p>
      </dgm:t>
    </dgm:pt>
    <dgm:pt modelId="{7DEE519B-90EF-8F43-819F-2074CE6FAEA5}" type="parTrans" cxnId="{C42B6494-A9ED-0C40-BBF2-D8D5816C5C77}">
      <dgm:prSet/>
      <dgm:spPr/>
      <dgm:t>
        <a:bodyPr/>
        <a:lstStyle/>
        <a:p>
          <a:endParaRPr lang="nb-NO"/>
        </a:p>
      </dgm:t>
    </dgm:pt>
    <dgm:pt modelId="{DF576DE2-5E1D-1641-A23E-0BCDF660D89B}" type="sibTrans" cxnId="{C42B6494-A9ED-0C40-BBF2-D8D5816C5C77}">
      <dgm:prSet/>
      <dgm:spPr/>
      <dgm:t>
        <a:bodyPr/>
        <a:lstStyle/>
        <a:p>
          <a:endParaRPr lang="nb-NO"/>
        </a:p>
      </dgm:t>
    </dgm:pt>
    <dgm:pt modelId="{E6652C55-8844-2D4B-8F0A-795FD5B73D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WS C: Internal Regulations</a:t>
          </a:r>
          <a:endParaRPr lang="nb-NO" dirty="0"/>
        </a:p>
      </dgm:t>
    </dgm:pt>
    <dgm:pt modelId="{9ABB386C-8297-A54A-8CA9-DE5D4E5CB6A3}" type="parTrans" cxnId="{D639022C-46A8-A443-ABDB-7C4BD3BE8922}">
      <dgm:prSet/>
      <dgm:spPr/>
      <dgm:t>
        <a:bodyPr/>
        <a:lstStyle/>
        <a:p>
          <a:endParaRPr lang="nb-NO"/>
        </a:p>
      </dgm:t>
    </dgm:pt>
    <dgm:pt modelId="{9219D286-C8BF-D044-8D40-B2103A61C2A3}" type="sibTrans" cxnId="{D639022C-46A8-A443-ABDB-7C4BD3BE8922}">
      <dgm:prSet/>
      <dgm:spPr/>
      <dgm:t>
        <a:bodyPr/>
        <a:lstStyle/>
        <a:p>
          <a:endParaRPr lang="nb-NO"/>
        </a:p>
      </dgm:t>
    </dgm:pt>
    <dgm:pt modelId="{821E0216-7BF7-8943-BFFA-CB8F8F4E8F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Some high-level observations</a:t>
          </a:r>
        </a:p>
      </dgm:t>
    </dgm:pt>
    <dgm:pt modelId="{7D8762BA-F17A-7E44-82C2-F09346A2F9D0}" type="parTrans" cxnId="{6FD0F606-896F-1145-A67C-C0BE0BE89614}">
      <dgm:prSet/>
      <dgm:spPr/>
    </dgm:pt>
    <dgm:pt modelId="{5DF4B840-51D8-C84B-87DF-0BA9A4318627}" type="sibTrans" cxnId="{6FD0F606-896F-1145-A67C-C0BE0BE89614}">
      <dgm:prSet/>
      <dgm:spPr/>
    </dgm:pt>
    <dgm:pt modelId="{4DA52287-2058-47B6-9B86-4CB385E483E4}" type="pres">
      <dgm:prSet presAssocID="{FCD77DCB-5D5C-4023-B9A9-57F5C8B41167}" presName="root" presStyleCnt="0">
        <dgm:presLayoutVars>
          <dgm:dir/>
          <dgm:resizeHandles val="exact"/>
        </dgm:presLayoutVars>
      </dgm:prSet>
      <dgm:spPr/>
    </dgm:pt>
    <dgm:pt modelId="{FE81D209-9254-5F4D-953C-A9393CB6BC0F}" type="pres">
      <dgm:prSet presAssocID="{821E0216-7BF7-8943-BFFA-CB8F8F4E8F17}" presName="compNode" presStyleCnt="0"/>
      <dgm:spPr/>
    </dgm:pt>
    <dgm:pt modelId="{B0FA895A-ACC4-984B-9210-4D9C28E2C828}" type="pres">
      <dgm:prSet presAssocID="{821E0216-7BF7-8943-BFFA-CB8F8F4E8F17}" presName="bgRect" presStyleLbl="bgShp" presStyleIdx="0" presStyleCnt="3"/>
      <dgm:spPr/>
    </dgm:pt>
    <dgm:pt modelId="{6D91329A-B604-654F-B952-77A277AF8C86}" type="pres">
      <dgm:prSet presAssocID="{821E0216-7BF7-8943-BFFA-CB8F8F4E8F17}" presName="iconRect" presStyleLbl="node1" presStyleIdx="0" presStyleCnt="3"/>
      <dgm:spPr/>
    </dgm:pt>
    <dgm:pt modelId="{0F53F758-6C39-EC4E-AF92-09D019796D83}" type="pres">
      <dgm:prSet presAssocID="{821E0216-7BF7-8943-BFFA-CB8F8F4E8F17}" presName="spaceRect" presStyleCnt="0"/>
      <dgm:spPr/>
    </dgm:pt>
    <dgm:pt modelId="{DD66C9B2-7445-6642-AA5B-CEEA5389DCB5}" type="pres">
      <dgm:prSet presAssocID="{821E0216-7BF7-8943-BFFA-CB8F8F4E8F17}" presName="parTx" presStyleLbl="revTx" presStyleIdx="0" presStyleCnt="4">
        <dgm:presLayoutVars>
          <dgm:chMax val="0"/>
          <dgm:chPref val="0"/>
        </dgm:presLayoutVars>
      </dgm:prSet>
      <dgm:spPr/>
    </dgm:pt>
    <dgm:pt modelId="{D786DD13-E52C-D24E-8576-C9A0016B0210}" type="pres">
      <dgm:prSet presAssocID="{5DF4B840-51D8-C84B-87DF-0BA9A4318627}" presName="sibTrans" presStyleCnt="0"/>
      <dgm:spPr/>
    </dgm:pt>
    <dgm:pt modelId="{C82C5536-2C66-4710-A249-E48512813463}" type="pres">
      <dgm:prSet presAssocID="{57D42B14-FD30-49B9-8434-C9775B75FDB0}" presName="compNode" presStyleCnt="0"/>
      <dgm:spPr/>
    </dgm:pt>
    <dgm:pt modelId="{651B676D-CF1E-4DCD-934C-7EE76A17F87A}" type="pres">
      <dgm:prSet presAssocID="{57D42B14-FD30-49B9-8434-C9775B75FDB0}" presName="bgRect" presStyleLbl="bgShp" presStyleIdx="1" presStyleCnt="3"/>
      <dgm:spPr/>
    </dgm:pt>
    <dgm:pt modelId="{5D697223-50AE-465B-AB4E-838DDFA979C5}" type="pres">
      <dgm:prSet presAssocID="{57D42B14-FD30-49B9-8434-C9775B75FDB0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vmerking"/>
        </a:ext>
      </dgm:extLst>
    </dgm:pt>
    <dgm:pt modelId="{80F9A912-2011-4FF4-AA51-0B5BCC11955A}" type="pres">
      <dgm:prSet presAssocID="{57D42B14-FD30-49B9-8434-C9775B75FDB0}" presName="spaceRect" presStyleCnt="0"/>
      <dgm:spPr/>
    </dgm:pt>
    <dgm:pt modelId="{49DD4E67-4E45-41E7-A89F-51C6E9FC9A01}" type="pres">
      <dgm:prSet presAssocID="{57D42B14-FD30-49B9-8434-C9775B75FDB0}" presName="parTx" presStyleLbl="revTx" presStyleIdx="1" presStyleCnt="4">
        <dgm:presLayoutVars>
          <dgm:chMax val="0"/>
          <dgm:chPref val="0"/>
        </dgm:presLayoutVars>
      </dgm:prSet>
      <dgm:spPr/>
    </dgm:pt>
    <dgm:pt modelId="{B6AF28ED-7866-F742-B507-8AB923E745A2}" type="pres">
      <dgm:prSet presAssocID="{57D42B14-FD30-49B9-8434-C9775B75FDB0}" presName="desTx" presStyleLbl="revTx" presStyleIdx="2" presStyleCnt="4">
        <dgm:presLayoutVars/>
      </dgm:prSet>
      <dgm:spPr/>
    </dgm:pt>
    <dgm:pt modelId="{69E94B16-DB9D-E04B-BB24-1E0A6E1CD328}" type="pres">
      <dgm:prSet presAssocID="{A19449CB-ADCC-40D7-B322-84BD5A4036C3}" presName="sibTrans" presStyleCnt="0"/>
      <dgm:spPr/>
    </dgm:pt>
    <dgm:pt modelId="{D56CE488-21BF-44CB-967A-2C4074291FF4}" type="pres">
      <dgm:prSet presAssocID="{DC907D7B-3B0A-436B-99DF-1E44A459A4B0}" presName="compNode" presStyleCnt="0"/>
      <dgm:spPr/>
    </dgm:pt>
    <dgm:pt modelId="{AEB09FFC-150E-499A-9B9D-7B4127EFE830}" type="pres">
      <dgm:prSet presAssocID="{DC907D7B-3B0A-436B-99DF-1E44A459A4B0}" presName="bgRect" presStyleLbl="bgShp" presStyleIdx="2" presStyleCnt="3"/>
      <dgm:spPr/>
    </dgm:pt>
    <dgm:pt modelId="{122C51DE-2665-48D6-8319-29340ABCDCDF}" type="pres">
      <dgm:prSet presAssocID="{DC907D7B-3B0A-436B-99DF-1E44A459A4B0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EEFC10BB-FAAF-4AAC-AAC5-D3C1E9574AB3}" type="pres">
      <dgm:prSet presAssocID="{DC907D7B-3B0A-436B-99DF-1E44A459A4B0}" presName="spaceRect" presStyleCnt="0"/>
      <dgm:spPr/>
    </dgm:pt>
    <dgm:pt modelId="{9717E0DE-7462-4C67-97ED-631D439AD0AF}" type="pres">
      <dgm:prSet presAssocID="{DC907D7B-3B0A-436B-99DF-1E44A459A4B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FD0F606-896F-1145-A67C-C0BE0BE89614}" srcId="{FCD77DCB-5D5C-4023-B9A9-57F5C8B41167}" destId="{821E0216-7BF7-8943-BFFA-CB8F8F4E8F17}" srcOrd="0" destOrd="0" parTransId="{7D8762BA-F17A-7E44-82C2-F09346A2F9D0}" sibTransId="{5DF4B840-51D8-C84B-87DF-0BA9A4318627}"/>
    <dgm:cxn modelId="{D639022C-46A8-A443-ABDB-7C4BD3BE8922}" srcId="{57D42B14-FD30-49B9-8434-C9775B75FDB0}" destId="{E6652C55-8844-2D4B-8F0A-795FD5B73D43}" srcOrd="2" destOrd="0" parTransId="{9ABB386C-8297-A54A-8CA9-DE5D4E5CB6A3}" sibTransId="{9219D286-C8BF-D044-8D40-B2103A61C2A3}"/>
    <dgm:cxn modelId="{2DF15D32-F302-4BE2-A782-30C52BDA70D0}" srcId="{FCD77DCB-5D5C-4023-B9A9-57F5C8B41167}" destId="{57D42B14-FD30-49B9-8434-C9775B75FDB0}" srcOrd="1" destOrd="0" parTransId="{3BA2AE4C-516B-499D-9795-26EE5C6B3703}" sibTransId="{A19449CB-ADCC-40D7-B322-84BD5A4036C3}"/>
    <dgm:cxn modelId="{04F0A954-0038-C54D-945A-4AD7505957D1}" type="presOf" srcId="{DC907D7B-3B0A-436B-99DF-1E44A459A4B0}" destId="{9717E0DE-7462-4C67-97ED-631D439AD0AF}" srcOrd="0" destOrd="0" presId="urn:microsoft.com/office/officeart/2018/2/layout/IconVerticalSolidList"/>
    <dgm:cxn modelId="{B674F271-2808-4048-8E74-52F49C16E4EE}" type="presOf" srcId="{4CD6A501-2556-F84A-8946-886BD19AC67E}" destId="{B6AF28ED-7866-F742-B507-8AB923E745A2}" srcOrd="0" destOrd="1" presId="urn:microsoft.com/office/officeart/2018/2/layout/IconVerticalSolidList"/>
    <dgm:cxn modelId="{BA28F579-4F87-3A40-956A-BC000A7A9C0F}" srcId="{57D42B14-FD30-49B9-8434-C9775B75FDB0}" destId="{9F926CE5-FE48-2245-9063-94E8323EBA37}" srcOrd="0" destOrd="0" parTransId="{2385DCF7-24F4-F64B-BF2A-62E3A1D8B30A}" sibTransId="{84B0E180-153C-E64D-9F3E-9F556563DFCA}"/>
    <dgm:cxn modelId="{967AB683-BF66-DB40-9FBA-C9EA0C49403D}" type="presOf" srcId="{57D42B14-FD30-49B9-8434-C9775B75FDB0}" destId="{49DD4E67-4E45-41E7-A89F-51C6E9FC9A01}" srcOrd="0" destOrd="0" presId="urn:microsoft.com/office/officeart/2018/2/layout/IconVerticalSolidList"/>
    <dgm:cxn modelId="{C42B6494-A9ED-0C40-BBF2-D8D5816C5C77}" srcId="{57D42B14-FD30-49B9-8434-C9775B75FDB0}" destId="{4CD6A501-2556-F84A-8946-886BD19AC67E}" srcOrd="1" destOrd="0" parTransId="{7DEE519B-90EF-8F43-819F-2074CE6FAEA5}" sibTransId="{DF576DE2-5E1D-1641-A23E-0BCDF660D89B}"/>
    <dgm:cxn modelId="{A715D9A5-4617-A643-AB17-1E7743863FA2}" type="presOf" srcId="{821E0216-7BF7-8943-BFFA-CB8F8F4E8F17}" destId="{DD66C9B2-7445-6642-AA5B-CEEA5389DCB5}" srcOrd="0" destOrd="0" presId="urn:microsoft.com/office/officeart/2018/2/layout/IconVerticalSolidList"/>
    <dgm:cxn modelId="{D45127AD-0AA5-6E4C-B572-2F43D7BEB6F1}" type="presOf" srcId="{9F926CE5-FE48-2245-9063-94E8323EBA37}" destId="{B6AF28ED-7866-F742-B507-8AB923E745A2}" srcOrd="0" destOrd="0" presId="urn:microsoft.com/office/officeart/2018/2/layout/IconVerticalSolidList"/>
    <dgm:cxn modelId="{39EF0ACB-093B-4E69-87B3-83E9FECF8DB5}" type="presOf" srcId="{FCD77DCB-5D5C-4023-B9A9-57F5C8B41167}" destId="{4DA52287-2058-47B6-9B86-4CB385E483E4}" srcOrd="0" destOrd="0" presId="urn:microsoft.com/office/officeart/2018/2/layout/IconVerticalSolidList"/>
    <dgm:cxn modelId="{B7D77DDF-92FB-4233-A0A4-927D8A549BBF}" srcId="{FCD77DCB-5D5C-4023-B9A9-57F5C8B41167}" destId="{DC907D7B-3B0A-436B-99DF-1E44A459A4B0}" srcOrd="2" destOrd="0" parTransId="{A5D3DED7-B644-4D20-9A9B-1E1B9F99659D}" sibTransId="{EBD49B81-6A0E-488A-B02B-07E3F5CB40CE}"/>
    <dgm:cxn modelId="{FE49BBDF-6979-AE4E-B41A-03BF3177E313}" type="presOf" srcId="{E6652C55-8844-2D4B-8F0A-795FD5B73D43}" destId="{B6AF28ED-7866-F742-B507-8AB923E745A2}" srcOrd="0" destOrd="2" presId="urn:microsoft.com/office/officeart/2018/2/layout/IconVerticalSolidList"/>
    <dgm:cxn modelId="{B419A85D-2FC9-9B4C-B7AC-41503465D20A}" type="presParOf" srcId="{4DA52287-2058-47B6-9B86-4CB385E483E4}" destId="{FE81D209-9254-5F4D-953C-A9393CB6BC0F}" srcOrd="0" destOrd="0" presId="urn:microsoft.com/office/officeart/2018/2/layout/IconVerticalSolidList"/>
    <dgm:cxn modelId="{7BED135B-FE1E-7245-A6FC-DD9C27341A26}" type="presParOf" srcId="{FE81D209-9254-5F4D-953C-A9393CB6BC0F}" destId="{B0FA895A-ACC4-984B-9210-4D9C28E2C828}" srcOrd="0" destOrd="0" presId="urn:microsoft.com/office/officeart/2018/2/layout/IconVerticalSolidList"/>
    <dgm:cxn modelId="{4724518C-3D17-E14E-8D73-0BA5C507DDC3}" type="presParOf" srcId="{FE81D209-9254-5F4D-953C-A9393CB6BC0F}" destId="{6D91329A-B604-654F-B952-77A277AF8C86}" srcOrd="1" destOrd="0" presId="urn:microsoft.com/office/officeart/2018/2/layout/IconVerticalSolidList"/>
    <dgm:cxn modelId="{9480473F-8031-AF4E-8DDE-45CE68A92D08}" type="presParOf" srcId="{FE81D209-9254-5F4D-953C-A9393CB6BC0F}" destId="{0F53F758-6C39-EC4E-AF92-09D019796D83}" srcOrd="2" destOrd="0" presId="urn:microsoft.com/office/officeart/2018/2/layout/IconVerticalSolidList"/>
    <dgm:cxn modelId="{4C9F5B9F-D773-5744-94FD-7EA0868E8BC0}" type="presParOf" srcId="{FE81D209-9254-5F4D-953C-A9393CB6BC0F}" destId="{DD66C9B2-7445-6642-AA5B-CEEA5389DCB5}" srcOrd="3" destOrd="0" presId="urn:microsoft.com/office/officeart/2018/2/layout/IconVerticalSolidList"/>
    <dgm:cxn modelId="{39626F90-F81F-CD4C-858B-C7E909873245}" type="presParOf" srcId="{4DA52287-2058-47B6-9B86-4CB385E483E4}" destId="{D786DD13-E52C-D24E-8576-C9A0016B0210}" srcOrd="1" destOrd="0" presId="urn:microsoft.com/office/officeart/2018/2/layout/IconVerticalSolidList"/>
    <dgm:cxn modelId="{A99F35DA-CE01-B84D-BC25-C6524F4D19D1}" type="presParOf" srcId="{4DA52287-2058-47B6-9B86-4CB385E483E4}" destId="{C82C5536-2C66-4710-A249-E48512813463}" srcOrd="2" destOrd="0" presId="urn:microsoft.com/office/officeart/2018/2/layout/IconVerticalSolidList"/>
    <dgm:cxn modelId="{4BCB8CA0-B7DC-0D48-B44F-CC6FD3CCC0C5}" type="presParOf" srcId="{C82C5536-2C66-4710-A249-E48512813463}" destId="{651B676D-CF1E-4DCD-934C-7EE76A17F87A}" srcOrd="0" destOrd="0" presId="urn:microsoft.com/office/officeart/2018/2/layout/IconVerticalSolidList"/>
    <dgm:cxn modelId="{6D055C66-0FFB-4042-9784-93CC545D3678}" type="presParOf" srcId="{C82C5536-2C66-4710-A249-E48512813463}" destId="{5D697223-50AE-465B-AB4E-838DDFA979C5}" srcOrd="1" destOrd="0" presId="urn:microsoft.com/office/officeart/2018/2/layout/IconVerticalSolidList"/>
    <dgm:cxn modelId="{2D7681E8-06A5-F34C-BB17-8A6B54EC46C6}" type="presParOf" srcId="{C82C5536-2C66-4710-A249-E48512813463}" destId="{80F9A912-2011-4FF4-AA51-0B5BCC11955A}" srcOrd="2" destOrd="0" presId="urn:microsoft.com/office/officeart/2018/2/layout/IconVerticalSolidList"/>
    <dgm:cxn modelId="{42FDD764-2719-9448-9914-81D6FF945B16}" type="presParOf" srcId="{C82C5536-2C66-4710-A249-E48512813463}" destId="{49DD4E67-4E45-41E7-A89F-51C6E9FC9A01}" srcOrd="3" destOrd="0" presId="urn:microsoft.com/office/officeart/2018/2/layout/IconVerticalSolidList"/>
    <dgm:cxn modelId="{A03A2DD8-A86B-3C41-91DF-B87B53CF2076}" type="presParOf" srcId="{C82C5536-2C66-4710-A249-E48512813463}" destId="{B6AF28ED-7866-F742-B507-8AB923E745A2}" srcOrd="4" destOrd="0" presId="urn:microsoft.com/office/officeart/2018/2/layout/IconVerticalSolidList"/>
    <dgm:cxn modelId="{3CECEA48-EE5F-DF48-9AC9-72ED5897329B}" type="presParOf" srcId="{4DA52287-2058-47B6-9B86-4CB385E483E4}" destId="{69E94B16-DB9D-E04B-BB24-1E0A6E1CD328}" srcOrd="3" destOrd="0" presId="urn:microsoft.com/office/officeart/2018/2/layout/IconVerticalSolidList"/>
    <dgm:cxn modelId="{71E0A612-4D44-7F4F-91A2-3A8AA02ED1C3}" type="presParOf" srcId="{4DA52287-2058-47B6-9B86-4CB385E483E4}" destId="{D56CE488-21BF-44CB-967A-2C4074291FF4}" srcOrd="4" destOrd="0" presId="urn:microsoft.com/office/officeart/2018/2/layout/IconVerticalSolidList"/>
    <dgm:cxn modelId="{C259F5D8-0837-EF4A-92F0-64356163EA50}" type="presParOf" srcId="{D56CE488-21BF-44CB-967A-2C4074291FF4}" destId="{AEB09FFC-150E-499A-9B9D-7B4127EFE830}" srcOrd="0" destOrd="0" presId="urn:microsoft.com/office/officeart/2018/2/layout/IconVerticalSolidList"/>
    <dgm:cxn modelId="{CFB1E507-C703-8F4A-AC59-9C5626D658DC}" type="presParOf" srcId="{D56CE488-21BF-44CB-967A-2C4074291FF4}" destId="{122C51DE-2665-48D6-8319-29340ABCDCDF}" srcOrd="1" destOrd="0" presId="urn:microsoft.com/office/officeart/2018/2/layout/IconVerticalSolidList"/>
    <dgm:cxn modelId="{2125B9DE-B9AE-634D-A1A3-9A20F99BAA2F}" type="presParOf" srcId="{D56CE488-21BF-44CB-967A-2C4074291FF4}" destId="{EEFC10BB-FAAF-4AAC-AAC5-D3C1E9574AB3}" srcOrd="2" destOrd="0" presId="urn:microsoft.com/office/officeart/2018/2/layout/IconVerticalSolidList"/>
    <dgm:cxn modelId="{C07AD15C-4FE9-2545-83A3-7C14E993DD26}" type="presParOf" srcId="{D56CE488-21BF-44CB-967A-2C4074291FF4}" destId="{9717E0DE-7462-4C67-97ED-631D439AD0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A895A-ACC4-984B-9210-4D9C28E2C828}">
      <dsp:nvSpPr>
        <dsp:cNvPr id="0" name=""/>
        <dsp:cNvSpPr/>
      </dsp:nvSpPr>
      <dsp:spPr>
        <a:xfrm>
          <a:off x="0" y="416"/>
          <a:ext cx="10582492" cy="974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91329A-B604-654F-B952-77A277AF8C86}">
      <dsp:nvSpPr>
        <dsp:cNvPr id="0" name=""/>
        <dsp:cNvSpPr/>
      </dsp:nvSpPr>
      <dsp:spPr>
        <a:xfrm>
          <a:off x="294888" y="219755"/>
          <a:ext cx="536161" cy="536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6C9B2-7445-6642-AA5B-CEEA5389DCB5}">
      <dsp:nvSpPr>
        <dsp:cNvPr id="0" name=""/>
        <dsp:cNvSpPr/>
      </dsp:nvSpPr>
      <dsp:spPr>
        <a:xfrm>
          <a:off x="1125939" y="416"/>
          <a:ext cx="9456552" cy="97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1" tIns="103171" rIns="103171" bIns="1031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Some high-level observations</a:t>
          </a:r>
        </a:p>
      </dsp:txBody>
      <dsp:txXfrm>
        <a:off x="1125939" y="416"/>
        <a:ext cx="9456552" cy="974839"/>
      </dsp:txXfrm>
    </dsp:sp>
    <dsp:sp modelId="{651B676D-CF1E-4DCD-934C-7EE76A17F87A}">
      <dsp:nvSpPr>
        <dsp:cNvPr id="0" name=""/>
        <dsp:cNvSpPr/>
      </dsp:nvSpPr>
      <dsp:spPr>
        <a:xfrm>
          <a:off x="0" y="1218966"/>
          <a:ext cx="10582492" cy="974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697223-50AE-465B-AB4E-838DDFA979C5}">
      <dsp:nvSpPr>
        <dsp:cNvPr id="0" name=""/>
        <dsp:cNvSpPr/>
      </dsp:nvSpPr>
      <dsp:spPr>
        <a:xfrm>
          <a:off x="294888" y="1438305"/>
          <a:ext cx="536161" cy="5361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DD4E67-4E45-41E7-A89F-51C6E9FC9A01}">
      <dsp:nvSpPr>
        <dsp:cNvPr id="0" name=""/>
        <dsp:cNvSpPr/>
      </dsp:nvSpPr>
      <dsp:spPr>
        <a:xfrm>
          <a:off x="1125939" y="1218966"/>
          <a:ext cx="4762121" cy="97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1" tIns="103171" rIns="103171" bIns="1031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Status in the different workstreams</a:t>
          </a:r>
          <a:endParaRPr lang="en-US" sz="2500" kern="1200" dirty="0"/>
        </a:p>
      </dsp:txBody>
      <dsp:txXfrm>
        <a:off x="1125939" y="1218966"/>
        <a:ext cx="4762121" cy="974839"/>
      </dsp:txXfrm>
    </dsp:sp>
    <dsp:sp modelId="{B6AF28ED-7866-F742-B507-8AB923E745A2}">
      <dsp:nvSpPr>
        <dsp:cNvPr id="0" name=""/>
        <dsp:cNvSpPr/>
      </dsp:nvSpPr>
      <dsp:spPr>
        <a:xfrm>
          <a:off x="5888061" y="1218966"/>
          <a:ext cx="4694430" cy="97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1" tIns="103171" rIns="103171" bIns="10317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WS A: Agreements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WS B: Operational Procedures</a:t>
          </a:r>
          <a:endParaRPr lang="en-US" sz="1400" kern="1200" dirty="0"/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WS C: Internal Regulations</a:t>
          </a:r>
          <a:endParaRPr lang="nb-NO" sz="1400" kern="1200" dirty="0"/>
        </a:p>
      </dsp:txBody>
      <dsp:txXfrm>
        <a:off x="5888061" y="1218966"/>
        <a:ext cx="4694430" cy="974839"/>
      </dsp:txXfrm>
    </dsp:sp>
    <dsp:sp modelId="{AEB09FFC-150E-499A-9B9D-7B4127EFE830}">
      <dsp:nvSpPr>
        <dsp:cNvPr id="0" name=""/>
        <dsp:cNvSpPr/>
      </dsp:nvSpPr>
      <dsp:spPr>
        <a:xfrm>
          <a:off x="0" y="2437515"/>
          <a:ext cx="10582492" cy="97483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C51DE-2665-48D6-8319-29340ABCDCDF}">
      <dsp:nvSpPr>
        <dsp:cNvPr id="0" name=""/>
        <dsp:cNvSpPr/>
      </dsp:nvSpPr>
      <dsp:spPr>
        <a:xfrm>
          <a:off x="294888" y="2656854"/>
          <a:ext cx="536161" cy="5361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7E0DE-7462-4C67-97ED-631D439AD0AF}">
      <dsp:nvSpPr>
        <dsp:cNvPr id="0" name=""/>
        <dsp:cNvSpPr/>
      </dsp:nvSpPr>
      <dsp:spPr>
        <a:xfrm>
          <a:off x="1125939" y="2437515"/>
          <a:ext cx="9456552" cy="974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171" tIns="103171" rIns="103171" bIns="10317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Timeline and way forward</a:t>
          </a:r>
        </a:p>
      </dsp:txBody>
      <dsp:txXfrm>
        <a:off x="1125939" y="2437515"/>
        <a:ext cx="9456552" cy="974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68E7B-91B5-8243-8144-A5FE216C8634}" type="datetimeFigureOut">
              <a:rPr lang="en-US" smtClean="0"/>
              <a:t>3/1/21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9371-2DDF-2841-B52C-AF59E9988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6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7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E9371-2DDF-2841-B52C-AF59E9988F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3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E9371-2DDF-2841-B52C-AF59E9988F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6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765012" y="2796377"/>
            <a:ext cx="3918389" cy="126524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chemeClr val="bg1"/>
                </a:solidFill>
              </a:rPr>
              <a:t>www.peppol.eu</a:t>
            </a:r>
            <a:endParaRPr lang="en-GB" sz="1200" u="none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PEPPOL is owned by </a:t>
            </a:r>
            <a:r>
              <a:rPr lang="en-GB" sz="600" u="none" dirty="0" err="1">
                <a:solidFill>
                  <a:schemeClr val="bg1">
                    <a:alpha val="40000"/>
                  </a:schemeClr>
                </a:solidFill>
              </a:rPr>
              <a:t>OpenPEPPOL</a:t>
            </a:r>
            <a:r>
              <a:rPr lang="en-GB" sz="600" u="none" dirty="0">
                <a:solidFill>
                  <a:schemeClr val="bg1">
                    <a:alpha val="40000"/>
                  </a:scheme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320431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14165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35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op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D778D66-CD32-8F4B-BC00-176C1E3DE6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78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4D5368E-8BB6-134E-81DA-5CF4EF87F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773152" y="1469985"/>
            <a:ext cx="10613985" cy="5388014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58A2E87-725C-704B-A400-9AFF25B18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6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44102E-C22E-BE46-ADAD-5A7FFEA06DFD}"/>
              </a:ext>
            </a:extLst>
          </p:cNvPr>
          <p:cNvSpPr/>
          <p:nvPr userDrawn="1"/>
        </p:nvSpPr>
        <p:spPr>
          <a:xfrm>
            <a:off x="6274040" y="2941117"/>
            <a:ext cx="5113097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5" y="2941117"/>
            <a:ext cx="5113097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685E4-A6C1-C743-AB56-4C134CA17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28BB382-0E43-254D-AF06-EC9A555C68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968" y="3181350"/>
            <a:ext cx="441325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0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ith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AB26F71-0A2F-2042-A44A-272B58C36BFB}"/>
              </a:ext>
            </a:extLst>
          </p:cNvPr>
          <p:cNvSpPr/>
          <p:nvPr userDrawn="1"/>
        </p:nvSpPr>
        <p:spPr>
          <a:xfrm>
            <a:off x="801496" y="2941117"/>
            <a:ext cx="3285596" cy="2861953"/>
          </a:xfrm>
          <a:prstGeom prst="rect">
            <a:avLst/>
          </a:prstGeom>
          <a:solidFill>
            <a:srgbClr val="00BAFF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E46302-BFBE-A44A-BEA7-F2E070161390}"/>
              </a:ext>
            </a:extLst>
          </p:cNvPr>
          <p:cNvSpPr/>
          <p:nvPr userDrawn="1"/>
        </p:nvSpPr>
        <p:spPr>
          <a:xfrm>
            <a:off x="4453202" y="2941117"/>
            <a:ext cx="3285596" cy="2861953"/>
          </a:xfrm>
          <a:prstGeom prst="rect">
            <a:avLst/>
          </a:prstGeom>
          <a:solidFill>
            <a:srgbClr val="007AD7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E68EF7-8E9B-604E-A002-6DA88D4B5844}"/>
              </a:ext>
            </a:extLst>
          </p:cNvPr>
          <p:cNvSpPr/>
          <p:nvPr userDrawn="1"/>
        </p:nvSpPr>
        <p:spPr>
          <a:xfrm>
            <a:off x="8101759" y="2941117"/>
            <a:ext cx="3285596" cy="2861953"/>
          </a:xfrm>
          <a:prstGeom prst="rect">
            <a:avLst/>
          </a:prstGeom>
          <a:solidFill>
            <a:srgbClr val="00326D"/>
          </a:solidFill>
          <a:ln>
            <a:noFill/>
          </a:ln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EA74456-E8B8-CA46-8A56-B65AED980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3181350"/>
            <a:ext cx="2502382" cy="2317750"/>
          </a:xfrm>
        </p:spPr>
        <p:txBody>
          <a:bodyPr>
            <a:noAutofit/>
          </a:bodyPr>
          <a:lstStyle>
            <a:lvl1pPr>
              <a:buClr>
                <a:srgbClr val="00326D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CA6ABCC-1C55-6C45-B30C-D8BECE62CD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55765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AD0D7BBC-8E0B-F24A-B2C6-B725965141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7058" y="3181350"/>
            <a:ext cx="2645160" cy="2317750"/>
          </a:xfrm>
        </p:spPr>
        <p:txBody>
          <a:bodyPr>
            <a:noAutofit/>
          </a:bodyPr>
          <a:lstStyle>
            <a:lvl1pPr>
              <a:buClr>
                <a:srgbClr val="F7F9FC"/>
              </a:buClr>
              <a:defRPr>
                <a:solidFill>
                  <a:schemeClr val="bg1"/>
                </a:solidFill>
              </a:defRPr>
            </a:lvl1pPr>
            <a:lvl2pPr marL="685800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2pPr>
            <a:lvl3pPr marL="11430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561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BAFF8-81B2-BE4A-8770-987BE457B37D}"/>
              </a:ext>
            </a:extLst>
          </p:cNvPr>
          <p:cNvSpPr/>
          <p:nvPr userDrawn="1"/>
        </p:nvSpPr>
        <p:spPr>
          <a:xfrm>
            <a:off x="7107382" y="0"/>
            <a:ext cx="5084618" cy="6858000"/>
          </a:xfrm>
          <a:prstGeom prst="rect">
            <a:avLst/>
          </a:prstGeom>
          <a:solidFill>
            <a:srgbClr val="007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7107382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4639973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4640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4627611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4639973" cy="122136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58BF75F-7C85-7D48-A4BD-E2EE6A730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0000"/>
          </a:blip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E5166A8-1B73-BC4C-8814-4565CFCD7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260474"/>
            <a:ext cx="5672138" cy="4226400"/>
          </a:xfrm>
          <a:solidFill>
            <a:schemeClr val="bg1"/>
          </a:solidFill>
          <a:effectLst>
            <a:outerShdw blurRad="444500" dist="381000" dir="300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931053-3A45-8D4B-A2D7-2642339734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2781" y="3889375"/>
            <a:ext cx="4662344" cy="24384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4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D9DF8B-7625-644C-9B05-4EFE9453FB72}"/>
              </a:ext>
            </a:extLst>
          </p:cNvPr>
          <p:cNvSpPr txBox="1">
            <a:spLocks/>
          </p:cNvSpPr>
          <p:nvPr userDrawn="1"/>
        </p:nvSpPr>
        <p:spPr>
          <a:xfrm>
            <a:off x="6412992" y="2239617"/>
            <a:ext cx="2678889" cy="262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1600" spc="300" dirty="0"/>
              <a:t>MORE INFORMATION</a:t>
            </a:r>
          </a:p>
          <a:p>
            <a:endParaRPr lang="en-GB" sz="1600" dirty="0"/>
          </a:p>
          <a:p>
            <a:r>
              <a:rPr lang="en-GB" sz="2400" dirty="0" err="1"/>
              <a:t>info@peppol.eu</a:t>
            </a:r>
            <a:endParaRPr lang="en-GB" sz="2400" dirty="0"/>
          </a:p>
          <a:p>
            <a:r>
              <a:rPr lang="en-GB" sz="2400" u="none" dirty="0">
                <a:solidFill>
                  <a:schemeClr val="bg1"/>
                </a:solidFill>
              </a:rPr>
              <a:t>www.peppol.eu</a:t>
            </a:r>
          </a:p>
          <a:p>
            <a:endParaRPr lang="en-GB" sz="1600" dirty="0"/>
          </a:p>
          <a:p>
            <a:endParaRPr lang="en-GB" sz="1000" spc="300" dirty="0"/>
          </a:p>
          <a:p>
            <a:r>
              <a:rPr lang="en-GB" sz="1600" spc="300" dirty="0"/>
              <a:t>FOLLOW US</a:t>
            </a:r>
          </a:p>
          <a:p>
            <a:endParaRPr lang="en-GB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6D9B8C-07DD-414F-B44B-A0104CB10B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131682" y="4376281"/>
            <a:ext cx="491366" cy="4913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F1389A-0253-2741-8F9C-743A64821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526654" y="4376281"/>
            <a:ext cx="491366" cy="49136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F367EEC1-A766-7745-96F5-B9DC4133A90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00120" y="1990354"/>
            <a:ext cx="2817625" cy="28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61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AutoShape 1026"/>
          <p:cNvGraphicFramePr>
            <a:graphicFrameLocks/>
          </p:cNvGraphicFramePr>
          <p:nvPr/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4" name="AutoShape 1026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13833" y="1154113"/>
            <a:ext cx="10972800" cy="0"/>
          </a:xfrm>
          <a:prstGeom prst="line">
            <a:avLst/>
          </a:prstGeom>
          <a:noFill/>
          <a:ln w="9525">
            <a:solidFill>
              <a:srgbClr val="707173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350" kern="0">
              <a:solidFill>
                <a:sysClr val="windowText" lastClr="000000"/>
              </a:solidFill>
              <a:latin typeface="Arial"/>
              <a:ea typeface="ＭＳ Ｐゴシック" pitchFamily="84" charset="-128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31313"/>
                </a:solidFill>
              </a:defRPr>
            </a:lvl1pPr>
            <a:lvl2pPr>
              <a:defRPr>
                <a:solidFill>
                  <a:srgbClr val="131313"/>
                </a:solidFill>
              </a:defRPr>
            </a:lvl2pPr>
            <a:lvl3pPr>
              <a:defRPr>
                <a:solidFill>
                  <a:srgbClr val="131313"/>
                </a:solidFill>
              </a:defRPr>
            </a:lvl3pPr>
            <a:lvl4pPr>
              <a:defRPr>
                <a:solidFill>
                  <a:srgbClr val="131313"/>
                </a:solidFill>
              </a:defRPr>
            </a:lvl4pPr>
            <a:lvl5pPr>
              <a:buFont typeface="Symbol" pitchFamily="18" charset="2"/>
              <a:buChar char="-"/>
              <a:defRPr>
                <a:solidFill>
                  <a:srgbClr val="131313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de-DE" dirty="0"/>
          </a:p>
        </p:txBody>
      </p:sp>
      <p:pic>
        <p:nvPicPr>
          <p:cNvPr id="10" name="Grafik 30" descr="PEPPOL_Logo__RGB.jpg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9303414" y="396877"/>
            <a:ext cx="26003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Grp="1" noChangeArrowheads="1"/>
          </p:cNvSpPr>
          <p:nvPr>
            <p:ph type="sldNum" sz="quarter" idx="4"/>
            <p:custDataLst>
              <p:tags r:id="rId4"/>
            </p:custDataLst>
          </p:nvPr>
        </p:nvSpPr>
        <p:spPr bwMode="auto">
          <a:xfrm>
            <a:off x="609600" y="6462997"/>
            <a:ext cx="256480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525">
                <a:solidFill>
                  <a:srgbClr val="707173"/>
                </a:solidFill>
                <a:latin typeface="Arial" pitchFamily="84" charset="0"/>
                <a:ea typeface="Arial" pitchFamily="84" charset="0"/>
                <a:cs typeface="Arial" pitchFamily="84" charset="0"/>
              </a:defRPr>
            </a:lvl1pPr>
          </a:lstStyle>
          <a:p>
            <a:pPr defTabSz="342900">
              <a:defRPr/>
            </a:pPr>
            <a:r>
              <a:rPr lang="de-DE"/>
              <a:t>Page </a:t>
            </a:r>
            <a:fld id="{3FE35EF2-F7BB-43EF-A7CB-B668357DD6FC}" type="slidenum">
              <a:rPr lang="de-DE" smtClean="0"/>
              <a:pPr defTabSz="342900">
                <a:defRPr/>
              </a:pPr>
              <a:t>‹#›</a:t>
            </a:fld>
            <a:endParaRPr lang="de-DE"/>
          </a:p>
        </p:txBody>
      </p:sp>
      <p:sp>
        <p:nvSpPr>
          <p:cNvPr id="12" name="Rectangle 15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10279158" y="6462997"/>
            <a:ext cx="1303242" cy="8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525" dirty="0">
                <a:solidFill>
                  <a:srgbClr val="707173"/>
                </a:solidFill>
                <a:latin typeface="Arial" pitchFamily="84" charset="0"/>
                <a:ea typeface="ＭＳ Ｐゴシック" pitchFamily="84" charset="-128"/>
                <a:cs typeface="Arial" charset="0"/>
              </a:rPr>
              <a:t>PEPPOL is owned by OpenPEPPOL AISBL</a:t>
            </a:r>
          </a:p>
        </p:txBody>
      </p:sp>
    </p:spTree>
    <p:extLst>
      <p:ext uri="{BB962C8B-B14F-4D97-AF65-F5344CB8AC3E}">
        <p14:creationId xmlns:p14="http://schemas.microsoft.com/office/powerpoint/2010/main" val="157930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FB4DA1-A181-7C44-9957-E6D8276A45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765012" y="2796377"/>
            <a:ext cx="3918389" cy="126524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5834" y="2939143"/>
            <a:ext cx="4910137" cy="489857"/>
          </a:xfrm>
        </p:spPr>
        <p:txBody>
          <a:bodyPr>
            <a:noAutofit/>
          </a:bodyPr>
          <a:lstStyle>
            <a:lvl1pPr marL="0" indent="0">
              <a:buNone/>
              <a:defRPr sz="300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93112-813A-034D-8B26-84A5BA947F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75834" y="3587297"/>
            <a:ext cx="4910137" cy="3587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7AD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Presentation Subtitle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DD5BA8-322E-6248-9A23-99B741B3EB5A}"/>
              </a:ext>
            </a:extLst>
          </p:cNvPr>
          <p:cNvSpPr txBox="1">
            <a:spLocks/>
          </p:cNvSpPr>
          <p:nvPr userDrawn="1"/>
        </p:nvSpPr>
        <p:spPr>
          <a:xfrm>
            <a:off x="5185288" y="5739826"/>
            <a:ext cx="2149677" cy="332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1200" u="none" dirty="0" err="1">
                <a:solidFill>
                  <a:srgbClr val="00326D"/>
                </a:solidFill>
              </a:rPr>
              <a:t>www.peppol.eu</a:t>
            </a:r>
            <a:endParaRPr lang="en-GB" sz="1200" u="none" dirty="0">
              <a:solidFill>
                <a:srgbClr val="00326D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A2BD5A9-F3D8-384A-8158-C86A25949298}"/>
              </a:ext>
            </a:extLst>
          </p:cNvPr>
          <p:cNvSpPr txBox="1">
            <a:spLocks/>
          </p:cNvSpPr>
          <p:nvPr userDrawn="1"/>
        </p:nvSpPr>
        <p:spPr>
          <a:xfrm>
            <a:off x="5233707" y="6068782"/>
            <a:ext cx="2052839" cy="188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PEPPOL is owned by </a:t>
            </a:r>
            <a:r>
              <a:rPr lang="en-GB" sz="600" u="none" dirty="0" err="1">
                <a:solidFill>
                  <a:srgbClr val="00326D">
                    <a:alpha val="40000"/>
                  </a:srgbClr>
                </a:solidFill>
              </a:rPr>
              <a:t>OpenPEPPOL</a:t>
            </a:r>
            <a:r>
              <a:rPr lang="en-GB" sz="600" u="none" dirty="0">
                <a:solidFill>
                  <a:srgbClr val="00326D">
                    <a:alpha val="40000"/>
                  </a:srgbClr>
                </a:solidFill>
              </a:rPr>
              <a:t> AISBL</a:t>
            </a:r>
          </a:p>
        </p:txBody>
      </p:sp>
    </p:spTree>
    <p:extLst>
      <p:ext uri="{BB962C8B-B14F-4D97-AF65-F5344CB8AC3E}">
        <p14:creationId xmlns:p14="http://schemas.microsoft.com/office/powerpoint/2010/main" val="70745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C7232CE-164E-1747-91B0-7DC3B34D2D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BF46-DF89-DB44-9C1D-F6830AE36D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0931" y="3311392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Quote text to go here</a:t>
            </a:r>
            <a:endParaRPr lang="en-US" dirty="0"/>
          </a:p>
        </p:txBody>
      </p:sp>
      <p:pic>
        <p:nvPicPr>
          <p:cNvPr id="4" name="Picture 3" descr="A picture containing necklace, drawing, knot&#10;&#10;Description automatically generated">
            <a:extLst>
              <a:ext uri="{FF2B5EF4-FFF2-40B4-BE49-F238E27FC236}">
                <a16:creationId xmlns:a16="http://schemas.microsoft.com/office/drawing/2014/main" id="{F5868033-A3CE-3A4A-831A-E58E65705D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98665" y="2279971"/>
            <a:ext cx="1394669" cy="65959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9D1F0EA-E48B-F346-A71F-DC5FD25BA9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0931" y="4041745"/>
            <a:ext cx="4910137" cy="489857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– Quote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7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0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1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254668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3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560276"/>
          </a:xfrm>
        </p:spPr>
        <p:txBody>
          <a:bodyPr>
            <a:noAutofit/>
          </a:bodyPr>
          <a:lstStyle>
            <a:lvl1pPr>
              <a:defRPr sz="3000">
                <a:solidFill>
                  <a:srgbClr val="00326D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E7A7CE2-0EA6-E545-8AB3-15B62C1F1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6979" y="365125"/>
            <a:ext cx="1470479" cy="356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098D51-E2DC-CB48-9F49-4A03E5CEB9F3}"/>
              </a:ext>
            </a:extLst>
          </p:cNvPr>
          <p:cNvCxnSpPr>
            <a:cxnSpLocks/>
          </p:cNvCxnSpPr>
          <p:nvPr userDrawn="1"/>
        </p:nvCxnSpPr>
        <p:spPr>
          <a:xfrm>
            <a:off x="804646" y="1717964"/>
            <a:ext cx="105827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3"/>
            <a:ext cx="8489950" cy="56832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7AD7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 numCol="2" spcCol="18000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4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BBD93B1-4217-6E4F-986C-9BA606757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4863" y="2353110"/>
            <a:ext cx="5291137" cy="3615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326D"/>
                </a:solidFill>
              </a:defRPr>
            </a:lvl1pPr>
            <a:lvl2pPr marL="457200" indent="0">
              <a:buNone/>
              <a:defRPr sz="1800">
                <a:solidFill>
                  <a:srgbClr val="00326D"/>
                </a:solidFill>
              </a:defRPr>
            </a:lvl2pPr>
            <a:lvl3pPr marL="914400" indent="0">
              <a:buNone/>
              <a:defRPr sz="1800">
                <a:solidFill>
                  <a:srgbClr val="00326D"/>
                </a:solidFill>
              </a:defRPr>
            </a:lvl3pPr>
            <a:lvl4pPr marL="1371600" indent="0">
              <a:buNone/>
              <a:defRPr sz="1800">
                <a:solidFill>
                  <a:srgbClr val="00326D"/>
                </a:solidFill>
              </a:defRPr>
            </a:lvl4pPr>
            <a:lvl5pPr marL="1828800" indent="0">
              <a:buNone/>
              <a:defRPr sz="1800">
                <a:solidFill>
                  <a:srgbClr val="00326D"/>
                </a:solidFill>
              </a:defRPr>
            </a:lvl5pPr>
          </a:lstStyle>
          <a:p>
            <a:pPr lvl="0"/>
            <a:r>
              <a:rPr lang="en-GB" dirty="0"/>
              <a:t>Slide paragraph text here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AAFD42-CBC1-F74F-BA25-B38FDE105F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876550"/>
            <a:ext cx="5291137" cy="2682875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74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Blue Top 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6213298-33BC-FD4E-A08F-10E954352F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72658"/>
          <a:stretch/>
        </p:blipFill>
        <p:spPr>
          <a:xfrm>
            <a:off x="0" y="0"/>
            <a:ext cx="12192000" cy="21528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40DAA5-2881-6B4B-8C37-F90CF5E440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96979" y="365125"/>
            <a:ext cx="1470479" cy="35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F9EC6D9-7D00-B140-8430-A2A7EFEB8FBD}"/>
              </a:ext>
            </a:extLst>
          </p:cNvPr>
          <p:cNvSpPr/>
          <p:nvPr userDrawn="1"/>
        </p:nvSpPr>
        <p:spPr>
          <a:xfrm>
            <a:off x="0" y="1739578"/>
            <a:ext cx="12192000" cy="5118422"/>
          </a:xfrm>
          <a:prstGeom prst="rect">
            <a:avLst/>
          </a:prstGeom>
          <a:solidFill>
            <a:srgbClr val="F7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C39EAA-CC35-2F47-89DA-800FB3498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781" y="589651"/>
            <a:ext cx="8512629" cy="384059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F0C665-899C-944A-8251-6E2661F5E1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23862" b="24625"/>
          <a:stretch/>
        </p:blipFill>
        <p:spPr>
          <a:xfrm>
            <a:off x="7400925" y="2014539"/>
            <a:ext cx="4791075" cy="4843462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2090774-3917-F24B-9782-226E3E93BD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7AD7"/>
                </a:solidFill>
              </a:defRPr>
            </a:lvl1pPr>
          </a:lstStyle>
          <a:p>
            <a:fld id="{94CA340D-312D-204F-893F-B70EFC62E1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3B80118-C4A5-8247-8F04-4FF22065A1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863" y="1149784"/>
            <a:ext cx="8489950" cy="38957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Slide subtitle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4E99A6B-1FDE-0E49-9942-EC74E92CA2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90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47D0C-B625-0C4B-A036-692DC325C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CE0E-3D1D-574F-BD6F-521510223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CFB4A-D389-2C41-9D48-BDF357A0D4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582E0-4596-5E40-9B2F-B7E327C0CAD7}" type="datetime1">
              <a:rPr lang="en-GB" smtClean="0"/>
              <a:t>01/03/2021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AE54F-FED9-2A41-8618-CC9E03F9F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A4CD-8FF0-754C-A598-DC59CD84B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340D-312D-204F-893F-B70EFC62E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1" r:id="rId4"/>
    <p:sldLayoutId id="2147483659" r:id="rId5"/>
    <p:sldLayoutId id="2147483663" r:id="rId6"/>
    <p:sldLayoutId id="2147483661" r:id="rId7"/>
    <p:sldLayoutId id="2147483658" r:id="rId8"/>
    <p:sldLayoutId id="2147483660" r:id="rId9"/>
    <p:sldLayoutId id="2147483664" r:id="rId10"/>
    <p:sldLayoutId id="2147483662" r:id="rId11"/>
    <p:sldLayoutId id="2147483655" r:id="rId12"/>
    <p:sldLayoutId id="2147483653" r:id="rId13"/>
    <p:sldLayoutId id="2147483654" r:id="rId14"/>
    <p:sldLayoutId id="2147483652" r:id="rId15"/>
    <p:sldLayoutId id="2147483650" r:id="rId16"/>
    <p:sldLayoutId id="214748366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AD7"/>
        </a:buClr>
        <a:buFont typeface="Arial" panose="020B0604020202020204" pitchFamily="34" charset="0"/>
        <a:buChar char="•"/>
        <a:defRPr sz="20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defRPr sz="18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1600" kern="1200">
          <a:solidFill>
            <a:srgbClr val="00326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776018-4A16-BB40-B5F6-251D33EB14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75400" y="2649094"/>
            <a:ext cx="4910138" cy="490537"/>
          </a:xfrm>
        </p:spPr>
        <p:txBody>
          <a:bodyPr/>
          <a:lstStyle/>
          <a:p>
            <a:r>
              <a:rPr lang="en-GB" noProof="0" dirty="0"/>
              <a:t>Agreement Revision Task 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83CCC-6D90-EF43-AE60-AEDE9225B6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5400" y="3842795"/>
            <a:ext cx="5349754" cy="1990846"/>
          </a:xfrm>
        </p:spPr>
        <p:txBody>
          <a:bodyPr>
            <a:normAutofit fontScale="85000" lnSpcReduction="20000"/>
          </a:bodyPr>
          <a:lstStyle/>
          <a:p>
            <a:r>
              <a:rPr lang="en-GB" sz="2900" dirty="0"/>
              <a:t>Status report for SPC meeting</a:t>
            </a:r>
          </a:p>
          <a:p>
            <a:r>
              <a:rPr lang="en-GB" sz="2900" dirty="0"/>
              <a:t>March 2, 2021</a:t>
            </a:r>
          </a:p>
          <a:p>
            <a:r>
              <a:rPr lang="en-GB" noProof="0" dirty="0" err="1"/>
              <a:t>Jostein</a:t>
            </a:r>
            <a:r>
              <a:rPr lang="en-GB" noProof="0" dirty="0"/>
              <a:t> Frømyr, Peppol Agreement Coordinator</a:t>
            </a:r>
          </a:p>
          <a:p>
            <a:r>
              <a:rPr lang="nb-NO" dirty="0"/>
              <a:t>Trond Ausdal, SP representative in  WS A</a:t>
            </a:r>
          </a:p>
          <a:p>
            <a:r>
              <a:rPr lang="nb-NO" dirty="0"/>
              <a:t>Paul Simons, SP representative in WS B</a:t>
            </a:r>
          </a:p>
          <a:p>
            <a:r>
              <a:rPr lang="nb-NO" dirty="0"/>
              <a:t>Simon Foster, SP representative in WS C </a:t>
            </a:r>
          </a:p>
        </p:txBody>
      </p:sp>
    </p:spTree>
    <p:extLst>
      <p:ext uri="{BB962C8B-B14F-4D97-AF65-F5344CB8AC3E}">
        <p14:creationId xmlns:p14="http://schemas.microsoft.com/office/powerpoint/2010/main" val="4095527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1A969C8D-BED1-1449-B25A-F4456904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Presentation outline</a:t>
            </a:r>
          </a:p>
        </p:txBody>
      </p:sp>
      <p:graphicFrame>
        <p:nvGraphicFramePr>
          <p:cNvPr id="14" name="Plassholder for tekst 11">
            <a:extLst>
              <a:ext uri="{FF2B5EF4-FFF2-40B4-BE49-F238E27FC236}">
                <a16:creationId xmlns:a16="http://schemas.microsoft.com/office/drawing/2014/main" id="{A7009ADC-8BFA-4C37-8638-6D4057364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1993766"/>
              </p:ext>
            </p:extLst>
          </p:nvPr>
        </p:nvGraphicFramePr>
        <p:xfrm>
          <a:off x="804863" y="2146654"/>
          <a:ext cx="10582492" cy="3412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96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D215641-DA0D-4446-B0A0-6C30BB52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high-level observations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752BA3F-88A7-3D4B-91AC-849412225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8399E8F1-632E-314F-A08B-751225515C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BA9C6C2-F562-1143-8750-15E3A38986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 have good and constructive discussions in all workstreams</a:t>
            </a:r>
          </a:p>
          <a:p>
            <a:pPr lvl="1"/>
            <a:r>
              <a:rPr lang="en-GB" dirty="0"/>
              <a:t>where all parties (SP, PA and Operations) are present and being heard</a:t>
            </a:r>
          </a:p>
          <a:p>
            <a:pPr lvl="1"/>
            <a:endParaRPr lang="en-GB" dirty="0"/>
          </a:p>
          <a:p>
            <a:r>
              <a:rPr lang="en-GB" dirty="0"/>
              <a:t>Work in the different workstreams is progressing well</a:t>
            </a:r>
          </a:p>
          <a:p>
            <a:pPr lvl="1"/>
            <a:r>
              <a:rPr lang="en-GB" dirty="0"/>
              <a:t>although not as fast as originally anticipated, but we are picking up speed</a:t>
            </a:r>
          </a:p>
          <a:p>
            <a:pPr lvl="1"/>
            <a:endParaRPr lang="en-GB" dirty="0"/>
          </a:p>
          <a:p>
            <a:r>
              <a:rPr lang="en-GB" dirty="0"/>
              <a:t>Topics are being handled from different viewpoints in the different workstreams (Agreement, IR, OP)</a:t>
            </a:r>
          </a:p>
          <a:p>
            <a:pPr lvl="1"/>
            <a:r>
              <a:rPr lang="en-GB" dirty="0"/>
              <a:t>and we are in the process of aligning content as individual topics are becoming mature enough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25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DBB3E6B-C66F-904C-9E98-B7D0F42F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1" y="589651"/>
            <a:ext cx="8512629" cy="384059"/>
          </a:xfrm>
        </p:spPr>
        <p:txBody>
          <a:bodyPr/>
          <a:lstStyle/>
          <a:p>
            <a:r>
              <a:rPr lang="en-GB" dirty="0"/>
              <a:t>WS A on Agreement Annexes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DDE3CF3-8CC6-0542-843F-609C39853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</p:spPr>
        <p:txBody>
          <a:bodyPr/>
          <a:lstStyle/>
          <a:p>
            <a:pPr lvl="0"/>
            <a:fld id="{94CA340D-312D-204F-893F-B70EFC62E153}" type="slidenum">
              <a:rPr lang="en-US" noProof="0" smtClean="0"/>
              <a:pPr lvl="0"/>
              <a:t>4</a:t>
            </a:fld>
            <a:endParaRPr lang="en-US" noProof="0" dirty="0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3ED7C444-15FE-3143-AD1F-2EE226BB4F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863" y="1149784"/>
            <a:ext cx="8489950" cy="389576"/>
          </a:xfrm>
        </p:spPr>
        <p:txBody>
          <a:bodyPr/>
          <a:lstStyle/>
          <a:p>
            <a:r>
              <a:rPr lang="en-GB" dirty="0"/>
              <a:t>Status update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65CD716-0C75-3E41-9AAD-01E2F41EF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/>
          <a:lstStyle/>
          <a:p>
            <a:r>
              <a:rPr lang="en-GB" dirty="0"/>
              <a:t>Draft Silver versions available for both the PA  and SP Agreements</a:t>
            </a:r>
          </a:p>
          <a:p>
            <a:pPr lvl="1"/>
            <a:r>
              <a:rPr lang="en-GB" dirty="0"/>
              <a:t>Bronzer = Agreed table of content</a:t>
            </a:r>
          </a:p>
          <a:p>
            <a:pPr lvl="1"/>
            <a:r>
              <a:rPr lang="en-GB" dirty="0"/>
              <a:t>Silver = Draft text</a:t>
            </a:r>
          </a:p>
          <a:p>
            <a:pPr lvl="1"/>
            <a:r>
              <a:rPr lang="en-GB" dirty="0"/>
              <a:t>Gold = Final text for review and approval</a:t>
            </a:r>
          </a:p>
          <a:p>
            <a:pPr lvl="1"/>
            <a:endParaRPr lang="en-GB" dirty="0"/>
          </a:p>
          <a:p>
            <a:r>
              <a:rPr lang="en-GB" dirty="0"/>
              <a:t>Minimal changes implemented compared to the versions approved by PA vote in July 2020</a:t>
            </a:r>
          </a:p>
          <a:p>
            <a:pPr lvl="1"/>
            <a:r>
              <a:rPr lang="en-GB" dirty="0"/>
              <a:t>Updated references to IR/OP (replacing references to policy documents)</a:t>
            </a:r>
          </a:p>
          <a:p>
            <a:pPr lvl="1"/>
            <a:r>
              <a:rPr lang="en-GB" dirty="0"/>
              <a:t>Added voting rules and minimum time to implement changes to the agreements</a:t>
            </a:r>
          </a:p>
          <a:p>
            <a:pPr lvl="2"/>
            <a:r>
              <a:rPr lang="en-GB" dirty="0"/>
              <a:t>No real changes compared to current TIA annex 6</a:t>
            </a:r>
          </a:p>
          <a:p>
            <a:pPr lvl="1"/>
            <a:r>
              <a:rPr lang="en-GB" dirty="0"/>
              <a:t>Added general requirements related to information security with minimum requirements to be defined in IR/OP</a:t>
            </a:r>
          </a:p>
          <a:p>
            <a:endParaRPr lang="en-GB" dirty="0"/>
          </a:p>
          <a:p>
            <a:r>
              <a:rPr lang="en-GB" dirty="0"/>
              <a:t>No need for further annexes identified for any of the Agreements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C9CB89E-37C3-904A-B143-46554E99B6AC}"/>
              </a:ext>
            </a:extLst>
          </p:cNvPr>
          <p:cNvSpPr txBox="1"/>
          <p:nvPr/>
        </p:nvSpPr>
        <p:spPr>
          <a:xfrm>
            <a:off x="9211673" y="781680"/>
            <a:ext cx="2759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SP representatives participating: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Trond </a:t>
            </a:r>
            <a:r>
              <a:rPr lang="en-GB" sz="1400" dirty="0" err="1">
                <a:solidFill>
                  <a:schemeClr val="bg1"/>
                </a:solidFill>
              </a:rPr>
              <a:t>Ausdal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Henrik </a:t>
            </a:r>
            <a:r>
              <a:rPr lang="nb-NO" sz="1400" dirty="0" err="1">
                <a:solidFill>
                  <a:schemeClr val="bg1"/>
                </a:solidFill>
              </a:rPr>
              <a:t>Möller</a:t>
            </a:r>
            <a:endParaRPr lang="nb-NO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>
                <a:solidFill>
                  <a:schemeClr val="bg1"/>
                </a:solidFill>
              </a:rPr>
              <a:t>Hans Berg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598748-6382-734F-989E-1E1B37E2C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WS B on Operational Procedures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0EF521-320F-7442-ABF9-6933E9B35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0C6ACE-7A90-0647-A21C-F8230B23D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Status update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D9ECA7E-E380-1F46-BA52-2E18180544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901" y="2146654"/>
            <a:ext cx="4834889" cy="3412772"/>
          </a:xfrm>
        </p:spPr>
        <p:txBody>
          <a:bodyPr/>
          <a:lstStyle/>
          <a:p>
            <a:r>
              <a:rPr lang="en-GB" dirty="0"/>
              <a:t>Draft Silver version are available for most of the identified topics.</a:t>
            </a:r>
          </a:p>
          <a:p>
            <a:r>
              <a:rPr lang="en-GB" dirty="0"/>
              <a:t>Focused on describing the “How-To”</a:t>
            </a:r>
          </a:p>
          <a:p>
            <a:pPr lvl="1"/>
            <a:r>
              <a:rPr lang="en-GB" dirty="0"/>
              <a:t>depending on different artefacts (e.g. change management might differ between technical and organisational artefacts)</a:t>
            </a:r>
          </a:p>
          <a:p>
            <a:pPr lvl="1"/>
            <a:r>
              <a:rPr lang="en-GB" dirty="0"/>
              <a:t>independent of specific tools to be used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527F6BB9-F07E-4E4B-8FE8-98D0E50D33E3}"/>
              </a:ext>
            </a:extLst>
          </p:cNvPr>
          <p:cNvSpPr txBox="1"/>
          <p:nvPr/>
        </p:nvSpPr>
        <p:spPr>
          <a:xfrm>
            <a:off x="9542033" y="46042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B11CCEF-6141-F049-9F7C-2142B99EA3F7}"/>
              </a:ext>
            </a:extLst>
          </p:cNvPr>
          <p:cNvSpPr txBox="1"/>
          <p:nvPr/>
        </p:nvSpPr>
        <p:spPr>
          <a:xfrm>
            <a:off x="9211673" y="781680"/>
            <a:ext cx="27590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SP representatives participating: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Paul Simons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Trond </a:t>
            </a:r>
            <a:r>
              <a:rPr lang="en-GB" sz="1400" dirty="0" err="1">
                <a:solidFill>
                  <a:schemeClr val="bg1"/>
                </a:solidFill>
              </a:rPr>
              <a:t>Ausdal</a:t>
            </a:r>
            <a:endParaRPr lang="en-GB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Anders </a:t>
            </a:r>
            <a:r>
              <a:rPr lang="en-GB" sz="1400" dirty="0" err="1">
                <a:solidFill>
                  <a:schemeClr val="bg1"/>
                </a:solidFill>
              </a:rPr>
              <a:t>Ødegård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BE3D640-2FF4-5645-9756-0C8A29A4D163}"/>
              </a:ext>
            </a:extLst>
          </p:cNvPr>
          <p:cNvSpPr txBox="1"/>
          <p:nvPr/>
        </p:nvSpPr>
        <p:spPr>
          <a:xfrm>
            <a:off x="8687524" y="4583292"/>
            <a:ext cx="53091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nb-NO" dirty="0">
              <a:solidFill>
                <a:srgbClr val="003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409A593-9DF1-B043-95F4-87A6B720B9B0}"/>
              </a:ext>
            </a:extLst>
          </p:cNvPr>
          <p:cNvSpPr txBox="1"/>
          <p:nvPr/>
        </p:nvSpPr>
        <p:spPr>
          <a:xfrm>
            <a:off x="6156805" y="2764826"/>
            <a:ext cx="6086876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7AD7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working on OPs for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Specific Requirements</a:t>
            </a:r>
            <a:endParaRPr lang="nb-NO" dirty="0">
              <a:solidFill>
                <a:srgbClr val="003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Requirements</a:t>
            </a:r>
            <a:endParaRPr lang="nb-NO" dirty="0">
              <a:solidFill>
                <a:srgbClr val="003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and Accreditation of SP</a:t>
            </a:r>
            <a:endParaRPr lang="nb-NO" dirty="0">
              <a:solidFill>
                <a:srgbClr val="003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Entity Identification and Verification</a:t>
            </a:r>
            <a:endParaRPr lang="nb-NO" dirty="0">
              <a:solidFill>
                <a:srgbClr val="003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of Statistics</a:t>
            </a:r>
            <a:endParaRPr lang="nb-NO" dirty="0">
              <a:solidFill>
                <a:srgbClr val="003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 Reporting and Management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Non-compliance Management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Management</a:t>
            </a:r>
            <a:endParaRPr lang="nb-NO" dirty="0">
              <a:solidFill>
                <a:srgbClr val="003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Management</a:t>
            </a:r>
            <a:endParaRPr lang="nb-NO" dirty="0">
              <a:solidFill>
                <a:srgbClr val="0032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Blip>
                <a:blip r:embed="rId3"/>
              </a:buBlip>
            </a:pPr>
            <a:r>
              <a:rPr lang="en-GB" dirty="0">
                <a:solidFill>
                  <a:srgbClr val="0032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Use</a:t>
            </a:r>
          </a:p>
        </p:txBody>
      </p:sp>
    </p:spTree>
    <p:extLst>
      <p:ext uri="{BB962C8B-B14F-4D97-AF65-F5344CB8AC3E}">
        <p14:creationId xmlns:p14="http://schemas.microsoft.com/office/powerpoint/2010/main" val="123550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598748-6382-734F-989E-1E1B37E2C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781" y="589651"/>
            <a:ext cx="8512629" cy="384059"/>
          </a:xfrm>
        </p:spPr>
        <p:txBody>
          <a:bodyPr/>
          <a:lstStyle/>
          <a:p>
            <a:r>
              <a:rPr lang="en-GB" dirty="0"/>
              <a:t>WS C on Internal Regulations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20EF521-320F-7442-ABF9-6933E9B35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5393" y="6169858"/>
            <a:ext cx="404130" cy="365125"/>
          </a:xfrm>
        </p:spPr>
        <p:txBody>
          <a:bodyPr/>
          <a:lstStyle/>
          <a:p>
            <a:fld id="{94CA340D-312D-204F-893F-B70EFC62E15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9FBC0DDB-3784-F349-A9F3-C391EC7656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4863" y="1149784"/>
            <a:ext cx="8489950" cy="389576"/>
          </a:xfrm>
        </p:spPr>
        <p:txBody>
          <a:bodyPr/>
          <a:lstStyle/>
          <a:p>
            <a:r>
              <a:rPr lang="en-GB"/>
              <a:t>Status update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CBFECCD2-4953-EB46-BD39-A31EF0EE45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4863" y="2146654"/>
            <a:ext cx="10582492" cy="3412772"/>
          </a:xfrm>
        </p:spPr>
        <p:txBody>
          <a:bodyPr/>
          <a:lstStyle/>
          <a:p>
            <a:r>
              <a:rPr lang="en-GB" dirty="0"/>
              <a:t>The IR will be provided in two parts</a:t>
            </a:r>
          </a:p>
          <a:p>
            <a:pPr lvl="1"/>
            <a:r>
              <a:rPr lang="en-GB" dirty="0"/>
              <a:t>Part 1: The organization of the Association </a:t>
            </a:r>
          </a:p>
          <a:p>
            <a:pPr lvl="1"/>
            <a:r>
              <a:rPr lang="en-GB" dirty="0"/>
              <a:t>Part 2: Governance and use of the </a:t>
            </a:r>
            <a:r>
              <a:rPr lang="en-GB" dirty="0" err="1"/>
              <a:t>Peppol</a:t>
            </a:r>
            <a:r>
              <a:rPr lang="en-GB" dirty="0"/>
              <a:t> Network</a:t>
            </a:r>
          </a:p>
          <a:p>
            <a:pPr lvl="2"/>
            <a:r>
              <a:rPr lang="en-GB" dirty="0"/>
              <a:t>Current status: partially Silver</a:t>
            </a:r>
          </a:p>
          <a:p>
            <a:endParaRPr lang="en-GB" dirty="0"/>
          </a:p>
          <a:p>
            <a:r>
              <a:rPr lang="en-GB" dirty="0"/>
              <a:t>Current focus is on providing IR Part 2, silver version, related to:</a:t>
            </a:r>
          </a:p>
          <a:p>
            <a:pPr lvl="1"/>
            <a:r>
              <a:rPr lang="en-GB" dirty="0"/>
              <a:t>Entity Identification</a:t>
            </a:r>
          </a:p>
          <a:p>
            <a:pPr lvl="1"/>
            <a:r>
              <a:rPr lang="en-GB" dirty="0"/>
              <a:t>Data Usage and Reporting</a:t>
            </a:r>
          </a:p>
          <a:p>
            <a:pPr lvl="1"/>
            <a:r>
              <a:rPr lang="en-GB" dirty="0"/>
              <a:t>Extended Use</a:t>
            </a:r>
          </a:p>
          <a:p>
            <a:pPr lvl="1"/>
            <a:r>
              <a:rPr lang="en-GB" dirty="0"/>
              <a:t>Change management</a:t>
            </a:r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7E13F25F-3B70-6142-AEE5-794083EF6055}"/>
              </a:ext>
            </a:extLst>
          </p:cNvPr>
          <p:cNvSpPr txBox="1">
            <a:spLocks/>
          </p:cNvSpPr>
          <p:nvPr/>
        </p:nvSpPr>
        <p:spPr>
          <a:xfrm>
            <a:off x="5324157" y="4005768"/>
            <a:ext cx="6062980" cy="2412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D7"/>
              </a:buClr>
              <a:buFont typeface="Arial" panose="020B0604020202020204" pitchFamily="34" charset="0"/>
              <a:buChar char="•"/>
              <a:defRPr sz="20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rgbClr val="0032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  <a:p>
            <a:r>
              <a:rPr lang="en-GB" dirty="0"/>
              <a:t>Coming next:</a:t>
            </a:r>
          </a:p>
          <a:p>
            <a:pPr lvl="1"/>
            <a:r>
              <a:rPr lang="en-GB" dirty="0"/>
              <a:t>Information Security</a:t>
            </a:r>
          </a:p>
          <a:p>
            <a:pPr lvl="1"/>
            <a:r>
              <a:rPr lang="en-GB" dirty="0"/>
              <a:t>PA Specific Requirements</a:t>
            </a:r>
          </a:p>
          <a:p>
            <a:pPr lvl="1"/>
            <a:r>
              <a:rPr lang="en-GB" dirty="0"/>
              <a:t>Dispute resolution and escalation (Governance)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7E9B853E-D4CF-ED42-B935-D8713B7BCA46}"/>
              </a:ext>
            </a:extLst>
          </p:cNvPr>
          <p:cNvSpPr txBox="1"/>
          <p:nvPr/>
        </p:nvSpPr>
        <p:spPr>
          <a:xfrm>
            <a:off x="9211673" y="781680"/>
            <a:ext cx="27590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SP representatives participating: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Simon Foster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</a:rPr>
              <a:t>Ahti </a:t>
            </a:r>
            <a:r>
              <a:rPr lang="en-GB" sz="1400" dirty="0" err="1">
                <a:solidFill>
                  <a:schemeClr val="bg1"/>
                </a:solidFill>
              </a:rPr>
              <a:t>Allikas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4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63E042-52DF-E94C-B171-8A9D37BF7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and the way forward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4B9B840-F08B-0347-B08C-4ED6A741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CA340D-312D-204F-893F-B70EFC62E15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4798C2A-57B5-3F4E-93E2-ACC577448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A34538C4-22B8-2447-B2C7-429F545E7E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/>
              <a:t>Timeline</a:t>
            </a:r>
            <a:endParaRPr lang="en-US" sz="1800" dirty="0"/>
          </a:p>
          <a:p>
            <a:pPr lvl="1"/>
            <a:r>
              <a:rPr lang="en-GB" dirty="0"/>
              <a:t>Work is progressing with an objective to have the final Gold package approved during June, after a 4-week open member review</a:t>
            </a:r>
          </a:p>
          <a:p>
            <a:pPr lvl="1"/>
            <a:r>
              <a:rPr lang="en-GB" dirty="0"/>
              <a:t>Implementation of the new agreements will then be initiated second half of 2021, based on the regulations of the current TIA annex 6 (6-month notice)</a:t>
            </a:r>
          </a:p>
          <a:p>
            <a:pPr lvl="1"/>
            <a:endParaRPr lang="en-GB" dirty="0"/>
          </a:p>
          <a:p>
            <a:pPr lvl="0">
              <a:lnSpc>
                <a:spcPct val="100000"/>
              </a:lnSpc>
            </a:pPr>
            <a:r>
              <a:rPr lang="en-US" dirty="0"/>
              <a:t>Backlog and Issue Register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Given the focus on MVP, a Backlog and an Issue Register will be established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The Backlog will identify topics for further work (continuous improvements) within the current governance and organizational framework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The Issue Register will identify topics that may require changes to the current governance and organizational framework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 strategy and a plan will be prepared on how to progress with the topics contained in the Backlog and Issue Register</a:t>
            </a:r>
          </a:p>
        </p:txBody>
      </p:sp>
    </p:spTree>
    <p:extLst>
      <p:ext uri="{BB962C8B-B14F-4D97-AF65-F5344CB8AC3E}">
        <p14:creationId xmlns:p14="http://schemas.microsoft.com/office/powerpoint/2010/main" val="156235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99F1728-CD65-9848-8E7D-51D011A6AF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7188" y="6170613"/>
            <a:ext cx="404812" cy="365125"/>
          </a:xfrm>
        </p:spPr>
        <p:txBody>
          <a:bodyPr/>
          <a:lstStyle/>
          <a:p>
            <a:fld id="{94CA340D-312D-204F-893F-B70EFC62E15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80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8pMx7HEEmvfs.1iS14.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5uMuD5FU2ou9SedMer7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ao3GqNEaRgPdGyl98m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rwR.lHyNE2uJyF9XUZ2vg"/>
</p:tagLst>
</file>

<file path=ppt/theme/theme1.xml><?xml version="1.0" encoding="utf-8"?>
<a:theme xmlns:a="http://schemas.openxmlformats.org/drawingml/2006/main" name="Office Theme">
  <a:themeElements>
    <a:clrScheme name="Peppol">
      <a:dk1>
        <a:srgbClr val="000000"/>
      </a:dk1>
      <a:lt1>
        <a:srgbClr val="FFFFFF"/>
      </a:lt1>
      <a:dk2>
        <a:srgbClr val="0D316D"/>
      </a:dk2>
      <a:lt2>
        <a:srgbClr val="F7F9FC"/>
      </a:lt2>
      <a:accent1>
        <a:srgbClr val="2279D6"/>
      </a:accent1>
      <a:accent2>
        <a:srgbClr val="00BAFF"/>
      </a:accent2>
      <a:accent3>
        <a:srgbClr val="0D316D"/>
      </a:accent3>
      <a:accent4>
        <a:srgbClr val="2279D6"/>
      </a:accent4>
      <a:accent5>
        <a:srgbClr val="1CBAF8"/>
      </a:accent5>
      <a:accent6>
        <a:srgbClr val="0D316D"/>
      </a:accent6>
      <a:hlink>
        <a:srgbClr val="2279D6"/>
      </a:hlink>
      <a:folHlink>
        <a:srgbClr val="1CBAF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601</Words>
  <Application>Microsoft Macintosh PowerPoint</Application>
  <PresentationFormat>Widescreen</PresentationFormat>
  <Paragraphs>102</Paragraphs>
  <Slides>8</Slides>
  <Notes>4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Office Theme</vt:lpstr>
      <vt:lpstr>think-cell Slide</vt:lpstr>
      <vt:lpstr>PowerPoint-presentasjon</vt:lpstr>
      <vt:lpstr>Presentation outline</vt:lpstr>
      <vt:lpstr>Some high-level observations</vt:lpstr>
      <vt:lpstr>WS A on Agreement Annexes</vt:lpstr>
      <vt:lpstr>WS B on Operational Procedures</vt:lpstr>
      <vt:lpstr>WS C on Internal Regulations</vt:lpstr>
      <vt:lpstr>Timeline and the way forward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Taylor</dc:creator>
  <cp:lastModifiedBy>Jostein Frømyr</cp:lastModifiedBy>
  <cp:revision>582</cp:revision>
  <cp:lastPrinted>2020-06-25T19:47:56Z</cp:lastPrinted>
  <dcterms:created xsi:type="dcterms:W3CDTF">2019-10-08T18:52:00Z</dcterms:created>
  <dcterms:modified xsi:type="dcterms:W3CDTF">2021-03-01T14:32:15Z</dcterms:modified>
</cp:coreProperties>
</file>