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3" r:id="rId2"/>
    <p:sldId id="272" r:id="rId3"/>
    <p:sldId id="262" r:id="rId4"/>
    <p:sldId id="275" r:id="rId5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8" autoAdjust="0"/>
    <p:restoredTop sz="94660"/>
  </p:normalViewPr>
  <p:slideViewPr>
    <p:cSldViewPr snapToGrid="0">
      <p:cViewPr varScale="1">
        <p:scale>
          <a:sx n="72" d="100"/>
          <a:sy n="72" d="100"/>
        </p:scale>
        <p:origin x="4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F6A9A-7109-472F-BF80-3986ED7B4D98}" type="datetimeFigureOut">
              <a:rPr lang="et-EE" smtClean="0"/>
              <a:t>20.03.2018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55F29-A167-4A15-AB8B-F28495D061A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6230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5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4.jpe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11" Type="http://schemas.openxmlformats.org/officeDocument/2006/relationships/oleObject" Target="../embeddings/oleObject1.bin"/><Relationship Id="rId5" Type="http://schemas.openxmlformats.org/officeDocument/2006/relationships/tags" Target="../tags/tag5.xml"/><Relationship Id="rId15" Type="http://schemas.openxmlformats.org/officeDocument/2006/relationships/image" Target="../media/image3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8909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defRPr lang="et-EE" sz="2600" b="1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17393"/>
          </a:xfrm>
        </p:spPr>
        <p:txBody>
          <a:bodyPr vert="horz" wrap="square" lIns="0" tIns="0" rIns="0" bIns="0" rtlCol="0">
            <a:spAutoFit/>
          </a:bodyPr>
          <a:lstStyle>
            <a:lvl1pPr>
              <a:defRPr kumimoji="0" lang="en-US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  <a:lvl2pPr>
              <a:defRPr lang="en-US" sz="1800" smtClean="0">
                <a:latin typeface="Arial" pitchFamily="34" charset="0"/>
                <a:cs typeface="Arial" pitchFamily="34" charset="0"/>
              </a:defRPr>
            </a:lvl2pPr>
            <a:lvl3pPr>
              <a:defRPr lang="en-US" sz="1800" smtClean="0">
                <a:latin typeface="Arial" pitchFamily="34" charset="0"/>
                <a:cs typeface="Arial" pitchFamily="34" charset="0"/>
              </a:defRPr>
            </a:lvl3pPr>
            <a:lvl4pPr>
              <a:defRPr lang="en-US" smtClean="0">
                <a:latin typeface="Arial" pitchFamily="34" charset="0"/>
                <a:cs typeface="Arial" pitchFamily="34" charset="0"/>
              </a:defRPr>
            </a:lvl4pPr>
            <a:lvl5pPr>
              <a:defRPr lang="et-EE">
                <a:latin typeface="Arial" pitchFamily="34" charset="0"/>
                <a:cs typeface="Arial" pitchFamily="34" charset="0"/>
              </a:defRPr>
            </a:lvl5pPr>
          </a:lstStyle>
          <a:p>
            <a:pPr marL="0" marR="0" lvl="0" indent="0" fontAlgn="base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/>
              <a:t>Edit Master text styles</a:t>
            </a:r>
          </a:p>
          <a:p>
            <a:pPr marL="307975" marR="0" lvl="1" indent="-306388" fontAlgn="base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Tx/>
              <a:buSzPct val="120000"/>
              <a:buFontTx/>
              <a:buBlip>
                <a:blip r:embed="rId3"/>
              </a:buBlip>
              <a:tabLst/>
            </a:pPr>
            <a:r>
              <a:rPr lang="en-US"/>
              <a:t>Second level</a:t>
            </a:r>
          </a:p>
          <a:p>
            <a:pPr marL="573088" marR="0" lvl="2" indent="-263525" fontAlgn="base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</a:pPr>
            <a:r>
              <a:rPr lang="en-US"/>
              <a:t>Third level</a:t>
            </a:r>
          </a:p>
          <a:p>
            <a:pPr marL="739775" marR="0" lvl="3" indent="-1651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10000"/>
              <a:buFont typeface="Arial" charset="0"/>
              <a:buBlip>
                <a:blip r:embed="rId4"/>
              </a:buBlip>
              <a:tabLst/>
            </a:pPr>
            <a:r>
              <a:rPr lang="en-US"/>
              <a:t>Fourth level</a:t>
            </a:r>
          </a:p>
          <a:p>
            <a:pPr marL="1030288" marR="0" lvl="4" indent="-288925" fontAlgn="base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</a:pPr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BE11-0FB9-4F93-9653-B850ABBE86B8}" type="datetimeFigureOut">
              <a:rPr lang="et-EE" smtClean="0"/>
              <a:t>20.03.2018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795C8-7490-4534-A78A-5470E7C8A953}" type="slidenum">
              <a:rPr lang="et-EE" smtClean="0"/>
              <a:t>‹#›</a:t>
            </a:fld>
            <a:endParaRPr lang="et-EE"/>
          </a:p>
        </p:txBody>
      </p:sp>
      <p:pic>
        <p:nvPicPr>
          <p:cNvPr id="7" name="Grafik 25" descr="PEPPOL_Logo__RGB.jpg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091749" y="447198"/>
            <a:ext cx="2617049" cy="59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712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BE11-0FB9-4F93-9653-B850ABBE86B8}" type="datetimeFigureOut">
              <a:rPr lang="et-EE" smtClean="0"/>
              <a:t>20.03.2018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795C8-7490-4534-A78A-5470E7C8A95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4791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BE11-0FB9-4F93-9653-B850ABBE86B8}" type="datetimeFigureOut">
              <a:rPr lang="et-EE" smtClean="0"/>
              <a:t>20.03.2018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795C8-7490-4534-A78A-5470E7C8A95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3890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think-cell Slide" r:id="rId11" imgW="0" imgH="0" progId="">
                  <p:embed/>
                </p:oleObj>
              </mc:Choice>
              <mc:Fallback>
                <p:oleObj name="think-cell Slide" r:id="rId11" imgW="0" imgH="0" progId="">
                  <p:embed/>
                  <p:pic>
                    <p:nvPicPr>
                      <p:cNvPr id="13" name="Objekt 12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5" name="Rectangle 13"/>
          <p:cNvSpPr>
            <a:spLocks noGrp="1" noChangeArrowheads="1"/>
          </p:cNvSpPr>
          <p:nvPr>
            <p:ph type="ctrTitle" sz="quarter" hasCustomPrompt="1"/>
            <p:custDataLst>
              <p:tags r:id="rId3"/>
            </p:custDataLst>
          </p:nvPr>
        </p:nvSpPr>
        <p:spPr>
          <a:xfrm>
            <a:off x="4445001" y="2717722"/>
            <a:ext cx="7141633" cy="1354217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Klicken bearbeiten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ubTitle" sz="quarter" idx="1"/>
            <p:custDataLst>
              <p:tags r:id="rId4"/>
            </p:custDataLst>
          </p:nvPr>
        </p:nvSpPr>
        <p:spPr>
          <a:xfrm>
            <a:off x="4445001" y="4262439"/>
            <a:ext cx="7141633" cy="4270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/>
              <a:t>Klikk for å redigere undertittelstil i malen</a:t>
            </a:r>
            <a:endParaRPr lang="de-DE" dirty="0"/>
          </a:p>
        </p:txBody>
      </p:sp>
      <p:sp>
        <p:nvSpPr>
          <p:cNvPr id="3093" name="Rectangle 2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613834" y="692150"/>
            <a:ext cx="103829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1200" dirty="0">
                <a:latin typeface="Arial" pitchFamily="34" charset="0"/>
                <a:cs typeface="Arial" pitchFamily="34" charset="0"/>
              </a:rPr>
              <a:t>www.peppol.eu</a:t>
            </a:r>
          </a:p>
        </p:txBody>
      </p:sp>
      <p:sp>
        <p:nvSpPr>
          <p:cNvPr id="21" name="Rectangle 15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6635752" y="6556375"/>
            <a:ext cx="2686633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PEPPOL is an EU co-funded project CIP-ICT PSP-2007 No 224974</a:t>
            </a:r>
          </a:p>
        </p:txBody>
      </p:sp>
      <p:pic>
        <p:nvPicPr>
          <p:cNvPr id="23" name="Grafik 22" descr="cip_en-RGB.jpg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0470154" y="6343915"/>
            <a:ext cx="433641" cy="313200"/>
          </a:xfrm>
          <a:prstGeom prst="rect">
            <a:avLst/>
          </a:prstGeom>
        </p:spPr>
      </p:pic>
      <p:pic>
        <p:nvPicPr>
          <p:cNvPr id="24" name="Grafik 23" descr="EU_logo_RGB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966074" y="6347515"/>
            <a:ext cx="619503" cy="309600"/>
          </a:xfrm>
          <a:prstGeom prst="rect">
            <a:avLst/>
          </a:prstGeom>
        </p:spPr>
      </p:pic>
      <p:pic>
        <p:nvPicPr>
          <p:cNvPr id="25" name="Grafik 24" descr="logo_icon.jpg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4"/>
          <a:srcRect r="1069"/>
          <a:stretch>
            <a:fillRect/>
          </a:stretch>
        </p:blipFill>
        <p:spPr>
          <a:xfrm>
            <a:off x="524767" y="2341922"/>
            <a:ext cx="2976080" cy="2769508"/>
          </a:xfrm>
          <a:prstGeom prst="rect">
            <a:avLst/>
          </a:prstGeom>
        </p:spPr>
      </p:pic>
      <p:pic>
        <p:nvPicPr>
          <p:cNvPr id="26" name="Grafik 25" descr="PEPPOL_Logo__RGB.jpg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9091749" y="447198"/>
            <a:ext cx="2617049" cy="59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23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BE11-0FB9-4F93-9653-B850ABBE86B8}" type="datetimeFigureOut">
              <a:rPr lang="et-EE" smtClean="0"/>
              <a:t>20.03.2018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795C8-7490-4534-A78A-5470E7C8A95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79861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BE11-0FB9-4F93-9653-B850ABBE86B8}" type="datetimeFigureOut">
              <a:rPr lang="et-EE" smtClean="0"/>
              <a:t>20.03.2018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795C8-7490-4534-A78A-5470E7C8A95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391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BE11-0FB9-4F93-9653-B850ABBE86B8}" type="datetimeFigureOut">
              <a:rPr lang="et-EE" smtClean="0"/>
              <a:t>20.03.2018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795C8-7490-4534-A78A-5470E7C8A95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3880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BE11-0FB9-4F93-9653-B850ABBE86B8}" type="datetimeFigureOut">
              <a:rPr lang="et-EE" smtClean="0"/>
              <a:t>20.03.2018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795C8-7490-4534-A78A-5470E7C8A95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78850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BE11-0FB9-4F93-9653-B850ABBE86B8}" type="datetimeFigureOut">
              <a:rPr lang="et-EE" smtClean="0"/>
              <a:t>20.03.2018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795C8-7490-4534-A78A-5470E7C8A95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12069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BE11-0FB9-4F93-9653-B850ABBE86B8}" type="datetimeFigureOut">
              <a:rPr lang="et-EE" smtClean="0"/>
              <a:t>20.03.2018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795C8-7490-4534-A78A-5470E7C8A95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96170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BE11-0FB9-4F93-9653-B850ABBE86B8}" type="datetimeFigureOut">
              <a:rPr lang="et-EE" smtClean="0"/>
              <a:t>20.03.2018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795C8-7490-4534-A78A-5470E7C8A95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90594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0BE11-0FB9-4F93-9653-B850ABBE86B8}" type="datetimeFigureOut">
              <a:rPr lang="et-EE" smtClean="0"/>
              <a:t>20.03.2018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795C8-7490-4534-A78A-5470E7C8A95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2099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49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661" y="537403"/>
            <a:ext cx="10515600" cy="888909"/>
          </a:xfrm>
        </p:spPr>
        <p:txBody>
          <a:bodyPr>
            <a:normAutofit/>
          </a:bodyPr>
          <a:lstStyle/>
          <a:p>
            <a:r>
              <a:rPr lang="et-EE" sz="3200" dirty="0"/>
              <a:t>Update </a:t>
            </a:r>
            <a:r>
              <a:rPr lang="et-EE" sz="3200" dirty="0" err="1"/>
              <a:t>since</a:t>
            </a:r>
            <a:r>
              <a:rPr lang="et-EE" sz="3200" dirty="0"/>
              <a:t> </a:t>
            </a:r>
            <a:r>
              <a:rPr lang="et-EE" sz="3200" dirty="0" err="1"/>
              <a:t>Warsawa</a:t>
            </a:r>
            <a:endParaRPr lang="et-EE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9661" y="1805747"/>
            <a:ext cx="10754139" cy="3822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t-EE"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7975" lvl="1" indent="-306388" fontAlgn="base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SzPct val="120000"/>
              <a:buFontTx/>
              <a:buBlip>
                <a:blip r:embed="rId2"/>
              </a:buBlip>
            </a:pPr>
            <a:r>
              <a:rPr lang="et-EE" dirty="0" err="1"/>
              <a:t>Release</a:t>
            </a:r>
            <a:r>
              <a:rPr lang="et-EE" dirty="0"/>
              <a:t> </a:t>
            </a:r>
            <a:r>
              <a:rPr lang="et-EE" dirty="0" err="1"/>
              <a:t>candidate</a:t>
            </a:r>
            <a:r>
              <a:rPr lang="et-EE" dirty="0"/>
              <a:t> </a:t>
            </a:r>
            <a:r>
              <a:rPr lang="et-EE" dirty="0" err="1"/>
              <a:t>January</a:t>
            </a:r>
            <a:r>
              <a:rPr lang="et-EE" dirty="0"/>
              <a:t> 2018</a:t>
            </a:r>
          </a:p>
          <a:p>
            <a:pPr marL="307975" lvl="1" indent="-306388" fontAlgn="base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SzPct val="120000"/>
              <a:buFontTx/>
              <a:buBlip>
                <a:blip r:embed="rId2"/>
              </a:buBlip>
            </a:pPr>
            <a:r>
              <a:rPr lang="et-EE" dirty="0" err="1"/>
              <a:t>Public</a:t>
            </a:r>
            <a:r>
              <a:rPr lang="et-EE" dirty="0"/>
              <a:t> </a:t>
            </a:r>
            <a:r>
              <a:rPr lang="et-EE" dirty="0" err="1"/>
              <a:t>review</a:t>
            </a:r>
            <a:r>
              <a:rPr lang="et-EE" dirty="0"/>
              <a:t> </a:t>
            </a:r>
            <a:r>
              <a:rPr lang="et-EE" dirty="0" err="1"/>
              <a:t>until</a:t>
            </a:r>
            <a:r>
              <a:rPr lang="et-EE" dirty="0"/>
              <a:t> </a:t>
            </a:r>
            <a:r>
              <a:rPr lang="et-EE" dirty="0" err="1"/>
              <a:t>February</a:t>
            </a:r>
            <a:r>
              <a:rPr lang="et-EE" dirty="0"/>
              <a:t> 26th</a:t>
            </a:r>
          </a:p>
          <a:p>
            <a:pPr marL="307975" lvl="1" indent="-306388" fontAlgn="base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SzPct val="120000"/>
              <a:buFontTx/>
              <a:buBlip>
                <a:blip r:embed="rId2"/>
              </a:buBlip>
            </a:pPr>
            <a:r>
              <a:rPr lang="et-EE" dirty="0"/>
              <a:t>85 </a:t>
            </a:r>
            <a:r>
              <a:rPr lang="et-EE" dirty="0" err="1"/>
              <a:t>comments</a:t>
            </a:r>
            <a:endParaRPr lang="et-EE" dirty="0"/>
          </a:p>
          <a:p>
            <a:pPr marL="765175" lvl="2" indent="-306388" fontAlgn="base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SzPct val="120000"/>
              <a:buFontTx/>
              <a:buBlip>
                <a:blip r:embed="rId2"/>
              </a:buBlip>
            </a:pPr>
            <a:r>
              <a:rPr lang="et-EE" dirty="0"/>
              <a:t>40 </a:t>
            </a:r>
            <a:r>
              <a:rPr lang="et-EE" dirty="0" err="1"/>
              <a:t>editorial</a:t>
            </a:r>
            <a:endParaRPr lang="et-EE" dirty="0"/>
          </a:p>
          <a:p>
            <a:pPr marL="765175" lvl="2" indent="-306388" fontAlgn="base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SzPct val="120000"/>
              <a:buFontTx/>
              <a:buBlip>
                <a:blip r:embed="rId2"/>
              </a:buBlip>
            </a:pPr>
            <a:r>
              <a:rPr lang="et-EE" dirty="0"/>
              <a:t>40 </a:t>
            </a:r>
            <a:r>
              <a:rPr lang="et-EE" dirty="0" err="1"/>
              <a:t>technical</a:t>
            </a:r>
            <a:r>
              <a:rPr lang="et-EE" dirty="0"/>
              <a:t> and </a:t>
            </a:r>
            <a:r>
              <a:rPr lang="et-EE" dirty="0" err="1"/>
              <a:t>general</a:t>
            </a:r>
            <a:endParaRPr lang="et-EE" dirty="0"/>
          </a:p>
          <a:p>
            <a:pPr marL="1222375" lvl="3" indent="-306388" fontAlgn="base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SzPct val="120000"/>
              <a:buFontTx/>
              <a:buBlip>
                <a:blip r:embed="rId2"/>
              </a:buBlip>
            </a:pPr>
            <a:r>
              <a:rPr lang="et-EE" dirty="0"/>
              <a:t>30 </a:t>
            </a:r>
            <a:r>
              <a:rPr lang="et-EE" dirty="0" err="1"/>
              <a:t>smaller</a:t>
            </a:r>
            <a:r>
              <a:rPr lang="et-EE" dirty="0"/>
              <a:t> </a:t>
            </a:r>
            <a:r>
              <a:rPr lang="et-EE" dirty="0" err="1"/>
              <a:t>ones</a:t>
            </a:r>
            <a:endParaRPr lang="et-EE" dirty="0"/>
          </a:p>
          <a:p>
            <a:pPr marL="1222375" lvl="3" indent="-306388" fontAlgn="base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SzPct val="120000"/>
              <a:buFontTx/>
              <a:buBlip>
                <a:blip r:embed="rId2"/>
              </a:buBlip>
            </a:pPr>
            <a:r>
              <a:rPr lang="et-EE" dirty="0"/>
              <a:t>10 </a:t>
            </a:r>
            <a:r>
              <a:rPr lang="et-EE" dirty="0" err="1"/>
              <a:t>bigger</a:t>
            </a:r>
            <a:r>
              <a:rPr lang="et-EE" dirty="0"/>
              <a:t> </a:t>
            </a:r>
            <a:r>
              <a:rPr lang="et-EE" dirty="0" err="1"/>
              <a:t>ones</a:t>
            </a:r>
            <a:endParaRPr lang="en-US" dirty="0"/>
          </a:p>
          <a:p>
            <a:pPr marL="307975" lvl="1" indent="-306388" fontAlgn="base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SzPct val="120000"/>
              <a:buFontTx/>
              <a:buBlip>
                <a:blip r:embed="rId2"/>
              </a:buBlip>
            </a:pPr>
            <a:r>
              <a:rPr lang="et-EE" dirty="0"/>
              <a:t>3 </a:t>
            </a:r>
            <a:r>
              <a:rPr lang="et-EE" dirty="0" err="1"/>
              <a:t>Resolution</a:t>
            </a:r>
            <a:r>
              <a:rPr lang="et-EE" dirty="0"/>
              <a:t> </a:t>
            </a:r>
            <a:r>
              <a:rPr lang="et-EE" dirty="0" err="1"/>
              <a:t>rounds</a:t>
            </a:r>
            <a:r>
              <a:rPr lang="et-EE" dirty="0"/>
              <a:t> </a:t>
            </a:r>
            <a:r>
              <a:rPr lang="et-EE" dirty="0" err="1"/>
              <a:t>held</a:t>
            </a:r>
            <a:r>
              <a:rPr lang="et-EE" dirty="0"/>
              <a:t>, 2-3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go</a:t>
            </a:r>
            <a:endParaRPr lang="et-EE" dirty="0"/>
          </a:p>
          <a:p>
            <a:pPr marL="307975" lvl="1" indent="-306388" fontAlgn="base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SzPct val="120000"/>
              <a:buFontTx/>
              <a:buBlip>
                <a:blip r:embed="rId2"/>
              </a:buBlip>
            </a:pPr>
            <a:r>
              <a:rPr lang="et-EE" dirty="0" err="1"/>
              <a:t>Expected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deliver</a:t>
            </a:r>
            <a:r>
              <a:rPr lang="et-EE" dirty="0"/>
              <a:t> – </a:t>
            </a:r>
            <a:r>
              <a:rPr lang="et-EE" dirty="0" err="1"/>
              <a:t>May</a:t>
            </a:r>
            <a:r>
              <a:rPr lang="et-EE" dirty="0"/>
              <a:t>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366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107"/>
            <a:ext cx="7643191" cy="888909"/>
          </a:xfr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t-EE" sz="3200" dirty="0" err="1"/>
              <a:t>Invoice</a:t>
            </a:r>
            <a:r>
              <a:rPr lang="et-EE" sz="3200" dirty="0"/>
              <a:t> </a:t>
            </a:r>
            <a:r>
              <a:rPr lang="et-EE" sz="3200" dirty="0" err="1"/>
              <a:t>Response</a:t>
            </a:r>
            <a:r>
              <a:rPr lang="et-EE" sz="3200" dirty="0"/>
              <a:t> </a:t>
            </a:r>
            <a:r>
              <a:rPr lang="et-EE" sz="3200" dirty="0" err="1"/>
              <a:t>Structure</a:t>
            </a:r>
            <a:endParaRPr lang="et-EE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Page </a:t>
            </a:r>
            <a:fld id="{F4E55902-803A-4F53-BABF-2428AD9163B7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404729"/>
            <a:ext cx="9372600" cy="4951621"/>
          </a:xfrm>
        </p:spPr>
        <p:txBody>
          <a:bodyPr>
            <a:normAutofit/>
          </a:bodyPr>
          <a:lstStyle/>
          <a:p>
            <a:pPr marL="307975" lvl="1" indent="-306388" fontAlgn="base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et-EE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Top</a:t>
            </a:r>
            <a:r>
              <a:rPr lang="et-EE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t-EE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Level</a:t>
            </a:r>
            <a:r>
              <a:rPr lang="et-EE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t-EE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Status</a:t>
            </a:r>
            <a:r>
              <a:rPr lang="et-EE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[1]</a:t>
            </a:r>
          </a:p>
          <a:p>
            <a:pPr marL="765175" lvl="2" indent="-306388" fontAlgn="base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et-EE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Code</a:t>
            </a:r>
            <a:endParaRPr lang="et-EE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765175" lvl="2" indent="-306388" fontAlgn="base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et-EE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Date</a:t>
            </a:r>
            <a:endParaRPr lang="et-EE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1222375" lvl="3" indent="-306388" fontAlgn="base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et-EE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Clarification</a:t>
            </a:r>
            <a:r>
              <a:rPr lang="et-EE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t-EE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Information</a:t>
            </a:r>
            <a:r>
              <a:rPr lang="et-EE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(id </a:t>
            </a:r>
            <a:r>
              <a:rPr lang="et-EE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codelist</a:t>
            </a:r>
            <a:r>
              <a:rPr lang="et-EE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) [0…n]</a:t>
            </a:r>
          </a:p>
          <a:p>
            <a:pPr marL="1679575" lvl="4" indent="-306388" fontAlgn="base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et-EE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Code</a:t>
            </a:r>
            <a:r>
              <a:rPr lang="et-EE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(</a:t>
            </a:r>
            <a:r>
              <a:rPr lang="et-EE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Clarification</a:t>
            </a:r>
            <a:r>
              <a:rPr lang="et-EE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t-EE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code</a:t>
            </a:r>
            <a:r>
              <a:rPr lang="et-EE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, </a:t>
            </a:r>
            <a:r>
              <a:rPr lang="et-EE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Action</a:t>
            </a:r>
            <a:r>
              <a:rPr lang="et-EE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t-EE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Code</a:t>
            </a:r>
            <a:r>
              <a:rPr lang="et-EE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)</a:t>
            </a:r>
          </a:p>
          <a:p>
            <a:pPr marL="1679575" lvl="4" indent="-306388" fontAlgn="base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et-EE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Text</a:t>
            </a:r>
            <a:endParaRPr lang="et-EE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2136775" lvl="5" indent="-306388" fontAlgn="base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et-EE" i="1" dirty="0" err="1">
                <a:solidFill>
                  <a:schemeClr val="accent2">
                    <a:lumMod val="75000"/>
                  </a:schemeClr>
                </a:solidFill>
              </a:rPr>
              <a:t>Condition</a:t>
            </a:r>
            <a:r>
              <a:rPr lang="et-EE" i="1" dirty="0">
                <a:solidFill>
                  <a:schemeClr val="accent2">
                    <a:lumMod val="75000"/>
                  </a:schemeClr>
                </a:solidFill>
              </a:rPr>
              <a:t> [1…n]</a:t>
            </a:r>
          </a:p>
          <a:p>
            <a:pPr marL="2593975" lvl="6" indent="-306388" fontAlgn="base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et-EE" i="1" dirty="0" err="1">
                <a:solidFill>
                  <a:schemeClr val="accent2">
                    <a:lumMod val="75000"/>
                  </a:schemeClr>
                </a:solidFill>
              </a:rPr>
              <a:t>Code</a:t>
            </a:r>
            <a:endParaRPr lang="et-EE" i="1" dirty="0">
              <a:solidFill>
                <a:schemeClr val="accent2">
                  <a:lumMod val="75000"/>
                </a:schemeClr>
              </a:solidFill>
            </a:endParaRPr>
          </a:p>
          <a:p>
            <a:pPr marL="2593975" lvl="6" indent="-306388" fontAlgn="base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et-EE" i="1" dirty="0" err="1">
                <a:solidFill>
                  <a:schemeClr val="accent2">
                    <a:lumMod val="75000"/>
                  </a:schemeClr>
                </a:solidFill>
              </a:rPr>
              <a:t>Description</a:t>
            </a:r>
            <a:endParaRPr lang="et-EE" sz="16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005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7970287"/>
              </p:ext>
            </p:extLst>
          </p:nvPr>
        </p:nvGraphicFramePr>
        <p:xfrm>
          <a:off x="599662" y="1364972"/>
          <a:ext cx="10901196" cy="5247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3790">
                  <a:extLst>
                    <a:ext uri="{9D8B030D-6E8A-4147-A177-3AD203B41FA5}">
                      <a16:colId xmlns:a16="http://schemas.microsoft.com/office/drawing/2014/main" val="2994439369"/>
                    </a:ext>
                  </a:extLst>
                </a:gridCol>
                <a:gridCol w="122382">
                  <a:extLst>
                    <a:ext uri="{9D8B030D-6E8A-4147-A177-3AD203B41FA5}">
                      <a16:colId xmlns:a16="http://schemas.microsoft.com/office/drawing/2014/main" val="4259376431"/>
                    </a:ext>
                  </a:extLst>
                </a:gridCol>
                <a:gridCol w="582992">
                  <a:extLst>
                    <a:ext uri="{9D8B030D-6E8A-4147-A177-3AD203B41FA5}">
                      <a16:colId xmlns:a16="http://schemas.microsoft.com/office/drawing/2014/main" val="3686382247"/>
                    </a:ext>
                  </a:extLst>
                </a:gridCol>
                <a:gridCol w="5927076">
                  <a:extLst>
                    <a:ext uri="{9D8B030D-6E8A-4147-A177-3AD203B41FA5}">
                      <a16:colId xmlns:a16="http://schemas.microsoft.com/office/drawing/2014/main" val="353579761"/>
                    </a:ext>
                  </a:extLst>
                </a:gridCol>
                <a:gridCol w="1138220">
                  <a:extLst>
                    <a:ext uri="{9D8B030D-6E8A-4147-A177-3AD203B41FA5}">
                      <a16:colId xmlns:a16="http://schemas.microsoft.com/office/drawing/2014/main" val="3948698331"/>
                    </a:ext>
                  </a:extLst>
                </a:gridCol>
                <a:gridCol w="888367">
                  <a:extLst>
                    <a:ext uri="{9D8B030D-6E8A-4147-A177-3AD203B41FA5}">
                      <a16:colId xmlns:a16="http://schemas.microsoft.com/office/drawing/2014/main" val="1183610377"/>
                    </a:ext>
                  </a:extLst>
                </a:gridCol>
                <a:gridCol w="888369">
                  <a:extLst>
                    <a:ext uri="{9D8B030D-6E8A-4147-A177-3AD203B41FA5}">
                      <a16:colId xmlns:a16="http://schemas.microsoft.com/office/drawing/2014/main" val="835334697"/>
                    </a:ext>
                  </a:extLst>
                </a:gridCol>
              </a:tblGrid>
              <a:tr h="38730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5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Code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5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</a:t>
                      </a:r>
                      <a:r>
                        <a:rPr lang="et-EE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Peppol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5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5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Clarification</a:t>
                      </a:r>
                      <a:r>
                        <a:rPr lang="et-EE" sz="15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t-EE" sz="1500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required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5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Mandatory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5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99868113"/>
                  </a:ext>
                </a:extLst>
              </a:tr>
              <a:tr h="59872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 </a:t>
                      </a:r>
                      <a:r>
                        <a:rPr lang="is-I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Acknowledged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t-E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Status is used when transport system has got the valid invoice message and it is understandable for the Buyer. </a:t>
                      </a:r>
                      <a:endParaRPr lang="et-EE" sz="15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t-EE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t-EE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t-EE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1443108"/>
                  </a:ext>
                </a:extLst>
              </a:tr>
              <a:tr h="5963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IP </a:t>
                      </a:r>
                      <a:r>
                        <a:rPr lang="et-EE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In </a:t>
                      </a:r>
                      <a:r>
                        <a:rPr lang="et-EE" sz="15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Process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Status is used when Invoice Message processing has started in Buyers system. </a:t>
                      </a:r>
                      <a:endParaRPr lang="et-EE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t-EE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t-EE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t-EE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5548630"/>
                  </a:ext>
                </a:extLst>
              </a:tr>
              <a:tr h="5963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UQ</a:t>
                      </a:r>
                      <a:r>
                        <a:rPr lang="et-EE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 Query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Status is used only when Buyer cannot proceed with Invoice processing without additional information from Supplier – either some information is missing from invoice or clarification is needed.</a:t>
                      </a:r>
                      <a:endParaRPr lang="et-EE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t-EE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t-EE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t-EE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321964"/>
                  </a:ext>
                </a:extLst>
              </a:tr>
              <a:tr h="59635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 </a:t>
                      </a:r>
                      <a:r>
                        <a:rPr lang="is-I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Conditionally accepted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t-E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Status is used only when Buyer has made final approval of the invoice but has changed some data extracted from invoice what might have an affect to payment. </a:t>
                      </a:r>
                      <a:endParaRPr lang="et-EE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t-EE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t-EE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t-EE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7983225"/>
                  </a:ext>
                </a:extLst>
              </a:tr>
              <a:tr h="99392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 </a:t>
                      </a:r>
                      <a:r>
                        <a:rPr lang="is-I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Rejected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t-E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Status is used only when Buyer will not process particular Invoice any further.</a:t>
                      </a:r>
                      <a:b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Buyer is rejecting this particular invoice in but necessarily the commercial transaction. Though it can be used also for rejection for commercial reasons (invoice not corresponding to delivery).</a:t>
                      </a:r>
                      <a:endParaRPr lang="et-EE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t-EE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t-EE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t-EE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6371331"/>
                  </a:ext>
                </a:extLst>
              </a:tr>
              <a:tr h="39756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 </a:t>
                      </a:r>
                      <a:r>
                        <a:rPr lang="is-I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Accepted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t-E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Status is used only when Buyer has made final approval of the invoice and the next step is payment </a:t>
                      </a:r>
                      <a:endParaRPr lang="et-EE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t-EE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t-EE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t-EE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1644617"/>
                  </a:ext>
                </a:extLst>
              </a:tr>
              <a:tr h="3122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PD</a:t>
                      </a:r>
                      <a:r>
                        <a:rPr lang="et-EE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Paid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Status is used only when Buyer has initiated payment process of the invoice.</a:t>
                      </a:r>
                      <a:endParaRPr lang="et-EE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t-EE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t-EE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t-EE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2015744"/>
                  </a:ext>
                </a:extLst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9661" y="471144"/>
            <a:ext cx="10515600" cy="668544"/>
          </a:xfrm>
        </p:spPr>
        <p:txBody>
          <a:bodyPr>
            <a:normAutofit/>
          </a:bodyPr>
          <a:lstStyle/>
          <a:p>
            <a:r>
              <a:rPr lang="et-EE" sz="3200" dirty="0" err="1"/>
              <a:t>Top</a:t>
            </a:r>
            <a:r>
              <a:rPr lang="et-EE" sz="3200" dirty="0"/>
              <a:t> </a:t>
            </a:r>
            <a:r>
              <a:rPr lang="et-EE" sz="3200" dirty="0" err="1"/>
              <a:t>level</a:t>
            </a:r>
            <a:r>
              <a:rPr lang="et-EE" sz="3200" dirty="0"/>
              <a:t> </a:t>
            </a:r>
            <a:r>
              <a:rPr lang="et-EE" sz="3200" dirty="0" err="1"/>
              <a:t>codes</a:t>
            </a:r>
            <a:endParaRPr lang="et-EE" sz="3200" dirty="0"/>
          </a:p>
        </p:txBody>
      </p:sp>
    </p:spTree>
    <p:extLst>
      <p:ext uri="{BB962C8B-B14F-4D97-AF65-F5344CB8AC3E}">
        <p14:creationId xmlns:p14="http://schemas.microsoft.com/office/powerpoint/2010/main" val="703811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661" y="537403"/>
            <a:ext cx="10515600" cy="888909"/>
          </a:xfrm>
        </p:spPr>
        <p:txBody>
          <a:bodyPr>
            <a:normAutofit/>
          </a:bodyPr>
          <a:lstStyle/>
          <a:p>
            <a:r>
              <a:rPr lang="et-EE" sz="3200" dirty="0"/>
              <a:t>IMR </a:t>
            </a:r>
            <a:r>
              <a:rPr lang="et-EE" sz="3200" dirty="0" err="1"/>
              <a:t>policy</a:t>
            </a:r>
            <a:r>
              <a:rPr lang="et-EE" sz="3200" dirty="0"/>
              <a:t> </a:t>
            </a:r>
            <a:r>
              <a:rPr lang="et-EE" sz="3200" dirty="0" err="1"/>
              <a:t>questions</a:t>
            </a:r>
            <a:endParaRPr lang="et-EE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9661" y="1805747"/>
            <a:ext cx="10754139" cy="321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t-EE"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7975" lvl="1" indent="-306388" fontAlgn="base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SzPct val="120000"/>
              <a:buFontTx/>
              <a:buBlip>
                <a:blip r:embed="rId2"/>
              </a:buBlip>
            </a:pPr>
            <a:r>
              <a:rPr lang="en-GB" dirty="0"/>
              <a:t>Expected Response time 3 days (Receiver shall provide first IMR within 3 working days)</a:t>
            </a:r>
          </a:p>
          <a:p>
            <a:pPr marL="307975" lvl="1" indent="-306388" fontAlgn="base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SzPct val="120000"/>
              <a:buFontTx/>
              <a:buBlip>
                <a:blip r:embed="rId2"/>
              </a:buBlip>
            </a:pPr>
            <a:r>
              <a:rPr lang="en-GB" dirty="0"/>
              <a:t>Minimum set of Statuses to be supported by Buyer is „In Process“, „Rejected“ and „Approved“</a:t>
            </a:r>
          </a:p>
          <a:p>
            <a:pPr marL="307975" lvl="1" indent="-306388" fontAlgn="base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SzPct val="120000"/>
              <a:buFontTx/>
              <a:buBlip>
                <a:blip r:embed="rId2"/>
              </a:buBlip>
            </a:pPr>
            <a:r>
              <a:rPr lang="en-GB" dirty="0"/>
              <a:t>No mandatory usage.</a:t>
            </a:r>
          </a:p>
          <a:p>
            <a:pPr marL="307975" lvl="1" indent="-306388" fontAlgn="base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SzPct val="120000"/>
              <a:buFontTx/>
              <a:buBlip>
                <a:blip r:embed="rId2"/>
              </a:buBlip>
            </a:pPr>
            <a:r>
              <a:rPr lang="en-GB" dirty="0"/>
              <a:t>Supplier shall register the IMR receiving capability in SMP – separate profile</a:t>
            </a:r>
          </a:p>
          <a:p>
            <a:pPr marL="307975" lvl="1" indent="-306388" fontAlgn="base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SzPct val="120000"/>
              <a:buFontTx/>
              <a:buBlip>
                <a:blip r:embed="rId2"/>
              </a:buBlip>
            </a:pPr>
            <a:r>
              <a:rPr lang="en-GB" dirty="0"/>
              <a:t>Buyer’s capability of sending an IMR is not visible in Peppol network</a:t>
            </a:r>
          </a:p>
          <a:p>
            <a:pPr marL="307975" lvl="1" indent="-306388" fontAlgn="base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SzPct val="120000"/>
              <a:buFontTx/>
              <a:buBlip>
                <a:blip r:embed="rId2"/>
              </a:buBlip>
            </a:pPr>
            <a:r>
              <a:rPr lang="en-GB" dirty="0"/>
              <a:t>Once IMR is exchanged, it should be exchanged also in the future</a:t>
            </a:r>
          </a:p>
          <a:p>
            <a:pPr marL="307975" lvl="1" indent="-306388" fontAlgn="base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SzPct val="120000"/>
              <a:buFontTx/>
              <a:buBlip>
                <a:blip r:embed="rId2"/>
              </a:buBlip>
            </a:pPr>
            <a:r>
              <a:rPr lang="en-GB" dirty="0"/>
              <a:t>Usually Exchanging of IMR will be agreed by the business parties separately though if Supplier is capable to perceive anybody can send</a:t>
            </a:r>
          </a:p>
        </p:txBody>
      </p:sp>
    </p:spTree>
    <p:extLst>
      <p:ext uri="{BB962C8B-B14F-4D97-AF65-F5344CB8AC3E}">
        <p14:creationId xmlns:p14="http://schemas.microsoft.com/office/powerpoint/2010/main" val="36114759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aaEHx8ZcECxPVVJRJ9Cu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yfwTq6MUaGoDPPjOn_Q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Rl6nQhXUuXXhQlQFyGM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5.D8jqX0KTrCHgOzqTq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rwR.lHyNE2uJyF9XUZ2v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qsFw2s3LUO2WHAIbJ7ba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F4KWd7CEqqF15zHEpEb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aaEHx8ZcECxPVVJRJ9Cu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382</Words>
  <Application>Microsoft Office PowerPoint</Application>
  <PresentationFormat>Widescreen</PresentationFormat>
  <Paragraphs>81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Symbol</vt:lpstr>
      <vt:lpstr>Times New Roman</vt:lpstr>
      <vt:lpstr>Office Theme</vt:lpstr>
      <vt:lpstr>think-cell Slide</vt:lpstr>
      <vt:lpstr>Update since Warsawa</vt:lpstr>
      <vt:lpstr>Invoice Response Structure</vt:lpstr>
      <vt:lpstr>Top level codes</vt:lpstr>
      <vt:lpstr>IMR policy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Allikas Ahti</dc:creator>
  <cp:lastModifiedBy>Allikas Ahti</cp:lastModifiedBy>
  <cp:revision>15</cp:revision>
  <dcterms:created xsi:type="dcterms:W3CDTF">2017-05-08T07:34:07Z</dcterms:created>
  <dcterms:modified xsi:type="dcterms:W3CDTF">2018-03-20T17:30:52Z</dcterms:modified>
</cp:coreProperties>
</file>