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">
    <p:bg>
      <p:bgPr>
        <a:solidFill>
          <a:srgbClr val="6A8C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ruta 14"/>
          <p:cNvSpPr txBox="1"/>
          <p:nvPr/>
        </p:nvSpPr>
        <p:spPr>
          <a:xfrm>
            <a:off x="1367475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1463485" y="2060849"/>
            <a:ext cx="9601067" cy="1584325"/>
          </a:xfrm>
        </p:spPr>
        <p:txBody>
          <a:bodyPr>
            <a:noAutofit/>
          </a:bodyPr>
          <a:lstStyle>
            <a:lvl1pPr marL="0" indent="0">
              <a:buNone/>
              <a:defRPr sz="4400" b="1" baseline="0">
                <a:solidFill>
                  <a:schemeClr val="bg1"/>
                </a:solidFill>
              </a:defRPr>
            </a:lvl1pPr>
            <a:lvl2pPr>
              <a:defRPr sz="3600" b="1">
                <a:solidFill>
                  <a:schemeClr val="bg1"/>
                </a:solidFill>
              </a:defRPr>
            </a:lvl2pPr>
            <a:lvl3pPr>
              <a:defRPr sz="3600" b="1">
                <a:solidFill>
                  <a:schemeClr val="bg1"/>
                </a:solidFill>
              </a:defRPr>
            </a:lvl3pPr>
            <a:lvl4pPr>
              <a:defRPr sz="3600" b="1">
                <a:solidFill>
                  <a:schemeClr val="bg1"/>
                </a:solidFill>
              </a:defRPr>
            </a:lvl4pPr>
            <a:lvl5pPr>
              <a:defRPr sz="3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Rubrik på föredraget</a:t>
            </a:r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490936" y="3861049"/>
            <a:ext cx="5733189" cy="13684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sv-SE" dirty="0"/>
              <a:t>Namn</a:t>
            </a:r>
          </a:p>
          <a:p>
            <a:pPr lvl="0"/>
            <a:r>
              <a:rPr lang="sv-SE" dirty="0"/>
              <a:t>Titel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7878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4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8300" y="980728"/>
            <a:ext cx="9601067" cy="107099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58300" y="2060848"/>
            <a:ext cx="4698933" cy="399330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60433" y="2060848"/>
            <a:ext cx="4698933" cy="399330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23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radig rubrik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453" y="908720"/>
            <a:ext cx="9601067" cy="18722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51453" y="2780929"/>
            <a:ext cx="4698933" cy="3273227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53586" y="2780929"/>
            <a:ext cx="4698933" cy="3273227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952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835" y="980728"/>
            <a:ext cx="950505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49835" y="2132856"/>
            <a:ext cx="4618832" cy="864096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49835" y="2996952"/>
            <a:ext cx="4618832" cy="2985194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50370" y="2132856"/>
            <a:ext cx="4704523" cy="864096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51725" y="2996952"/>
            <a:ext cx="4703167" cy="2985194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324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34751" y="1988841"/>
            <a:ext cx="6129800" cy="4137323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63486" y="1988841"/>
            <a:ext cx="3325217" cy="4137323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463485" y="980728"/>
            <a:ext cx="9601067" cy="99898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213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radig rubrik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34751" y="2780929"/>
            <a:ext cx="6129800" cy="3345235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63486" y="2780929"/>
            <a:ext cx="3325217" cy="3345235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463485" y="908720"/>
            <a:ext cx="9601067" cy="18722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377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46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93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007219" y="1196753"/>
            <a:ext cx="2057333" cy="492941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63486" y="1196753"/>
            <a:ext cx="7340533" cy="4929411"/>
          </a:xfrm>
        </p:spPr>
        <p:txBody>
          <a:bodyPr vert="eaVert"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53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bild">
    <p:bg>
      <p:bgPr>
        <a:solidFill>
          <a:srgbClr val="6A8C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ruta 14"/>
          <p:cNvSpPr txBox="1"/>
          <p:nvPr/>
        </p:nvSpPr>
        <p:spPr>
          <a:xfrm>
            <a:off x="1199457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>
              <a:solidFill>
                <a:srgbClr val="6280A2"/>
              </a:solidFill>
            </a:endParaRP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1765631" y="2564904"/>
            <a:ext cx="6250583" cy="1752600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Förnamn Efternamn </a:t>
            </a:r>
            <a:br>
              <a:rPr lang="sv-SE" dirty="0"/>
            </a:br>
            <a:r>
              <a:rPr lang="sv-SE" dirty="0"/>
              <a:t>E-postadress Telefonnummer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7878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7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E5C56"/>
                </a:solidFill>
              </a:defRPr>
            </a:lvl1pPr>
            <a:lvl2pPr>
              <a:defRPr>
                <a:solidFill>
                  <a:srgbClr val="5E5C56"/>
                </a:solidFill>
              </a:defRPr>
            </a:lvl2pPr>
            <a:lvl3pPr>
              <a:defRPr>
                <a:solidFill>
                  <a:srgbClr val="5E5C56"/>
                </a:solidFill>
              </a:defRPr>
            </a:lvl3pPr>
            <a:lvl4pPr>
              <a:defRPr>
                <a:solidFill>
                  <a:srgbClr val="5E5C56"/>
                </a:solidFill>
              </a:defRPr>
            </a:lvl4pPr>
            <a:lvl5pPr>
              <a:defRPr>
                <a:solidFill>
                  <a:srgbClr val="5E5C56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32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836" y="908720"/>
            <a:ext cx="9601067" cy="187220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9836" y="2780929"/>
            <a:ext cx="9601067" cy="334523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836" y="980728"/>
            <a:ext cx="9601067" cy="99898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944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tvåradig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836" y="908720"/>
            <a:ext cx="9601067" cy="187220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25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449836" y="2275880"/>
            <a:ext cx="9601200" cy="2881313"/>
          </a:xfrm>
        </p:spPr>
        <p:txBody>
          <a:bodyPr/>
          <a:lstStyle>
            <a:lvl1pPr algn="ctr">
              <a:buNone/>
              <a:defRPr sz="5200" b="1" baseline="0">
                <a:solidFill>
                  <a:srgbClr val="6A8CBE"/>
                </a:solidFill>
              </a:defRPr>
            </a:lvl1pPr>
            <a:lvl2pPr>
              <a:defRPr sz="4800" b="1">
                <a:solidFill>
                  <a:srgbClr val="6280A2"/>
                </a:solidFill>
              </a:defRPr>
            </a:lvl2pPr>
            <a:lvl3pPr>
              <a:defRPr sz="4800" b="1">
                <a:solidFill>
                  <a:srgbClr val="6280A2"/>
                </a:solidFill>
              </a:defRPr>
            </a:lvl3pPr>
            <a:lvl4pPr>
              <a:defRPr sz="4800" b="1">
                <a:solidFill>
                  <a:srgbClr val="6280A2"/>
                </a:solidFill>
              </a:defRPr>
            </a:lvl4pPr>
            <a:lvl5pPr>
              <a:defRPr sz="4800" b="1">
                <a:solidFill>
                  <a:srgbClr val="6280A2"/>
                </a:solidFill>
              </a:defRPr>
            </a:lvl5pPr>
          </a:lstStyle>
          <a:p>
            <a:pPr lvl="0"/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105984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136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ver-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836" y="980728"/>
            <a:ext cx="96010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49836" y="2132856"/>
            <a:ext cx="96010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449769" y="2781301"/>
            <a:ext cx="9601200" cy="331152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2529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radig över-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5282" y="908720"/>
            <a:ext cx="9601067" cy="1872208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55282" y="2789238"/>
            <a:ext cx="96010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455215" y="3429001"/>
            <a:ext cx="9601200" cy="266382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8097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449836" y="980728"/>
            <a:ext cx="960106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49836" y="2132857"/>
            <a:ext cx="9601067" cy="3993307"/>
          </a:xfrm>
          <a:prstGeom prst="rect">
            <a:avLst/>
          </a:prstGeom>
        </p:spPr>
        <p:txBody>
          <a:bodyPr vert="horz" lIns="90000" tIns="45720" rIns="91440" bIns="45720" rtlCol="0" anchor="t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D6D6D"/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6D6D6D"/>
                </a:solidFill>
                <a:latin typeface="+mj-lt"/>
              </a:defRPr>
            </a:lvl1pPr>
          </a:lstStyle>
          <a:p>
            <a:fld id="{E08381CA-DDF6-427E-A855-F81C0CCC98F9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40"/>
            <a:ext cx="1617878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3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6A8CB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63525" indent="-263525" algn="l" defTabSz="914400" rtl="0" eaLnBrk="1" latinLnBrk="0" hangingPunct="1">
        <a:spcBef>
          <a:spcPts val="650"/>
        </a:spcBef>
        <a:buSzPct val="100000"/>
        <a:buFont typeface="Arial" pitchFamily="34" charset="0"/>
        <a:buChar char="–"/>
        <a:defRPr sz="2200" kern="1200" spc="0">
          <a:solidFill>
            <a:srgbClr val="5E5C56"/>
          </a:solidFill>
          <a:latin typeface="Arial" pitchFamily="34" charset="0"/>
          <a:ea typeface="+mn-ea"/>
          <a:cs typeface="Arial" pitchFamily="34" charset="0"/>
        </a:defRPr>
      </a:lvl1pPr>
      <a:lvl2pPr marL="446088" indent="-184150" algn="l" defTabSz="914400" rtl="0" eaLnBrk="1" latinLnBrk="0" hangingPunct="1">
        <a:spcBef>
          <a:spcPts val="650"/>
        </a:spcBef>
        <a:buSzPct val="100000"/>
        <a:buFont typeface="Arial" pitchFamily="34" charset="0"/>
        <a:buChar char="•"/>
        <a:defRPr sz="2200" kern="1200" spc="0">
          <a:solidFill>
            <a:srgbClr val="5E5C56"/>
          </a:solidFill>
          <a:latin typeface="Arial" pitchFamily="34" charset="0"/>
          <a:ea typeface="+mn-ea"/>
          <a:cs typeface="Arial" pitchFamily="34" charset="0"/>
        </a:defRPr>
      </a:lvl2pPr>
      <a:lvl3pPr marL="630238" indent="-173038" algn="l" defTabSz="914400" rtl="0" eaLnBrk="1" latinLnBrk="0" hangingPunct="1">
        <a:spcBef>
          <a:spcPts val="650"/>
        </a:spcBef>
        <a:buSzPct val="120000"/>
        <a:buFont typeface="Arial" panose="020B0604020202020204" pitchFamily="34" charset="0"/>
        <a:buChar char="◦"/>
        <a:defRPr sz="2200" kern="1200" spc="0">
          <a:solidFill>
            <a:srgbClr val="5E5C56"/>
          </a:solidFill>
          <a:latin typeface="Arial" pitchFamily="34" charset="0"/>
          <a:ea typeface="+mn-ea"/>
          <a:cs typeface="Arial" pitchFamily="34" charset="0"/>
        </a:defRPr>
      </a:lvl3pPr>
      <a:lvl4pPr marL="801688" indent="-174625" algn="l" defTabSz="914400" rtl="0" eaLnBrk="1" latinLnBrk="0" hangingPunct="1">
        <a:spcBef>
          <a:spcPts val="650"/>
        </a:spcBef>
        <a:buSzPct val="100000"/>
        <a:buFont typeface="Arial" pitchFamily="34" charset="0"/>
        <a:buChar char="-"/>
        <a:defRPr sz="2200" kern="1200" spc="0">
          <a:solidFill>
            <a:srgbClr val="5E5C56"/>
          </a:solidFill>
          <a:latin typeface="Arial" pitchFamily="34" charset="0"/>
          <a:ea typeface="+mn-ea"/>
          <a:cs typeface="Arial" pitchFamily="34" charset="0"/>
        </a:defRPr>
      </a:lvl4pPr>
      <a:lvl5pPr marL="984250" indent="-174625" algn="l" defTabSz="914400" rtl="0" eaLnBrk="1" latinLnBrk="0" hangingPunct="1">
        <a:spcBef>
          <a:spcPts val="650"/>
        </a:spcBef>
        <a:buSzPct val="100000"/>
        <a:buFont typeface="Arial" pitchFamily="34" charset="0"/>
        <a:buChar char="-"/>
        <a:defRPr sz="2200" kern="1200" spc="0">
          <a:solidFill>
            <a:srgbClr val="5E5C56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OpenPEPPOL F2F Brussel</a:t>
            </a:r>
          </a:p>
          <a:p>
            <a:r>
              <a:rPr lang="en-US" dirty="0" smtClean="0"/>
              <a:t>2018-03-20</a:t>
            </a:r>
          </a:p>
          <a:p>
            <a:r>
              <a:rPr lang="en-US" dirty="0" smtClean="0"/>
              <a:t>Open </a:t>
            </a:r>
            <a:r>
              <a:rPr lang="en-US" dirty="0"/>
              <a:t>Space session, 1345-1530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07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Space session, 1345-1530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58300" y="2060848"/>
            <a:ext cx="5883026" cy="399330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POACC (14:15-14:40, 1440-1505, 1505-1530)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will </a:t>
            </a:r>
            <a:r>
              <a:rPr lang="en-US" sz="2000" dirty="0" smtClean="0"/>
              <a:t>OpenPEPPOL </a:t>
            </a:r>
            <a:r>
              <a:rPr lang="en-US" sz="2000" dirty="0"/>
              <a:t>help implementers in the transition to Billing 3.0?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Buyer </a:t>
            </a:r>
            <a:r>
              <a:rPr lang="it-IT" sz="2000" dirty="0"/>
              <a:t>rules only identifiers or other info like addresses?</a:t>
            </a:r>
            <a:r>
              <a:rPr lang="sv-SE" sz="2000" dirty="0"/>
              <a:t> </a:t>
            </a:r>
            <a:r>
              <a:rPr lang="it-IT" sz="2000" dirty="0"/>
              <a:t>Other PEPPOL national CIUS for domestic use </a:t>
            </a:r>
            <a:r>
              <a:rPr lang="it-IT" sz="2000" dirty="0" smtClean="0"/>
              <a:t>only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Invoice </a:t>
            </a:r>
            <a:r>
              <a:rPr lang="en-US" sz="2000" dirty="0"/>
              <a:t>Message Response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Support </a:t>
            </a:r>
            <a:r>
              <a:rPr lang="en-US" sz="2000" dirty="0"/>
              <a:t>of UNCEFACT syntax on PEPPOL (PEPPOL BIS3 invoice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Reporting </a:t>
            </a:r>
            <a:r>
              <a:rPr lang="en-US" sz="2000" dirty="0"/>
              <a:t>of the volumes.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432766" y="2060848"/>
            <a:ext cx="3626600" cy="3993308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TICC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 smtClean="0"/>
              <a:t>TVR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Management </a:t>
            </a:r>
            <a:r>
              <a:rPr lang="en-US" sz="2000" dirty="0"/>
              <a:t>of code lists: </a:t>
            </a:r>
            <a:r>
              <a:rPr lang="en-US" sz="2000" dirty="0" err="1"/>
              <a:t>synchronisation</a:t>
            </a:r>
            <a:r>
              <a:rPr lang="en-US" sz="2000" dirty="0"/>
              <a:t> with CEN, use of iso6523 for </a:t>
            </a:r>
            <a:r>
              <a:rPr lang="en-US" sz="2000" dirty="0" err="1"/>
              <a:t>endpointid</a:t>
            </a:r>
            <a:r>
              <a:rPr lang="en-US" sz="2000" dirty="0"/>
              <a:t>, allowance/charge </a:t>
            </a:r>
            <a:r>
              <a:rPr lang="en-US" sz="2000" dirty="0" smtClean="0"/>
              <a:t>codes.</a:t>
            </a:r>
            <a:r>
              <a:rPr lang="it-IT" sz="2000" dirty="0"/>
              <a:t> Delivery rules on BT49 (buyer electronic </a:t>
            </a:r>
            <a:r>
              <a:rPr lang="it-IT" sz="2000" dirty="0" smtClean="0"/>
              <a:t>Address)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GDPR </a:t>
            </a:r>
            <a:r>
              <a:rPr lang="en-US" sz="2000" i="1" dirty="0"/>
              <a:t>compliance in PEPPOL</a:t>
            </a:r>
          </a:p>
          <a:p>
            <a:pPr>
              <a:buFontTx/>
              <a:buChar char="-"/>
            </a:pPr>
            <a:endParaRPr lang="sv-SE" sz="2000" dirty="0"/>
          </a:p>
          <a:p>
            <a:pPr>
              <a:buFontTx/>
              <a:buChar char="-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15506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449835" y="0"/>
            <a:ext cx="9601067" cy="1143000"/>
          </a:xfrm>
        </p:spPr>
        <p:txBody>
          <a:bodyPr/>
          <a:lstStyle/>
          <a:p>
            <a:r>
              <a:rPr lang="en-US" sz="3200" dirty="0" smtClean="0"/>
              <a:t>1. How </a:t>
            </a:r>
            <a:r>
              <a:rPr lang="en-US" sz="3200" dirty="0"/>
              <a:t>will OpenPEPPOL help implementers in </a:t>
            </a:r>
            <a:r>
              <a:rPr lang="en-US" sz="3200" dirty="0" smtClean="0"/>
              <a:t>transition </a:t>
            </a:r>
            <a:r>
              <a:rPr lang="en-US" sz="3200" dirty="0"/>
              <a:t>to Billing 3.0? </a:t>
            </a:r>
            <a:r>
              <a:rPr lang="en-US" sz="3200" dirty="0" smtClean="0"/>
              <a:t>(14:15-14:40)</a:t>
            </a:r>
            <a:endParaRPr lang="sv-SE" sz="32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449835" y="1244582"/>
            <a:ext cx="9601067" cy="3993307"/>
          </a:xfrm>
        </p:spPr>
        <p:txBody>
          <a:bodyPr/>
          <a:lstStyle/>
          <a:p>
            <a:r>
              <a:rPr lang="sv-SE" dirty="0" smtClean="0"/>
              <a:t>GAP </a:t>
            </a:r>
            <a:r>
              <a:rPr lang="sv-SE" dirty="0" err="1" smtClean="0"/>
              <a:t>analysis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BIS2 </a:t>
            </a:r>
            <a:r>
              <a:rPr lang="sv-SE" dirty="0" err="1" smtClean="0"/>
              <a:t>Invoice</a:t>
            </a:r>
            <a:r>
              <a:rPr lang="sv-SE" dirty="0" smtClean="0"/>
              <a:t> to BIS3 </a:t>
            </a:r>
            <a:r>
              <a:rPr lang="sv-SE" dirty="0" err="1" smtClean="0"/>
              <a:t>Invoice</a:t>
            </a:r>
            <a:endParaRPr lang="sv-SE" dirty="0" smtClean="0"/>
          </a:p>
          <a:p>
            <a:r>
              <a:rPr lang="sv-SE" dirty="0" smtClean="0"/>
              <a:t>PEPPOL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provide</a:t>
            </a:r>
            <a:r>
              <a:rPr lang="sv-SE" dirty="0" smtClean="0"/>
              <a:t> a </a:t>
            </a:r>
            <a:r>
              <a:rPr lang="sv-SE" dirty="0" err="1" smtClean="0"/>
              <a:t>high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</a:p>
          <a:p>
            <a:pPr lvl="1"/>
            <a:r>
              <a:rPr lang="sv-SE" dirty="0" err="1" smtClean="0"/>
              <a:t>More</a:t>
            </a:r>
            <a:r>
              <a:rPr lang="sv-SE" dirty="0" smtClean="0"/>
              <a:t> release </a:t>
            </a:r>
            <a:r>
              <a:rPr lang="sv-SE" dirty="0" err="1" smtClean="0"/>
              <a:t>cycles</a:t>
            </a:r>
            <a:r>
              <a:rPr lang="sv-SE" dirty="0" smtClean="0"/>
              <a:t>, 4 per </a:t>
            </a:r>
            <a:r>
              <a:rPr lang="sv-SE" dirty="0" err="1" smtClean="0"/>
              <a:t>year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Webinar</a:t>
            </a:r>
            <a:r>
              <a:rPr lang="sv-SE" dirty="0" smtClean="0"/>
              <a:t> from OpenPEPPOL?</a:t>
            </a:r>
          </a:p>
          <a:p>
            <a:r>
              <a:rPr lang="sv-SE" dirty="0" smtClean="0"/>
              <a:t>Page </a:t>
            </a:r>
            <a:r>
              <a:rPr lang="sv-SE" dirty="0" err="1" smtClean="0"/>
              <a:t>with</a:t>
            </a:r>
            <a:r>
              <a:rPr lang="sv-SE" dirty="0" smtClean="0"/>
              <a:t> FAQ </a:t>
            </a:r>
            <a:r>
              <a:rPr lang="sv-SE" dirty="0" err="1" smtClean="0"/>
              <a:t>around</a:t>
            </a:r>
            <a:r>
              <a:rPr lang="sv-SE" dirty="0" smtClean="0"/>
              <a:t> BIS Billing 3.0?</a:t>
            </a:r>
          </a:p>
          <a:p>
            <a:pPr lvl="1"/>
            <a:r>
              <a:rPr lang="sv-SE" dirty="0" smtClean="0"/>
              <a:t>Re-</a:t>
            </a:r>
            <a:r>
              <a:rPr lang="sv-SE" dirty="0" err="1" smtClean="0"/>
              <a:t>direct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can’t</a:t>
            </a:r>
            <a:r>
              <a:rPr lang="sv-SE" dirty="0" smtClean="0"/>
              <a:t> </a:t>
            </a:r>
            <a:r>
              <a:rPr lang="sv-SE" dirty="0" err="1" smtClean="0"/>
              <a:t>answer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 to </a:t>
            </a:r>
            <a:r>
              <a:rPr lang="sv-SE" dirty="0" err="1" smtClean="0"/>
              <a:t>appropriate</a:t>
            </a:r>
            <a:r>
              <a:rPr lang="sv-SE" dirty="0" smtClean="0"/>
              <a:t> source</a:t>
            </a:r>
          </a:p>
          <a:p>
            <a:pPr lvl="1"/>
            <a:r>
              <a:rPr lang="sv-SE" dirty="0" err="1" smtClean="0"/>
              <a:t>Who</a:t>
            </a:r>
            <a:r>
              <a:rPr lang="sv-SE" dirty="0" smtClean="0"/>
              <a:t> is going to </a:t>
            </a:r>
            <a:r>
              <a:rPr lang="sv-SE" dirty="0" err="1" smtClean="0"/>
              <a:t>migrate</a:t>
            </a:r>
            <a:r>
              <a:rPr lang="sv-SE" dirty="0" smtClean="0"/>
              <a:t>?</a:t>
            </a:r>
          </a:p>
          <a:p>
            <a:pPr lvl="1"/>
            <a:r>
              <a:rPr lang="sv-SE" dirty="0" err="1" smtClean="0"/>
              <a:t>When</a:t>
            </a:r>
            <a:r>
              <a:rPr lang="sv-SE" dirty="0" smtClean="0"/>
              <a:t> new AP:s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introduced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error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introduced</a:t>
            </a:r>
            <a:r>
              <a:rPr lang="sv-SE" dirty="0" smtClean="0"/>
              <a:t> in the </a:t>
            </a:r>
            <a:r>
              <a:rPr lang="sv-SE" dirty="0" err="1" smtClean="0"/>
              <a:t>network</a:t>
            </a:r>
            <a:endParaRPr lang="sv-SE" dirty="0" smtClean="0"/>
          </a:p>
          <a:p>
            <a:pPr lvl="1"/>
            <a:r>
              <a:rPr lang="sv-SE" dirty="0" err="1" smtClean="0"/>
              <a:t>Documentation</a:t>
            </a:r>
            <a:r>
              <a:rPr lang="sv-SE" dirty="0" smtClean="0"/>
              <a:t> on 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how</a:t>
            </a:r>
            <a:r>
              <a:rPr lang="sv-SE" dirty="0" smtClean="0"/>
              <a:t> to </a:t>
            </a:r>
            <a:r>
              <a:rPr lang="sv-SE" dirty="0" err="1" smtClean="0"/>
              <a:t>build</a:t>
            </a:r>
            <a:r>
              <a:rPr lang="sv-SE" dirty="0" smtClean="0"/>
              <a:t> a </a:t>
            </a:r>
            <a:r>
              <a:rPr lang="sv-SE" dirty="0" err="1" smtClean="0"/>
              <a:t>pan</a:t>
            </a:r>
            <a:r>
              <a:rPr lang="sv-SE" dirty="0" smtClean="0"/>
              <a:t> </a:t>
            </a:r>
            <a:r>
              <a:rPr lang="sv-SE" dirty="0" err="1" smtClean="0"/>
              <a:t>european</a:t>
            </a:r>
            <a:r>
              <a:rPr lang="sv-SE" dirty="0" smtClean="0"/>
              <a:t> </a:t>
            </a:r>
            <a:r>
              <a:rPr lang="sv-SE" dirty="0" err="1" smtClean="0"/>
              <a:t>complient</a:t>
            </a:r>
            <a:r>
              <a:rPr lang="sv-SE" dirty="0" smtClean="0"/>
              <a:t> </a:t>
            </a:r>
            <a:r>
              <a:rPr lang="sv-SE" dirty="0" err="1" smtClean="0"/>
              <a:t>network</a:t>
            </a:r>
            <a:endParaRPr lang="sv-SE" dirty="0" smtClean="0"/>
          </a:p>
          <a:p>
            <a:r>
              <a:rPr lang="sv-SE" dirty="0" err="1" smtClean="0"/>
              <a:t>Publish</a:t>
            </a:r>
            <a:r>
              <a:rPr lang="sv-SE" dirty="0" smtClean="0"/>
              <a:t> ”FAQ </a:t>
            </a:r>
            <a:r>
              <a:rPr lang="sv-SE" dirty="0" err="1" smtClean="0"/>
              <a:t>compliant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” on PEPPOL.eu.</a:t>
            </a:r>
          </a:p>
          <a:p>
            <a:r>
              <a:rPr lang="sv-SE" dirty="0" smtClean="0"/>
              <a:t>Record </a:t>
            </a:r>
            <a:r>
              <a:rPr lang="sv-SE" dirty="0" err="1" smtClean="0"/>
              <a:t>introduction</a:t>
            </a:r>
            <a:r>
              <a:rPr lang="sv-SE" dirty="0" smtClean="0"/>
              <a:t> to new </a:t>
            </a:r>
            <a:r>
              <a:rPr lang="sv-SE" dirty="0" err="1" smtClean="0"/>
              <a:t>comers</a:t>
            </a:r>
            <a:r>
              <a:rPr lang="sv-SE" dirty="0"/>
              <a:t> </a:t>
            </a:r>
            <a:r>
              <a:rPr lang="sv-SE" dirty="0" err="1" smtClean="0"/>
              <a:t>section</a:t>
            </a:r>
            <a:r>
              <a:rPr lang="sv-SE" dirty="0" smtClean="0"/>
              <a:t> in F2F meetings and make </a:t>
            </a:r>
            <a:r>
              <a:rPr lang="sv-SE" dirty="0" err="1" smtClean="0"/>
              <a:t>available</a:t>
            </a:r>
            <a:r>
              <a:rPr lang="sv-SE" dirty="0" smtClean="0"/>
              <a:t> on peppol.eu.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17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2. Buyer </a:t>
            </a:r>
            <a:r>
              <a:rPr lang="it-IT" sz="3200" dirty="0"/>
              <a:t>rules only identifiers or other info like addresses?</a:t>
            </a:r>
            <a:r>
              <a:rPr lang="sv-SE" sz="3200" dirty="0"/>
              <a:t> </a:t>
            </a:r>
            <a:r>
              <a:rPr lang="it-IT" sz="3200" dirty="0"/>
              <a:t>Other PEPPOL national CIUS for domestic use </a:t>
            </a:r>
            <a:r>
              <a:rPr lang="it-IT" sz="3200" dirty="0" smtClean="0"/>
              <a:t>only (14:40-15:05)</a:t>
            </a:r>
            <a:r>
              <a:rPr lang="it-IT" sz="3200" dirty="0"/>
              <a:t/>
            </a:r>
            <a:br>
              <a:rPr lang="it-IT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Buyer</a:t>
            </a:r>
            <a:r>
              <a:rPr lang="sv-SE" dirty="0" smtClean="0"/>
              <a:t> </a:t>
            </a:r>
            <a:r>
              <a:rPr lang="sv-SE" dirty="0" err="1" smtClean="0"/>
              <a:t>triggered</a:t>
            </a:r>
            <a:r>
              <a:rPr lang="sv-SE" dirty="0" smtClean="0"/>
              <a:t> </a:t>
            </a:r>
            <a:r>
              <a:rPr lang="sv-SE" dirty="0" err="1" smtClean="0"/>
              <a:t>rules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driven by business and legal </a:t>
            </a:r>
            <a:r>
              <a:rPr lang="sv-SE" dirty="0" err="1" smtClean="0"/>
              <a:t>requirements</a:t>
            </a:r>
            <a:r>
              <a:rPr lang="sv-SE" dirty="0" smtClean="0"/>
              <a:t>. It is a </a:t>
            </a:r>
            <a:r>
              <a:rPr lang="sv-SE" dirty="0" err="1" smtClean="0"/>
              <a:t>simplification</a:t>
            </a:r>
            <a:r>
              <a:rPr lang="sv-SE" dirty="0" smtClean="0"/>
              <a:t> for </a:t>
            </a:r>
            <a:r>
              <a:rPr lang="sv-SE" dirty="0" err="1" smtClean="0"/>
              <a:t>buyer</a:t>
            </a:r>
            <a:r>
              <a:rPr lang="sv-SE" dirty="0" smtClean="0"/>
              <a:t> and </a:t>
            </a:r>
            <a:r>
              <a:rPr lang="sv-SE" dirty="0" err="1" smtClean="0"/>
              <a:t>suppliers</a:t>
            </a:r>
            <a:endParaRPr lang="sv-SE" dirty="0"/>
          </a:p>
          <a:p>
            <a:pPr lvl="1"/>
            <a:r>
              <a:rPr lang="sv-SE" dirty="0" smtClean="0"/>
              <a:t>Suggestion from </a:t>
            </a:r>
            <a:r>
              <a:rPr lang="sv-SE" dirty="0" err="1" smtClean="0"/>
              <a:t>Denmark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PEPPOL </a:t>
            </a:r>
            <a:r>
              <a:rPr lang="sv-SE" dirty="0" err="1" smtClean="0"/>
              <a:t>authorities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maintain</a:t>
            </a:r>
            <a:r>
              <a:rPr lang="sv-SE" dirty="0" smtClean="0"/>
              <a:t> and </a:t>
            </a:r>
            <a:r>
              <a:rPr lang="sv-SE" dirty="0" err="1" smtClean="0"/>
              <a:t>manage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rules</a:t>
            </a:r>
            <a:endParaRPr lang="sv-SE" dirty="0" smtClean="0"/>
          </a:p>
          <a:p>
            <a:pPr lvl="1"/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accounting</a:t>
            </a:r>
            <a:r>
              <a:rPr lang="sv-SE" dirty="0" smtClean="0"/>
              <a:t> information</a:t>
            </a:r>
          </a:p>
          <a:p>
            <a:pPr lvl="1"/>
            <a:r>
              <a:rPr lang="sv-SE" dirty="0" smtClean="0"/>
              <a:t>Try to support policy from a </a:t>
            </a:r>
            <a:r>
              <a:rPr lang="sv-SE" dirty="0" err="1" smtClean="0"/>
              <a:t>european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specification</a:t>
            </a:r>
            <a:endParaRPr lang="sv-SE" dirty="0" smtClean="0"/>
          </a:p>
          <a:p>
            <a:pPr lvl="1"/>
            <a:r>
              <a:rPr lang="sv-SE" dirty="0" smtClean="0"/>
              <a:t>CEN and </a:t>
            </a:r>
            <a:r>
              <a:rPr lang="sv-SE" dirty="0" err="1" smtClean="0"/>
              <a:t>European</a:t>
            </a:r>
            <a:r>
              <a:rPr lang="sv-SE" dirty="0" smtClean="0"/>
              <a:t> </a:t>
            </a:r>
            <a:r>
              <a:rPr lang="sv-SE" dirty="0" err="1" smtClean="0"/>
              <a:t>stakestakeholder</a:t>
            </a:r>
            <a:r>
              <a:rPr lang="sv-SE" dirty="0" smtClean="0"/>
              <a:t> </a:t>
            </a:r>
            <a:r>
              <a:rPr lang="sv-SE" dirty="0" smtClean="0"/>
              <a:t>forum</a:t>
            </a:r>
          </a:p>
          <a:p>
            <a:pPr lvl="1"/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Belgium</a:t>
            </a:r>
            <a:r>
              <a:rPr lang="sv-SE" dirty="0" smtClean="0"/>
              <a:t> </a:t>
            </a:r>
            <a:r>
              <a:rPr lang="sv-SE" dirty="0" err="1" smtClean="0"/>
              <a:t>requires</a:t>
            </a:r>
            <a:r>
              <a:rPr lang="sv-SE" dirty="0" smtClean="0"/>
              <a:t> CBE </a:t>
            </a:r>
            <a:r>
              <a:rPr lang="sv-SE" dirty="0" err="1" smtClean="0"/>
              <a:t>number</a:t>
            </a:r>
            <a:endParaRPr lang="sv-SE" dirty="0" smtClean="0"/>
          </a:p>
          <a:p>
            <a:pPr lvl="1"/>
            <a:r>
              <a:rPr lang="sv-SE" dirty="0" smtClean="0"/>
              <a:t>Make a </a:t>
            </a:r>
            <a:r>
              <a:rPr lang="sv-SE" dirty="0" err="1" smtClean="0"/>
              <a:t>question</a:t>
            </a:r>
            <a:r>
              <a:rPr lang="sv-SE" dirty="0" smtClean="0"/>
              <a:t> to all PEPPOL </a:t>
            </a:r>
            <a:r>
              <a:rPr lang="sv-SE" dirty="0" err="1" smtClean="0"/>
              <a:t>authorities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r>
              <a:rPr lang="sv-SE" dirty="0" smtClean="0"/>
              <a:t> </a:t>
            </a:r>
            <a:r>
              <a:rPr lang="sv-SE" dirty="0" err="1" smtClean="0"/>
              <a:t>buyer</a:t>
            </a:r>
            <a:r>
              <a:rPr lang="sv-SE" dirty="0" smtClean="0"/>
              <a:t> </a:t>
            </a:r>
            <a:r>
              <a:rPr lang="sv-SE" dirty="0" err="1" smtClean="0"/>
              <a:t>specific</a:t>
            </a:r>
            <a:r>
              <a:rPr lang="sv-SE" dirty="0" smtClean="0"/>
              <a:t> </a:t>
            </a:r>
            <a:r>
              <a:rPr lang="sv-SE" dirty="0" err="1" smtClean="0"/>
              <a:t>rules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and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be </a:t>
            </a:r>
            <a:r>
              <a:rPr lang="sv-SE" dirty="0" err="1" smtClean="0"/>
              <a:t>limited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402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Invoice </a:t>
            </a:r>
            <a:r>
              <a:rPr lang="en-US" dirty="0"/>
              <a:t>Message Response </a:t>
            </a:r>
            <a:r>
              <a:rPr lang="it-IT" dirty="0"/>
              <a:t>(</a:t>
            </a:r>
            <a:r>
              <a:rPr lang="it-IT" dirty="0" smtClean="0"/>
              <a:t>15:05-15:30)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71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2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ågrå 16-9">
  <a:themeElements>
    <a:clrScheme name="ESV  Grå 1">
      <a:dk1>
        <a:srgbClr val="000000"/>
      </a:dk1>
      <a:lt1>
        <a:srgbClr val="FFFFFF"/>
      </a:lt1>
      <a:dk2>
        <a:srgbClr val="6280A2"/>
      </a:dk2>
      <a:lt2>
        <a:srgbClr val="FFFFFF"/>
      </a:lt2>
      <a:accent1>
        <a:srgbClr val="7F8080"/>
      </a:accent1>
      <a:accent2>
        <a:srgbClr val="EC9526"/>
      </a:accent2>
      <a:accent3>
        <a:srgbClr val="6280A2"/>
      </a:accent3>
      <a:accent4>
        <a:srgbClr val="BFBEBE"/>
      </a:accent4>
      <a:accent5>
        <a:srgbClr val="F5C991"/>
      </a:accent5>
      <a:accent6>
        <a:srgbClr val="AFBFD0"/>
      </a:accent6>
      <a:hlink>
        <a:srgbClr val="0000FF"/>
      </a:hlink>
      <a:folHlink>
        <a:srgbClr val="800080"/>
      </a:folHlink>
    </a:clrScheme>
    <a:fontScheme name="ESV Exc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7150">
          <a:solidFill>
            <a:srgbClr val="EC952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" id="{46BD2999-6048-4675-9779-8D90D4AB2211}" vid="{8AEFBE5D-0D69-4795-98B7-C73097E8D7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240</TotalTime>
  <Words>325</Words>
  <Application>Microsoft Office PowerPoint</Application>
  <PresentationFormat>Bredbild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Blågrå 16-9</vt:lpstr>
      <vt:lpstr>PowerPoint-presentation</vt:lpstr>
      <vt:lpstr>Open Space session, 1345-1530</vt:lpstr>
      <vt:lpstr>1. How will OpenPEPPOL help implementers in transition to Billing 3.0? (14:15-14:40)</vt:lpstr>
      <vt:lpstr>2. Buyer rules only identifiers or other info like addresses? Other PEPPOL national CIUS for domestic use only (14:40-15:05) </vt:lpstr>
      <vt:lpstr>3. Invoice Message Response (15:05-15:30)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Sören Pedersen</dc:creator>
  <cp:lastModifiedBy>Sören Pedersen</cp:lastModifiedBy>
  <cp:revision>23</cp:revision>
  <dcterms:created xsi:type="dcterms:W3CDTF">2018-03-20T11:41:31Z</dcterms:created>
  <dcterms:modified xsi:type="dcterms:W3CDTF">2018-03-20T15:43:22Z</dcterms:modified>
</cp:coreProperties>
</file>