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23"/>
  </p:notesMasterIdLst>
  <p:handoutMasterIdLst>
    <p:handoutMasterId r:id="rId24"/>
  </p:handoutMasterIdLst>
  <p:sldIdLst>
    <p:sldId id="655" r:id="rId2"/>
    <p:sldId id="704" r:id="rId3"/>
    <p:sldId id="699" r:id="rId4"/>
    <p:sldId id="701" r:id="rId5"/>
    <p:sldId id="700" r:id="rId6"/>
    <p:sldId id="688" r:id="rId7"/>
    <p:sldId id="675" r:id="rId8"/>
    <p:sldId id="689" r:id="rId9"/>
    <p:sldId id="690" r:id="rId10"/>
    <p:sldId id="691" r:id="rId11"/>
    <p:sldId id="692" r:id="rId12"/>
    <p:sldId id="693" r:id="rId13"/>
    <p:sldId id="694" r:id="rId14"/>
    <p:sldId id="695" r:id="rId15"/>
    <p:sldId id="696" r:id="rId16"/>
    <p:sldId id="702" r:id="rId17"/>
    <p:sldId id="697" r:id="rId18"/>
    <p:sldId id="698" r:id="rId19"/>
    <p:sldId id="682" r:id="rId20"/>
    <p:sldId id="703" r:id="rId21"/>
    <p:sldId id="705" r:id="rId22"/>
  </p:sldIdLst>
  <p:sldSz cx="9144000" cy="6858000" type="screen4x3"/>
  <p:notesSz cx="6797675" cy="9926638"/>
  <p:custDataLst>
    <p:tags r:id="rId25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6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6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6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6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6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AACDE7C1-0215-44D2-84E8-5466E538ADD6}">
          <p14:sldIdLst>
            <p14:sldId id="655"/>
            <p14:sldId id="704"/>
            <p14:sldId id="699"/>
            <p14:sldId id="701"/>
            <p14:sldId id="700"/>
            <p14:sldId id="688"/>
            <p14:sldId id="675"/>
            <p14:sldId id="689"/>
            <p14:sldId id="690"/>
            <p14:sldId id="691"/>
            <p14:sldId id="692"/>
            <p14:sldId id="693"/>
            <p14:sldId id="694"/>
            <p14:sldId id="695"/>
            <p14:sldId id="696"/>
            <p14:sldId id="702"/>
            <p14:sldId id="697"/>
            <p14:sldId id="698"/>
            <p14:sldId id="682"/>
            <p14:sldId id="703"/>
            <p14:sldId id="7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61">
          <p15:clr>
            <a:srgbClr val="A4A3A4"/>
          </p15:clr>
        </p15:guide>
        <p15:guide id="2" orient="horz" pos="3667">
          <p15:clr>
            <a:srgbClr val="A4A3A4"/>
          </p15:clr>
        </p15:guide>
        <p15:guide id="3" orient="horz" pos="613">
          <p15:clr>
            <a:srgbClr val="A4A3A4"/>
          </p15:clr>
        </p15:guide>
        <p15:guide id="4" orient="horz" pos="2621">
          <p15:clr>
            <a:srgbClr val="A4A3A4"/>
          </p15:clr>
        </p15:guide>
        <p15:guide id="5" orient="horz" pos="1834">
          <p15:clr>
            <a:srgbClr val="A4A3A4"/>
          </p15:clr>
        </p15:guide>
        <p15:guide id="6" pos="294">
          <p15:clr>
            <a:srgbClr val="A4A3A4"/>
          </p15:clr>
        </p15:guide>
        <p15:guide id="7" pos="5475">
          <p15:clr>
            <a:srgbClr val="A4A3A4"/>
          </p15:clr>
        </p15:guide>
        <p15:guide id="8" pos="3942">
          <p15:clr>
            <a:srgbClr val="A4A3A4"/>
          </p15:clr>
        </p15:guide>
        <p15:guide id="9" pos="4345">
          <p15:clr>
            <a:srgbClr val="A4A3A4"/>
          </p15:clr>
        </p15:guide>
        <p15:guide id="10" pos="35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g, Anna-Lis" initials="an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313"/>
    <a:srgbClr val="003300"/>
    <a:srgbClr val="FFFF99"/>
    <a:srgbClr val="B82121"/>
    <a:srgbClr val="0066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ys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32" autoAdjust="0"/>
    <p:restoredTop sz="94799" autoAdjust="0"/>
  </p:normalViewPr>
  <p:slideViewPr>
    <p:cSldViewPr snapToGrid="0">
      <p:cViewPr>
        <p:scale>
          <a:sx n="95" d="100"/>
          <a:sy n="95" d="100"/>
        </p:scale>
        <p:origin x="336" y="51"/>
      </p:cViewPr>
      <p:guideLst>
        <p:guide orient="horz" pos="961"/>
        <p:guide orient="horz" pos="3667"/>
        <p:guide orient="horz" pos="613"/>
        <p:guide orient="horz" pos="2621"/>
        <p:guide orient="horz" pos="1834"/>
        <p:guide pos="294"/>
        <p:guide pos="5475"/>
        <p:guide pos="3942"/>
        <p:guide pos="4345"/>
        <p:guide pos="3558"/>
      </p:guideLst>
    </p:cSldViewPr>
  </p:slideViewPr>
  <p:outlineViewPr>
    <p:cViewPr>
      <p:scale>
        <a:sx n="33" d="100"/>
        <a:sy n="33" d="100"/>
      </p:scale>
      <p:origin x="3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32" y="-84"/>
      </p:cViewPr>
      <p:guideLst>
        <p:guide orient="horz" pos="3157"/>
        <p:guide pos="217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288" cy="496647"/>
          </a:xfrm>
          <a:prstGeom prst="rect">
            <a:avLst/>
          </a:prstGeom>
        </p:spPr>
        <p:txBody>
          <a:bodyPr vert="horz" lIns="95159" tIns="47579" rIns="95159" bIns="475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817" y="1"/>
            <a:ext cx="2946288" cy="496647"/>
          </a:xfrm>
          <a:prstGeom prst="rect">
            <a:avLst/>
          </a:prstGeom>
        </p:spPr>
        <p:txBody>
          <a:bodyPr vert="horz" wrap="square" lIns="95159" tIns="47579" rIns="95159" bIns="4757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4F526FE-6799-4B79-B7A5-C5281B0671FB}" type="datetimeFigureOut">
              <a:rPr lang="de-DE"/>
              <a:pPr>
                <a:defRPr/>
              </a:pPr>
              <a:t>18.03.2018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415"/>
            <a:ext cx="2946288" cy="496647"/>
          </a:xfrm>
          <a:prstGeom prst="rect">
            <a:avLst/>
          </a:prstGeom>
        </p:spPr>
        <p:txBody>
          <a:bodyPr vert="horz" lIns="95159" tIns="47579" rIns="95159" bIns="475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817" y="9428415"/>
            <a:ext cx="2946288" cy="496647"/>
          </a:xfrm>
          <a:prstGeom prst="rect">
            <a:avLst/>
          </a:prstGeom>
        </p:spPr>
        <p:txBody>
          <a:bodyPr vert="horz" wrap="square" lIns="95159" tIns="47579" rIns="95159" bIns="4757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9376C6E-081F-43FB-86B8-B2CBC05635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57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288" cy="496647"/>
          </a:xfrm>
          <a:prstGeom prst="rect">
            <a:avLst/>
          </a:prstGeom>
        </p:spPr>
        <p:txBody>
          <a:bodyPr vert="horz" lIns="95159" tIns="47579" rIns="95159" bIns="475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817" y="1"/>
            <a:ext cx="2946288" cy="496647"/>
          </a:xfrm>
          <a:prstGeom prst="rect">
            <a:avLst/>
          </a:prstGeom>
        </p:spPr>
        <p:txBody>
          <a:bodyPr vert="horz" wrap="square" lIns="95159" tIns="47579" rIns="95159" bIns="4757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36C6624-47AE-4ABB-B97C-02E0E0E9D939}" type="datetimeFigureOut">
              <a:rPr lang="de-DE"/>
              <a:pPr>
                <a:defRPr/>
              </a:pPr>
              <a:t>18.03.2018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59" tIns="47579" rIns="95159" bIns="4757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397" y="4715785"/>
            <a:ext cx="5436883" cy="4466672"/>
          </a:xfrm>
          <a:prstGeom prst="rect">
            <a:avLst/>
          </a:prstGeom>
        </p:spPr>
        <p:txBody>
          <a:bodyPr vert="horz" wrap="square" lIns="95159" tIns="47579" rIns="95159" bIns="4757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415"/>
            <a:ext cx="2946288" cy="496647"/>
          </a:xfrm>
          <a:prstGeom prst="rect">
            <a:avLst/>
          </a:prstGeom>
        </p:spPr>
        <p:txBody>
          <a:bodyPr vert="horz" lIns="95159" tIns="47579" rIns="95159" bIns="475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817" y="9428415"/>
            <a:ext cx="2946288" cy="496647"/>
          </a:xfrm>
          <a:prstGeom prst="rect">
            <a:avLst/>
          </a:prstGeom>
        </p:spPr>
        <p:txBody>
          <a:bodyPr vert="horz" wrap="square" lIns="95159" tIns="47579" rIns="95159" bIns="4757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74FE8C3-0B0A-4AB0-A980-D8913DC9EB9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58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>
              <a:ea typeface="ＭＳ Ｐゴシック" pitchFamily="-96" charset="-128"/>
              <a:cs typeface="ＭＳ Ｐゴシック" pitchFamily="-96" charset="-128"/>
            </a:endParaRPr>
          </a:p>
        </p:txBody>
      </p:sp>
      <p:sp>
        <p:nvSpPr>
          <p:cNvPr id="157699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7C5A4D-D10A-4E64-8990-3072249FC1DA}" type="slidenum">
              <a:rPr lang="de-DE" smtClean="0"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7</a:t>
            </a:fld>
            <a:endParaRPr lang="de-DE">
              <a:latin typeface="Calibri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8418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>
              <a:ea typeface="ＭＳ Ｐゴシック" pitchFamily="-96" charset="-128"/>
              <a:cs typeface="ＭＳ Ｐゴシック" pitchFamily="-96" charset="-128"/>
            </a:endParaRPr>
          </a:p>
        </p:txBody>
      </p:sp>
      <p:sp>
        <p:nvSpPr>
          <p:cNvPr id="157699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7C5A4D-D10A-4E64-8990-3072249FC1DA}" type="slidenum">
              <a:rPr lang="de-DE" smtClean="0"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19</a:t>
            </a:fld>
            <a:endParaRPr lang="de-DE">
              <a:latin typeface="Calibri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19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4.jpe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1025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8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AutoShape 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0375" y="692150"/>
            <a:ext cx="1041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de-DE" sz="1200">
                <a:latin typeface="Arial" pitchFamily="34" charset="0"/>
                <a:cs typeface="Arial" pitchFamily="34" charset="0"/>
              </a:rPr>
              <a:t>www.peppol.eu</a:t>
            </a:r>
          </a:p>
        </p:txBody>
      </p:sp>
      <p:pic>
        <p:nvPicPr>
          <p:cNvPr id="6" name="Grafik 24" descr="logo_icon.jp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rcRect r="1070"/>
          <a:stretch>
            <a:fillRect/>
          </a:stretch>
        </p:blipFill>
        <p:spPr bwMode="auto">
          <a:xfrm>
            <a:off x="393700" y="2341563"/>
            <a:ext cx="2682875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e 10" descr="PEPPOL_MAKING.jpg"/>
          <p:cNvPicPr>
            <a:picLocks noChangeAspect="1"/>
          </p:cNvPicPr>
          <p:nvPr userDrawn="1"/>
        </p:nvPicPr>
        <p:blipFill>
          <a:blip r:embed="rId8"/>
          <a:srcRect l="4446" t="16890" r="6583" b="18639"/>
          <a:stretch>
            <a:fillRect/>
          </a:stretch>
        </p:blipFill>
        <p:spPr bwMode="auto">
          <a:xfrm>
            <a:off x="5414963" y="0"/>
            <a:ext cx="372903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235825" y="6597650"/>
            <a:ext cx="17240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700">
                <a:solidFill>
                  <a:srgbClr val="707173"/>
                </a:solidFill>
                <a:latin typeface="Arial" pitchFamily="84" charset="0"/>
                <a:ea typeface="Arial" pitchFamily="84" charset="0"/>
                <a:cs typeface="Arial" pitchFamily="84" charset="0"/>
              </a:rPr>
              <a:t>PEPPOL is owned by OpenPEPPOL AISBL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3333750" y="2717721"/>
            <a:ext cx="5356225" cy="1354217"/>
          </a:xfrm>
          <a:prstGeom prst="rect">
            <a:avLst/>
          </a:prstGeom>
        </p:spPr>
        <p:txBody>
          <a:bodyPr/>
          <a:lstStyle>
            <a:lvl1pPr>
              <a:defRPr sz="4400" baseline="0">
                <a:solidFill>
                  <a:srgbClr val="13131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de-DE" dirty="0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33750" y="4262438"/>
            <a:ext cx="5356225" cy="427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13131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460375" y="1154113"/>
            <a:ext cx="8229600" cy="0"/>
          </a:xfrm>
          <a:prstGeom prst="line">
            <a:avLst/>
          </a:prstGeom>
          <a:noFill/>
          <a:ln w="9525">
            <a:solidFill>
              <a:srgbClr val="70717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6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60375" y="61849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pic>
        <p:nvPicPr>
          <p:cNvPr id="7" name="Bilde 10" descr="PEPPOL_MAKING.jpg"/>
          <p:cNvPicPr>
            <a:picLocks noChangeAspect="1"/>
          </p:cNvPicPr>
          <p:nvPr userDrawn="1"/>
        </p:nvPicPr>
        <p:blipFill>
          <a:blip r:embed="rId5"/>
          <a:srcRect l="4446" t="16890" r="6583" b="18639"/>
          <a:stretch>
            <a:fillRect/>
          </a:stretch>
        </p:blipFill>
        <p:spPr bwMode="auto">
          <a:xfrm>
            <a:off x="6181725" y="271463"/>
            <a:ext cx="296227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7235825" y="6597650"/>
            <a:ext cx="17240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700">
                <a:solidFill>
                  <a:srgbClr val="707173"/>
                </a:solidFill>
                <a:latin typeface="Arial" pitchFamily="84" charset="0"/>
                <a:ea typeface="Arial" pitchFamily="84" charset="0"/>
                <a:cs typeface="Arial" pitchFamily="84" charset="0"/>
              </a:rPr>
              <a:t>PEPPOL is owned by OpenPEPPOL AISBL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313"/>
            <a:ext cx="5516088" cy="706437"/>
          </a:xfrm>
        </p:spPr>
        <p:txBody>
          <a:bodyPr/>
          <a:lstStyle>
            <a:lvl1pPr>
              <a:defRPr sz="2400" baseline="0">
                <a:solidFill>
                  <a:srgbClr val="13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131313"/>
                </a:solidFill>
              </a:defRPr>
            </a:lvl1pPr>
            <a:lvl2pPr>
              <a:defRPr baseline="0">
                <a:solidFill>
                  <a:srgbClr val="131313"/>
                </a:solidFill>
              </a:defRPr>
            </a:lvl2pPr>
            <a:lvl3pPr>
              <a:defRPr baseline="0">
                <a:solidFill>
                  <a:srgbClr val="131313"/>
                </a:solidFill>
              </a:defRPr>
            </a:lvl3pPr>
            <a:lvl4pPr>
              <a:defRPr baseline="0">
                <a:solidFill>
                  <a:srgbClr val="131313"/>
                </a:solidFill>
              </a:defRPr>
            </a:lvl4pPr>
            <a:lvl5pPr>
              <a:buFont typeface="Symbol" pitchFamily="18" charset="2"/>
              <a:buChar char="-"/>
              <a:defRPr baseline="0">
                <a:solidFill>
                  <a:srgbClr val="13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6596CA1C-3D26-42E8-B49A-8439EC1587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1-Umbrella">
    <p:bg>
      <p:bgPr>
        <a:solidFill>
          <a:srgbClr val="1B3A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EU_BUILD_BLUEBG-0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84188" y="-19050"/>
            <a:ext cx="10112376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1-Umbrella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U_BUILD_WHITEB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557338"/>
            <a:ext cx="6757987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2-All-LS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CODEX_MAKIN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32035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EPSOS_MAKING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04813"/>
            <a:ext cx="3167063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PEPPOL_MAKING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160588" y="4743450"/>
            <a:ext cx="4859337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POCS_MAKING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913313" y="2581275"/>
            <a:ext cx="399573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STORK_MAKING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573338"/>
            <a:ext cx="309562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3"/>
          <p:cNvCxnSpPr>
            <a:cxnSpLocks noChangeShapeType="1"/>
          </p:cNvCxnSpPr>
          <p:nvPr userDrawn="1"/>
        </p:nvCxnSpPr>
        <p:spPr bwMode="auto">
          <a:xfrm>
            <a:off x="3490913" y="3479800"/>
            <a:ext cx="1647825" cy="206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8" name="Straight Arrow Connector 5"/>
          <p:cNvCxnSpPr>
            <a:cxnSpLocks noChangeShapeType="1"/>
          </p:cNvCxnSpPr>
          <p:nvPr userDrawn="1"/>
        </p:nvCxnSpPr>
        <p:spPr bwMode="auto">
          <a:xfrm>
            <a:off x="3490913" y="1484313"/>
            <a:ext cx="1647825" cy="17287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9" name="Straight Arrow Connector 13"/>
          <p:cNvCxnSpPr>
            <a:cxnSpLocks noChangeShapeType="1"/>
          </p:cNvCxnSpPr>
          <p:nvPr userDrawn="1"/>
        </p:nvCxnSpPr>
        <p:spPr bwMode="auto">
          <a:xfrm flipV="1">
            <a:off x="3492500" y="3789363"/>
            <a:ext cx="1646238" cy="14398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10" name="Straight Arrow Connector 14"/>
          <p:cNvCxnSpPr>
            <a:cxnSpLocks noChangeShapeType="1"/>
          </p:cNvCxnSpPr>
          <p:nvPr userDrawn="1"/>
        </p:nvCxnSpPr>
        <p:spPr bwMode="auto">
          <a:xfrm flipV="1">
            <a:off x="3492500" y="1484313"/>
            <a:ext cx="1646238" cy="17287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11" name="Straight Arrow Connector 16"/>
          <p:cNvCxnSpPr>
            <a:cxnSpLocks noChangeShapeType="1"/>
          </p:cNvCxnSpPr>
          <p:nvPr userDrawn="1"/>
        </p:nvCxnSpPr>
        <p:spPr bwMode="auto">
          <a:xfrm flipV="1">
            <a:off x="3492500" y="1916113"/>
            <a:ext cx="1646238" cy="33131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76676"/>
            <a:ext cx="821848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>
            <a:lvl1pPr>
              <a:defRPr sz="1800" b="0" i="0">
                <a:latin typeface="+mj-lt"/>
                <a:ea typeface="EC Square Sans Pro" charset="0"/>
                <a:cs typeface="EC Square Sans Pro" charset="0"/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556792"/>
            <a:ext cx="8218488" cy="700192"/>
          </a:xfrm>
          <a:prstGeom prst="rect">
            <a:avLst/>
          </a:prstGeom>
        </p:spPr>
        <p:txBody>
          <a:bodyPr lIns="36000" rIns="36000"/>
          <a:lstStyle>
            <a:lvl1pPr marL="252000" indent="-252000">
              <a:buClrTx/>
              <a:buSzPct val="90000"/>
              <a:defRPr sz="1200" b="0" i="0">
                <a:latin typeface="+mj-lt"/>
                <a:ea typeface="EC Square Sans Pro" charset="0"/>
                <a:cs typeface="EC Square Sans Pro" charset="0"/>
              </a:defRPr>
            </a:lvl1pPr>
            <a:lvl2pPr marL="504000" indent="-252000">
              <a:buClr>
                <a:schemeClr val="accent1"/>
              </a:buClr>
              <a:buSzPct val="90000"/>
              <a:defRPr sz="1200" b="0" i="0">
                <a:latin typeface="+mj-lt"/>
                <a:ea typeface="EC Square Sans Pro" charset="0"/>
                <a:cs typeface="EC Square Sans Pro" charset="0"/>
              </a:defRPr>
            </a:lvl2pPr>
            <a:lvl3pPr marL="756000" indent="-252000">
              <a:defRPr sz="1100" b="0" i="0">
                <a:latin typeface="+mj-lt"/>
                <a:ea typeface="EC Square Sans Pro" charset="0"/>
                <a:cs typeface="EC Square Sans Pro" charset="0"/>
              </a:defRPr>
            </a:lvl3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8316" y="6308728"/>
            <a:ext cx="110608" cy="107722"/>
          </a:xfrm>
        </p:spPr>
        <p:txBody>
          <a:bodyPr/>
          <a:lstStyle>
            <a:lvl1pPr>
              <a:defRPr b="0" i="0">
                <a:latin typeface="+mj-lt"/>
                <a:ea typeface="EC Square Sans Pro" charset="0"/>
                <a:cs typeface="EC Square Sans Pro" charset="0"/>
              </a:defRPr>
            </a:lvl1pPr>
          </a:lstStyle>
          <a:p>
            <a:fld id="{1AABCC67-40D8-9544-BE4E-FFCBCE79AD2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04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48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 bwMode="auto">
          <a:xfrm>
            <a:off x="457200" y="341313"/>
            <a:ext cx="61341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Fare clic per modificare stile</a:t>
            </a:r>
          </a:p>
        </p:txBody>
      </p:sp>
      <p:sp>
        <p:nvSpPr>
          <p:cNvPr id="1027" name="Textplatzhalter 50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457200" y="1514475"/>
            <a:ext cx="82296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460375" y="6556375"/>
            <a:ext cx="341313" cy="1063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>
                <a:latin typeface="Arial" pitchFamily="84" charset="0"/>
                <a:ea typeface="Arial" pitchFamily="84" charset="0"/>
                <a:cs typeface="Arial" pitchFamily="84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68E746F3-8023-4B1C-A131-E58075C0CF2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defRPr lang="de-DE">
          <a:solidFill>
            <a:schemeClr val="tx1"/>
          </a:solidFill>
          <a:latin typeface="+mn-lt"/>
          <a:ea typeface="+mn-ea"/>
          <a:cs typeface="+mn-cs"/>
        </a:defRPr>
      </a:lvl1pPr>
      <a:lvl2pPr marL="307975" indent="-306388" algn="l" rtl="0" eaLnBrk="0" fontAlgn="base" hangingPunct="0">
        <a:spcBef>
          <a:spcPct val="60000"/>
        </a:spcBef>
        <a:spcAft>
          <a:spcPct val="0"/>
        </a:spcAft>
        <a:buSzPct val="120000"/>
        <a:buBlip>
          <a:blip r:embed="rId11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73088" indent="-263525" algn="l" rtl="0" eaLnBrk="0" fontAlgn="base" hangingPunct="0">
        <a:spcBef>
          <a:spcPct val="30000"/>
        </a:spcBef>
        <a:spcAft>
          <a:spcPct val="0"/>
        </a:spcAft>
        <a:buBlip>
          <a:blip r:embed="rId11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39775" indent="-165100" algn="l" rtl="0" eaLnBrk="0" fontAlgn="base" hangingPunct="0">
        <a:spcBef>
          <a:spcPct val="20000"/>
        </a:spcBef>
        <a:spcAft>
          <a:spcPct val="0"/>
        </a:spcAft>
        <a:buSzPct val="110000"/>
        <a:buFont typeface="Arial" pitchFamily="-96" charset="0"/>
        <a:buBlip>
          <a:blip r:embed="rId12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288925" algn="l" rtl="0" eaLnBrk="0" fontAlgn="base" hangingPunct="0">
        <a:spcBef>
          <a:spcPct val="10000"/>
        </a:spcBef>
        <a:spcAft>
          <a:spcPct val="0"/>
        </a:spcAft>
        <a:buFont typeface="Arial" pitchFamily="-96" charset="0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000125" indent="-244475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c.europa.eu/cefdigital/wiki/pages/viewpage.action?spaceKey=EINVCOMMUNITY&amp;title=Community-driven+Registry+of+CIUS+(Core+Invoice+Usage+Specifications)+and+Extension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3333750" y="2717721"/>
            <a:ext cx="5704742" cy="1354217"/>
          </a:xfrm>
        </p:spPr>
        <p:txBody>
          <a:bodyPr>
            <a:normAutofit fontScale="90000"/>
          </a:bodyPr>
          <a:lstStyle/>
          <a:p>
            <a:r>
              <a:rPr lang="en-GB" dirty="0"/>
              <a:t>PEPPOL       European Norm for E-invoicing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3333750" y="4262438"/>
            <a:ext cx="5356225" cy="1120307"/>
          </a:xfrm>
        </p:spPr>
        <p:txBody>
          <a:bodyPr/>
          <a:lstStyle/>
          <a:p>
            <a:r>
              <a:rPr lang="en-GB"/>
              <a:t>Martin Forsberg</a:t>
            </a:r>
          </a:p>
          <a:p>
            <a:endParaRPr lang="en-GB" dirty="0"/>
          </a:p>
        </p:txBody>
      </p:sp>
      <p:sp>
        <p:nvSpPr>
          <p:cNvPr id="2" name="Hjärta 1"/>
          <p:cNvSpPr/>
          <p:nvPr/>
        </p:nvSpPr>
        <p:spPr>
          <a:xfrm>
            <a:off x="5364341" y="2672862"/>
            <a:ext cx="977844" cy="76030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110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7CB2F51-1AC6-4745-8D29-35142EE6C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6596CA1C-3D26-42E8-B49A-8439EC1587E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B0B81CE-A4B4-4FAF-9BB9-2A97CB1F0531}"/>
              </a:ext>
            </a:extLst>
          </p:cNvPr>
          <p:cNvSpPr/>
          <p:nvPr/>
        </p:nvSpPr>
        <p:spPr bwMode="auto">
          <a:xfrm>
            <a:off x="5580112" y="1470748"/>
            <a:ext cx="3312368" cy="132901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D3E54104-5476-4754-A2EB-2659D76091EE}"/>
              </a:ext>
            </a:extLst>
          </p:cNvPr>
          <p:cNvSpPr txBox="1">
            <a:spLocks/>
          </p:cNvSpPr>
          <p:nvPr/>
        </p:nvSpPr>
        <p:spPr bwMode="auto">
          <a:xfrm>
            <a:off x="467544" y="319798"/>
            <a:ext cx="8218488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0" i="0" kern="1200">
                <a:solidFill>
                  <a:srgbClr val="646567"/>
                </a:solidFill>
                <a:latin typeface="+mj-lt"/>
                <a:ea typeface="EC Square Sans Pro" charset="0"/>
                <a:cs typeface="EC Square Sans Pro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What is allowed to restrict in a 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Core Invoice Usage Specification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546A4358-6F71-45B9-8760-2DF725A1172B}"/>
              </a:ext>
            </a:extLst>
          </p:cNvPr>
          <p:cNvSpPr txBox="1">
            <a:spLocks/>
          </p:cNvSpPr>
          <p:nvPr/>
        </p:nvSpPr>
        <p:spPr>
          <a:xfrm>
            <a:off x="467544" y="1563520"/>
            <a:ext cx="5584464" cy="3402378"/>
          </a:xfrm>
          <a:prstGeom prst="rect">
            <a:avLst/>
          </a:prstGeom>
        </p:spPr>
        <p:txBody>
          <a:bodyPr lIns="36000" rIns="36000"/>
          <a:lstStyle>
            <a:lvl1pPr marL="252000" indent="-252000" algn="l" rtl="0" eaLnBrk="1" fontAlgn="base" hangingPunct="1">
              <a:spcBef>
                <a:spcPct val="0"/>
              </a:spcBef>
              <a:spcAft>
                <a:spcPts val="600"/>
              </a:spcAft>
              <a:buClrTx/>
              <a:buSzPct val="90000"/>
              <a:buChar char="•"/>
              <a:defRPr sz="1200" b="0" i="0" kern="1200">
                <a:solidFill>
                  <a:srgbClr val="646567"/>
                </a:solidFill>
                <a:latin typeface="+mj-lt"/>
                <a:ea typeface="EC Square Sans Pro" charset="0"/>
                <a:cs typeface="EC Square Sans Pro" charset="0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90000"/>
              <a:buChar char="•"/>
              <a:defRPr sz="1200" b="0" i="0" kern="1200">
                <a:solidFill>
                  <a:srgbClr val="646567"/>
                </a:solidFill>
                <a:latin typeface="+mj-lt"/>
                <a:ea typeface="EC Square Sans Pro" charset="0"/>
                <a:cs typeface="EC Square Sans Pro" charset="0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 b="0" i="0" kern="1200">
                <a:solidFill>
                  <a:srgbClr val="646567"/>
                </a:solidFill>
                <a:latin typeface="+mj-lt"/>
                <a:ea typeface="EC Square Sans Pro" charset="0"/>
                <a:cs typeface="EC Square Sans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90000"/>
              <a:buFontTx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”Forbid” optional elements  0..n/0..1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sym typeface="Wingdings" panose="05000000000000000000" pitchFamily="2" charset="2"/>
              </a:rPr>
              <a:t> 0..0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90000"/>
              <a:buFontTx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sym typeface="Wingdings" panose="05000000000000000000" pitchFamily="2" charset="2"/>
              </a:rPr>
              <a:t>Make definition narrower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90000"/>
              <a:buFontTx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sym typeface="Wingdings" panose="05000000000000000000" pitchFamily="2" charset="2"/>
              </a:rPr>
              <a:t>Add synonyms or explanatory text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90000"/>
              <a:buFontTx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sym typeface="Wingdings" panose="05000000000000000000" pitchFamily="2" charset="2"/>
              </a:rPr>
              <a:t>Make optional element mandatory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90000"/>
              <a:buFontTx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sym typeface="Wingdings" panose="05000000000000000000" pitchFamily="2" charset="2"/>
              </a:rPr>
              <a:t>Limit allowed number of repetitions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90000"/>
              <a:buFontTx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sym typeface="Wingdings" panose="05000000000000000000" pitchFamily="2" charset="2"/>
              </a:rPr>
              <a:t>Change data type to narrower representation (alphanumeric  numeric)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90000"/>
              <a:buFontTx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sym typeface="Wingdings" panose="05000000000000000000" pitchFamily="2" charset="2"/>
              </a:rPr>
              <a:t>Limited allowed code values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90000"/>
              <a:buFontTx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sym typeface="Wingdings" panose="05000000000000000000" pitchFamily="2" charset="2"/>
              </a:rPr>
              <a:t>Add additional business rules or make existing more restrictive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90000"/>
              <a:buFontTx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sym typeface="Wingdings" panose="05000000000000000000" pitchFamily="2" charset="2"/>
              </a:rPr>
              <a:t>Restrict field lengths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90000"/>
              <a:buFontTx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sym typeface="Wingdings" panose="05000000000000000000" pitchFamily="2" charset="2"/>
              </a:rPr>
              <a:t>Require certain formatting on values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90000"/>
              <a:buFontTx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sym typeface="Wingdings" panose="05000000000000000000" pitchFamily="2" charset="2"/>
              </a:rPr>
              <a:t>Restrict number of decimals/fractions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</a:endParaRP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5C505D-9E76-45BE-B8C4-4E18C57518F7}"/>
              </a:ext>
            </a:extLst>
          </p:cNvPr>
          <p:cNvSpPr txBox="1">
            <a:spLocks/>
          </p:cNvSpPr>
          <p:nvPr/>
        </p:nvSpPr>
        <p:spPr>
          <a:xfrm>
            <a:off x="5796136" y="1563520"/>
            <a:ext cx="3096344" cy="3402378"/>
          </a:xfrm>
          <a:prstGeom prst="rect">
            <a:avLst/>
          </a:prstGeom>
        </p:spPr>
        <p:txBody>
          <a:bodyPr lIns="36000" rIns="36000"/>
          <a:lstStyle>
            <a:lvl1pPr marL="188991" indent="-188991" algn="l" rtl="0" eaLnBrk="0" fontAlgn="base" hangingPunct="0">
              <a:spcBef>
                <a:spcPct val="0"/>
              </a:spcBef>
              <a:spcAft>
                <a:spcPts val="450"/>
              </a:spcAft>
              <a:buClrTx/>
              <a:buSzPct val="90000"/>
              <a:buChar char="•"/>
              <a:defRPr sz="1200" kern="1200">
                <a:solidFill>
                  <a:srgbClr val="646567"/>
                </a:solidFill>
                <a:latin typeface="+mn-lt"/>
                <a:ea typeface="+mn-ea"/>
                <a:cs typeface="+mn-cs"/>
              </a:defRPr>
            </a:lvl1pPr>
            <a:lvl2pPr marL="377981" indent="-188991" algn="l" rtl="0" eaLnBrk="0" fontAlgn="base" hangingPunct="0">
              <a:spcBef>
                <a:spcPct val="0"/>
              </a:spcBef>
              <a:spcAft>
                <a:spcPts val="450"/>
              </a:spcAft>
              <a:buClr>
                <a:srgbClr val="0074BC"/>
              </a:buClr>
              <a:buSzPct val="90000"/>
              <a:buChar char="•"/>
              <a:defRPr sz="1200" kern="1200">
                <a:solidFill>
                  <a:srgbClr val="646567"/>
                </a:solidFill>
                <a:latin typeface="+mn-lt"/>
                <a:ea typeface="+mn-ea"/>
                <a:cs typeface="+mn-cs"/>
              </a:defRPr>
            </a:lvl2pPr>
            <a:lvl3pPr marL="566972" indent="-188991" algn="l" rtl="0" eaLnBrk="0" fontAlgn="base" hangingPunct="0">
              <a:spcBef>
                <a:spcPct val="0"/>
              </a:spcBef>
              <a:spcAft>
                <a:spcPts val="450"/>
              </a:spcAft>
              <a:buFont typeface="Arial" charset="0"/>
              <a:buChar char="•"/>
              <a:defRPr sz="1050" kern="1200">
                <a:solidFill>
                  <a:srgbClr val="646567"/>
                </a:solidFill>
                <a:latin typeface="+mn-lt"/>
                <a:ea typeface="+mn-ea"/>
                <a:cs typeface="+mn-cs"/>
              </a:defRPr>
            </a:lvl3pPr>
            <a:lvl4pPr marL="11985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14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sz="1400" b="1" dirty="0">
                <a:solidFill>
                  <a:srgbClr val="FFFFFF"/>
                </a:solidFill>
                <a:latin typeface="+mj-lt"/>
              </a:rPr>
              <a:t>IMPORTANT</a:t>
            </a:r>
          </a:p>
          <a:p>
            <a:pPr marL="0" indent="0">
              <a:buFontTx/>
              <a:buNone/>
              <a:defRPr/>
            </a:pPr>
            <a:r>
              <a:rPr lang="en-GB" sz="1400" dirty="0">
                <a:solidFill>
                  <a:srgbClr val="FFFFFF"/>
                </a:solidFill>
                <a:latin typeface="+mj-lt"/>
              </a:rPr>
              <a:t>An invoice which follows a CIUS MUST ALWAYS also be compliant towards the (non-restricted) norm.</a:t>
            </a:r>
          </a:p>
        </p:txBody>
      </p:sp>
    </p:spTree>
    <p:extLst>
      <p:ext uri="{BB962C8B-B14F-4D97-AF65-F5344CB8AC3E}">
        <p14:creationId xmlns:p14="http://schemas.microsoft.com/office/powerpoint/2010/main" val="1243713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">
            <a:extLst>
              <a:ext uri="{FF2B5EF4-FFF2-40B4-BE49-F238E27FC236}">
                <a16:creationId xmlns:a16="http://schemas.microsoft.com/office/drawing/2014/main" id="{95EF5F61-30B2-4CB2-9213-D1F09745DD9F}"/>
              </a:ext>
            </a:extLst>
          </p:cNvPr>
          <p:cNvSpPr txBox="1">
            <a:spLocks/>
          </p:cNvSpPr>
          <p:nvPr/>
        </p:nvSpPr>
        <p:spPr bwMode="auto">
          <a:xfrm>
            <a:off x="467544" y="498911"/>
            <a:ext cx="8218488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0" i="0" kern="1200">
                <a:solidFill>
                  <a:srgbClr val="646567"/>
                </a:solidFill>
                <a:latin typeface="+mj-lt"/>
                <a:ea typeface="EC Square Sans Pro" charset="0"/>
                <a:cs typeface="EC Square Sans Pro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A </a:t>
            </a:r>
            <a:r>
              <a:rPr kumimoji="0" 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few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 scenarios</a:t>
            </a:r>
          </a:p>
        </p:txBody>
      </p:sp>
      <p:grpSp>
        <p:nvGrpSpPr>
          <p:cNvPr id="39" name="Group 25">
            <a:extLst>
              <a:ext uri="{FF2B5EF4-FFF2-40B4-BE49-F238E27FC236}">
                <a16:creationId xmlns:a16="http://schemas.microsoft.com/office/drawing/2014/main" id="{ADC6DEC0-01A8-4825-9261-039B6A829386}"/>
              </a:ext>
            </a:extLst>
          </p:cNvPr>
          <p:cNvGrpSpPr/>
          <p:nvPr/>
        </p:nvGrpSpPr>
        <p:grpSpPr>
          <a:xfrm>
            <a:off x="6754562" y="2454086"/>
            <a:ext cx="375047" cy="358379"/>
            <a:chOff x="5967413" y="1743075"/>
            <a:chExt cx="500062" cy="477838"/>
          </a:xfrm>
          <a:solidFill>
            <a:srgbClr val="004494"/>
          </a:solidFill>
        </p:grpSpPr>
        <p:sp>
          <p:nvSpPr>
            <p:cNvPr id="40" name="Freeform 259">
              <a:extLst>
                <a:ext uri="{FF2B5EF4-FFF2-40B4-BE49-F238E27FC236}">
                  <a16:creationId xmlns:a16="http://schemas.microsoft.com/office/drawing/2014/main" id="{F33B82AF-A0C5-4C82-BABE-2C6AD4211A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5513" y="1743075"/>
              <a:ext cx="427037" cy="322263"/>
            </a:xfrm>
            <a:custGeom>
              <a:avLst/>
              <a:gdLst>
                <a:gd name="T0" fmla="*/ 17 w 209"/>
                <a:gd name="T1" fmla="*/ 158 h 158"/>
                <a:gd name="T2" fmla="*/ 61 w 209"/>
                <a:gd name="T3" fmla="*/ 127 h 158"/>
                <a:gd name="T4" fmla="*/ 70 w 209"/>
                <a:gd name="T5" fmla="*/ 144 h 158"/>
                <a:gd name="T6" fmla="*/ 76 w 209"/>
                <a:gd name="T7" fmla="*/ 151 h 158"/>
                <a:gd name="T8" fmla="*/ 80 w 209"/>
                <a:gd name="T9" fmla="*/ 144 h 158"/>
                <a:gd name="T10" fmla="*/ 79 w 209"/>
                <a:gd name="T11" fmla="*/ 134 h 158"/>
                <a:gd name="T12" fmla="*/ 57 w 209"/>
                <a:gd name="T13" fmla="*/ 94 h 158"/>
                <a:gd name="T14" fmla="*/ 55 w 209"/>
                <a:gd name="T15" fmla="*/ 86 h 158"/>
                <a:gd name="T16" fmla="*/ 52 w 209"/>
                <a:gd name="T17" fmla="*/ 61 h 158"/>
                <a:gd name="T18" fmla="*/ 155 w 209"/>
                <a:gd name="T19" fmla="*/ 61 h 158"/>
                <a:gd name="T20" fmla="*/ 153 w 209"/>
                <a:gd name="T21" fmla="*/ 86 h 158"/>
                <a:gd name="T22" fmla="*/ 150 w 209"/>
                <a:gd name="T23" fmla="*/ 94 h 158"/>
                <a:gd name="T24" fmla="*/ 129 w 209"/>
                <a:gd name="T25" fmla="*/ 134 h 158"/>
                <a:gd name="T26" fmla="*/ 128 w 209"/>
                <a:gd name="T27" fmla="*/ 144 h 158"/>
                <a:gd name="T28" fmla="*/ 137 w 209"/>
                <a:gd name="T29" fmla="*/ 148 h 158"/>
                <a:gd name="T30" fmla="*/ 137 w 209"/>
                <a:gd name="T31" fmla="*/ 139 h 158"/>
                <a:gd name="T32" fmla="*/ 169 w 209"/>
                <a:gd name="T33" fmla="*/ 151 h 158"/>
                <a:gd name="T34" fmla="*/ 191 w 209"/>
                <a:gd name="T35" fmla="*/ 158 h 158"/>
                <a:gd name="T36" fmla="*/ 208 w 209"/>
                <a:gd name="T37" fmla="*/ 147 h 158"/>
                <a:gd name="T38" fmla="*/ 159 w 209"/>
                <a:gd name="T39" fmla="*/ 105 h 158"/>
                <a:gd name="T40" fmla="*/ 155 w 209"/>
                <a:gd name="T41" fmla="*/ 103 h 158"/>
                <a:gd name="T42" fmla="*/ 161 w 209"/>
                <a:gd name="T43" fmla="*/ 80 h 158"/>
                <a:gd name="T44" fmla="*/ 104 w 209"/>
                <a:gd name="T45" fmla="*/ 0 h 158"/>
                <a:gd name="T46" fmla="*/ 46 w 209"/>
                <a:gd name="T47" fmla="*/ 81 h 158"/>
                <a:gd name="T48" fmla="*/ 53 w 209"/>
                <a:gd name="T49" fmla="*/ 103 h 158"/>
                <a:gd name="T50" fmla="*/ 50 w 209"/>
                <a:gd name="T51" fmla="*/ 105 h 158"/>
                <a:gd name="T52" fmla="*/ 1 w 209"/>
                <a:gd name="T53" fmla="*/ 147 h 158"/>
                <a:gd name="T54" fmla="*/ 156 w 209"/>
                <a:gd name="T55" fmla="*/ 115 h 158"/>
                <a:gd name="T56" fmla="*/ 186 w 209"/>
                <a:gd name="T57" fmla="*/ 129 h 158"/>
                <a:gd name="T58" fmla="*/ 197 w 209"/>
                <a:gd name="T59" fmla="*/ 147 h 158"/>
                <a:gd name="T60" fmla="*/ 173 w 209"/>
                <a:gd name="T61" fmla="*/ 142 h 158"/>
                <a:gd name="T62" fmla="*/ 156 w 209"/>
                <a:gd name="T63" fmla="*/ 115 h 158"/>
                <a:gd name="T64" fmla="*/ 50 w 209"/>
                <a:gd name="T65" fmla="*/ 115 h 158"/>
                <a:gd name="T66" fmla="*/ 53 w 209"/>
                <a:gd name="T67" fmla="*/ 122 h 158"/>
                <a:gd name="T68" fmla="*/ 17 w 209"/>
                <a:gd name="T69" fmla="*/ 148 h 158"/>
                <a:gd name="T70" fmla="*/ 11 w 209"/>
                <a:gd name="T71" fmla="*/ 14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9" h="158">
                  <a:moveTo>
                    <a:pt x="8" y="156"/>
                  </a:moveTo>
                  <a:cubicBezTo>
                    <a:pt x="11" y="157"/>
                    <a:pt x="14" y="158"/>
                    <a:pt x="17" y="158"/>
                  </a:cubicBezTo>
                  <a:cubicBezTo>
                    <a:pt x="23" y="158"/>
                    <a:pt x="29" y="156"/>
                    <a:pt x="40" y="151"/>
                  </a:cubicBezTo>
                  <a:cubicBezTo>
                    <a:pt x="52" y="145"/>
                    <a:pt x="59" y="136"/>
                    <a:pt x="61" y="127"/>
                  </a:cubicBezTo>
                  <a:cubicBezTo>
                    <a:pt x="64" y="131"/>
                    <a:pt x="67" y="135"/>
                    <a:pt x="70" y="139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6"/>
                    <a:pt x="71" y="147"/>
                    <a:pt x="71" y="148"/>
                  </a:cubicBezTo>
                  <a:cubicBezTo>
                    <a:pt x="72" y="150"/>
                    <a:pt x="74" y="151"/>
                    <a:pt x="76" y="151"/>
                  </a:cubicBezTo>
                  <a:cubicBezTo>
                    <a:pt x="76" y="151"/>
                    <a:pt x="77" y="151"/>
                    <a:pt x="78" y="150"/>
                  </a:cubicBezTo>
                  <a:cubicBezTo>
                    <a:pt x="80" y="149"/>
                    <a:pt x="81" y="146"/>
                    <a:pt x="80" y="144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80" y="134"/>
                    <a:pt x="79" y="134"/>
                  </a:cubicBezTo>
                  <a:cubicBezTo>
                    <a:pt x="69" y="124"/>
                    <a:pt x="63" y="111"/>
                    <a:pt x="62" y="99"/>
                  </a:cubicBezTo>
                  <a:cubicBezTo>
                    <a:pt x="62" y="96"/>
                    <a:pt x="60" y="94"/>
                    <a:pt x="57" y="94"/>
                  </a:cubicBezTo>
                  <a:cubicBezTo>
                    <a:pt x="55" y="94"/>
                    <a:pt x="53" y="92"/>
                    <a:pt x="53" y="89"/>
                  </a:cubicBezTo>
                  <a:cubicBezTo>
                    <a:pt x="53" y="88"/>
                    <a:pt x="54" y="87"/>
                    <a:pt x="55" y="86"/>
                  </a:cubicBezTo>
                  <a:cubicBezTo>
                    <a:pt x="56" y="84"/>
                    <a:pt x="57" y="82"/>
                    <a:pt x="56" y="80"/>
                  </a:cubicBezTo>
                  <a:cubicBezTo>
                    <a:pt x="54" y="74"/>
                    <a:pt x="52" y="68"/>
                    <a:pt x="52" y="61"/>
                  </a:cubicBezTo>
                  <a:cubicBezTo>
                    <a:pt x="52" y="33"/>
                    <a:pt x="75" y="10"/>
                    <a:pt x="104" y="10"/>
                  </a:cubicBezTo>
                  <a:cubicBezTo>
                    <a:pt x="132" y="10"/>
                    <a:pt x="155" y="33"/>
                    <a:pt x="155" y="61"/>
                  </a:cubicBezTo>
                  <a:cubicBezTo>
                    <a:pt x="155" y="68"/>
                    <a:pt x="153" y="74"/>
                    <a:pt x="151" y="80"/>
                  </a:cubicBezTo>
                  <a:cubicBezTo>
                    <a:pt x="150" y="82"/>
                    <a:pt x="151" y="84"/>
                    <a:pt x="153" y="86"/>
                  </a:cubicBezTo>
                  <a:cubicBezTo>
                    <a:pt x="154" y="86"/>
                    <a:pt x="154" y="88"/>
                    <a:pt x="154" y="89"/>
                  </a:cubicBezTo>
                  <a:cubicBezTo>
                    <a:pt x="154" y="92"/>
                    <a:pt x="153" y="94"/>
                    <a:pt x="150" y="94"/>
                  </a:cubicBezTo>
                  <a:cubicBezTo>
                    <a:pt x="148" y="94"/>
                    <a:pt x="145" y="96"/>
                    <a:pt x="145" y="99"/>
                  </a:cubicBezTo>
                  <a:cubicBezTo>
                    <a:pt x="144" y="111"/>
                    <a:pt x="138" y="124"/>
                    <a:pt x="129" y="134"/>
                  </a:cubicBezTo>
                  <a:cubicBezTo>
                    <a:pt x="128" y="134"/>
                    <a:pt x="128" y="136"/>
                    <a:pt x="128" y="137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27" y="146"/>
                    <a:pt x="128" y="149"/>
                    <a:pt x="130" y="150"/>
                  </a:cubicBezTo>
                  <a:cubicBezTo>
                    <a:pt x="132" y="151"/>
                    <a:pt x="135" y="150"/>
                    <a:pt x="137" y="148"/>
                  </a:cubicBezTo>
                  <a:cubicBezTo>
                    <a:pt x="137" y="147"/>
                    <a:pt x="137" y="146"/>
                    <a:pt x="137" y="144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41" y="135"/>
                    <a:pt x="144" y="131"/>
                    <a:pt x="147" y="126"/>
                  </a:cubicBezTo>
                  <a:cubicBezTo>
                    <a:pt x="150" y="135"/>
                    <a:pt x="156" y="145"/>
                    <a:pt x="169" y="151"/>
                  </a:cubicBezTo>
                  <a:cubicBezTo>
                    <a:pt x="180" y="156"/>
                    <a:pt x="186" y="158"/>
                    <a:pt x="191" y="158"/>
                  </a:cubicBezTo>
                  <a:cubicBezTo>
                    <a:pt x="191" y="158"/>
                    <a:pt x="191" y="158"/>
                    <a:pt x="191" y="158"/>
                  </a:cubicBezTo>
                  <a:cubicBezTo>
                    <a:pt x="195" y="158"/>
                    <a:pt x="198" y="157"/>
                    <a:pt x="201" y="156"/>
                  </a:cubicBezTo>
                  <a:cubicBezTo>
                    <a:pt x="205" y="154"/>
                    <a:pt x="207" y="151"/>
                    <a:pt x="208" y="147"/>
                  </a:cubicBezTo>
                  <a:cubicBezTo>
                    <a:pt x="209" y="140"/>
                    <a:pt x="204" y="130"/>
                    <a:pt x="193" y="121"/>
                  </a:cubicBezTo>
                  <a:cubicBezTo>
                    <a:pt x="181" y="111"/>
                    <a:pt x="168" y="105"/>
                    <a:pt x="159" y="105"/>
                  </a:cubicBezTo>
                  <a:cubicBezTo>
                    <a:pt x="157" y="105"/>
                    <a:pt x="155" y="105"/>
                    <a:pt x="154" y="105"/>
                  </a:cubicBezTo>
                  <a:cubicBezTo>
                    <a:pt x="154" y="105"/>
                    <a:pt x="155" y="104"/>
                    <a:pt x="155" y="103"/>
                  </a:cubicBezTo>
                  <a:cubicBezTo>
                    <a:pt x="160" y="101"/>
                    <a:pt x="164" y="96"/>
                    <a:pt x="164" y="89"/>
                  </a:cubicBezTo>
                  <a:cubicBezTo>
                    <a:pt x="164" y="86"/>
                    <a:pt x="163" y="83"/>
                    <a:pt x="161" y="80"/>
                  </a:cubicBezTo>
                  <a:cubicBezTo>
                    <a:pt x="163" y="74"/>
                    <a:pt x="164" y="68"/>
                    <a:pt x="164" y="61"/>
                  </a:cubicBezTo>
                  <a:cubicBezTo>
                    <a:pt x="164" y="28"/>
                    <a:pt x="137" y="0"/>
                    <a:pt x="104" y="0"/>
                  </a:cubicBezTo>
                  <a:cubicBezTo>
                    <a:pt x="70" y="0"/>
                    <a:pt x="43" y="28"/>
                    <a:pt x="43" y="61"/>
                  </a:cubicBezTo>
                  <a:cubicBezTo>
                    <a:pt x="43" y="68"/>
                    <a:pt x="44" y="75"/>
                    <a:pt x="46" y="81"/>
                  </a:cubicBezTo>
                  <a:cubicBezTo>
                    <a:pt x="44" y="83"/>
                    <a:pt x="43" y="86"/>
                    <a:pt x="43" y="89"/>
                  </a:cubicBezTo>
                  <a:cubicBezTo>
                    <a:pt x="43" y="96"/>
                    <a:pt x="47" y="101"/>
                    <a:pt x="53" y="103"/>
                  </a:cubicBezTo>
                  <a:cubicBezTo>
                    <a:pt x="53" y="104"/>
                    <a:pt x="53" y="104"/>
                    <a:pt x="53" y="105"/>
                  </a:cubicBezTo>
                  <a:cubicBezTo>
                    <a:pt x="52" y="105"/>
                    <a:pt x="51" y="105"/>
                    <a:pt x="50" y="105"/>
                  </a:cubicBezTo>
                  <a:cubicBezTo>
                    <a:pt x="41" y="105"/>
                    <a:pt x="28" y="111"/>
                    <a:pt x="16" y="121"/>
                  </a:cubicBezTo>
                  <a:cubicBezTo>
                    <a:pt x="5" y="130"/>
                    <a:pt x="0" y="140"/>
                    <a:pt x="1" y="147"/>
                  </a:cubicBezTo>
                  <a:cubicBezTo>
                    <a:pt x="2" y="151"/>
                    <a:pt x="4" y="154"/>
                    <a:pt x="8" y="156"/>
                  </a:cubicBezTo>
                  <a:close/>
                  <a:moveTo>
                    <a:pt x="156" y="115"/>
                  </a:moveTo>
                  <a:cubicBezTo>
                    <a:pt x="156" y="115"/>
                    <a:pt x="157" y="115"/>
                    <a:pt x="159" y="115"/>
                  </a:cubicBezTo>
                  <a:cubicBezTo>
                    <a:pt x="164" y="115"/>
                    <a:pt x="175" y="119"/>
                    <a:pt x="186" y="129"/>
                  </a:cubicBezTo>
                  <a:cubicBezTo>
                    <a:pt x="196" y="137"/>
                    <a:pt x="198" y="143"/>
                    <a:pt x="198" y="145"/>
                  </a:cubicBezTo>
                  <a:cubicBezTo>
                    <a:pt x="198" y="146"/>
                    <a:pt x="198" y="146"/>
                    <a:pt x="197" y="147"/>
                  </a:cubicBezTo>
                  <a:cubicBezTo>
                    <a:pt x="195" y="148"/>
                    <a:pt x="193" y="148"/>
                    <a:pt x="191" y="148"/>
                  </a:cubicBezTo>
                  <a:cubicBezTo>
                    <a:pt x="188" y="148"/>
                    <a:pt x="182" y="146"/>
                    <a:pt x="173" y="142"/>
                  </a:cubicBezTo>
                  <a:cubicBezTo>
                    <a:pt x="163" y="137"/>
                    <a:pt x="157" y="128"/>
                    <a:pt x="156" y="122"/>
                  </a:cubicBezTo>
                  <a:cubicBezTo>
                    <a:pt x="155" y="118"/>
                    <a:pt x="156" y="116"/>
                    <a:pt x="156" y="115"/>
                  </a:cubicBezTo>
                  <a:close/>
                  <a:moveTo>
                    <a:pt x="23" y="129"/>
                  </a:moveTo>
                  <a:cubicBezTo>
                    <a:pt x="34" y="119"/>
                    <a:pt x="45" y="115"/>
                    <a:pt x="50" y="115"/>
                  </a:cubicBezTo>
                  <a:cubicBezTo>
                    <a:pt x="52" y="115"/>
                    <a:pt x="52" y="115"/>
                    <a:pt x="53" y="115"/>
                  </a:cubicBezTo>
                  <a:cubicBezTo>
                    <a:pt x="53" y="116"/>
                    <a:pt x="54" y="118"/>
                    <a:pt x="53" y="122"/>
                  </a:cubicBezTo>
                  <a:cubicBezTo>
                    <a:pt x="51" y="128"/>
                    <a:pt x="46" y="137"/>
                    <a:pt x="35" y="142"/>
                  </a:cubicBezTo>
                  <a:cubicBezTo>
                    <a:pt x="26" y="146"/>
                    <a:pt x="21" y="148"/>
                    <a:pt x="17" y="148"/>
                  </a:cubicBezTo>
                  <a:cubicBezTo>
                    <a:pt x="16" y="148"/>
                    <a:pt x="14" y="148"/>
                    <a:pt x="12" y="147"/>
                  </a:cubicBezTo>
                  <a:cubicBezTo>
                    <a:pt x="11" y="146"/>
                    <a:pt x="11" y="146"/>
                    <a:pt x="11" y="145"/>
                  </a:cubicBezTo>
                  <a:cubicBezTo>
                    <a:pt x="10" y="143"/>
                    <a:pt x="12" y="137"/>
                    <a:pt x="23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43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1" name="Freeform 260">
              <a:extLst>
                <a:ext uri="{FF2B5EF4-FFF2-40B4-BE49-F238E27FC236}">
                  <a16:creationId xmlns:a16="http://schemas.microsoft.com/office/drawing/2014/main" id="{6F45CCFB-CE34-4EC7-A45D-B2AE439F7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7413" y="2057400"/>
              <a:ext cx="500062" cy="163513"/>
            </a:xfrm>
            <a:custGeom>
              <a:avLst/>
              <a:gdLst>
                <a:gd name="T0" fmla="*/ 242 w 245"/>
                <a:gd name="T1" fmla="*/ 46 h 80"/>
                <a:gd name="T2" fmla="*/ 163 w 245"/>
                <a:gd name="T3" fmla="*/ 2 h 80"/>
                <a:gd name="T4" fmla="*/ 159 w 245"/>
                <a:gd name="T5" fmla="*/ 2 h 80"/>
                <a:gd name="T6" fmla="*/ 157 w 245"/>
                <a:gd name="T7" fmla="*/ 6 h 80"/>
                <a:gd name="T8" fmla="*/ 123 w 245"/>
                <a:gd name="T9" fmla="*/ 55 h 80"/>
                <a:gd name="T10" fmla="*/ 90 w 245"/>
                <a:gd name="T11" fmla="*/ 6 h 80"/>
                <a:gd name="T12" fmla="*/ 83 w 245"/>
                <a:gd name="T13" fmla="*/ 1 h 80"/>
                <a:gd name="T14" fmla="*/ 3 w 245"/>
                <a:gd name="T15" fmla="*/ 46 h 80"/>
                <a:gd name="T16" fmla="*/ 0 w 245"/>
                <a:gd name="T17" fmla="*/ 53 h 80"/>
                <a:gd name="T18" fmla="*/ 0 w 245"/>
                <a:gd name="T19" fmla="*/ 71 h 80"/>
                <a:gd name="T20" fmla="*/ 10 w 245"/>
                <a:gd name="T21" fmla="*/ 80 h 80"/>
                <a:gd name="T22" fmla="*/ 235 w 245"/>
                <a:gd name="T23" fmla="*/ 80 h 80"/>
                <a:gd name="T24" fmla="*/ 245 w 245"/>
                <a:gd name="T25" fmla="*/ 71 h 80"/>
                <a:gd name="T26" fmla="*/ 245 w 245"/>
                <a:gd name="T27" fmla="*/ 53 h 80"/>
                <a:gd name="T28" fmla="*/ 242 w 245"/>
                <a:gd name="T29" fmla="*/ 46 h 80"/>
                <a:gd name="T30" fmla="*/ 235 w 245"/>
                <a:gd name="T31" fmla="*/ 71 h 80"/>
                <a:gd name="T32" fmla="*/ 9 w 245"/>
                <a:gd name="T33" fmla="*/ 71 h 80"/>
                <a:gd name="T34" fmla="*/ 9 w 245"/>
                <a:gd name="T35" fmla="*/ 53 h 80"/>
                <a:gd name="T36" fmla="*/ 80 w 245"/>
                <a:gd name="T37" fmla="*/ 12 h 80"/>
                <a:gd name="T38" fmla="*/ 123 w 245"/>
                <a:gd name="T39" fmla="*/ 65 h 80"/>
                <a:gd name="T40" fmla="*/ 166 w 245"/>
                <a:gd name="T41" fmla="*/ 13 h 80"/>
                <a:gd name="T42" fmla="*/ 235 w 245"/>
                <a:gd name="T43" fmla="*/ 53 h 80"/>
                <a:gd name="T44" fmla="*/ 235 w 245"/>
                <a:gd name="T45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" h="80">
                  <a:moveTo>
                    <a:pt x="242" y="46"/>
                  </a:moveTo>
                  <a:cubicBezTo>
                    <a:pt x="219" y="24"/>
                    <a:pt x="192" y="9"/>
                    <a:pt x="163" y="2"/>
                  </a:cubicBezTo>
                  <a:cubicBezTo>
                    <a:pt x="162" y="1"/>
                    <a:pt x="160" y="1"/>
                    <a:pt x="159" y="2"/>
                  </a:cubicBezTo>
                  <a:cubicBezTo>
                    <a:pt x="158" y="3"/>
                    <a:pt x="157" y="4"/>
                    <a:pt x="157" y="6"/>
                  </a:cubicBezTo>
                  <a:cubicBezTo>
                    <a:pt x="155" y="34"/>
                    <a:pt x="140" y="55"/>
                    <a:pt x="123" y="55"/>
                  </a:cubicBezTo>
                  <a:cubicBezTo>
                    <a:pt x="106" y="55"/>
                    <a:pt x="91" y="34"/>
                    <a:pt x="90" y="6"/>
                  </a:cubicBezTo>
                  <a:cubicBezTo>
                    <a:pt x="89" y="3"/>
                    <a:pt x="86" y="0"/>
                    <a:pt x="83" y="1"/>
                  </a:cubicBezTo>
                  <a:cubicBezTo>
                    <a:pt x="53" y="8"/>
                    <a:pt x="25" y="24"/>
                    <a:pt x="3" y="46"/>
                  </a:cubicBezTo>
                  <a:cubicBezTo>
                    <a:pt x="1" y="48"/>
                    <a:pt x="0" y="50"/>
                    <a:pt x="0" y="5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4" y="80"/>
                    <a:pt x="10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40" y="80"/>
                    <a:pt x="245" y="76"/>
                    <a:pt x="245" y="71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5" y="50"/>
                    <a:pt x="243" y="48"/>
                    <a:pt x="242" y="46"/>
                  </a:cubicBezTo>
                  <a:close/>
                  <a:moveTo>
                    <a:pt x="235" y="71"/>
                  </a:moveTo>
                  <a:cubicBezTo>
                    <a:pt x="9" y="71"/>
                    <a:pt x="9" y="71"/>
                    <a:pt x="9" y="71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30" y="33"/>
                    <a:pt x="54" y="19"/>
                    <a:pt x="80" y="12"/>
                  </a:cubicBezTo>
                  <a:cubicBezTo>
                    <a:pt x="84" y="43"/>
                    <a:pt x="102" y="65"/>
                    <a:pt x="123" y="65"/>
                  </a:cubicBezTo>
                  <a:cubicBezTo>
                    <a:pt x="144" y="65"/>
                    <a:pt x="162" y="43"/>
                    <a:pt x="166" y="13"/>
                  </a:cubicBezTo>
                  <a:cubicBezTo>
                    <a:pt x="191" y="20"/>
                    <a:pt x="215" y="34"/>
                    <a:pt x="235" y="53"/>
                  </a:cubicBezTo>
                  <a:lnTo>
                    <a:pt x="23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43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42" name="Group 32">
            <a:extLst>
              <a:ext uri="{FF2B5EF4-FFF2-40B4-BE49-F238E27FC236}">
                <a16:creationId xmlns:a16="http://schemas.microsoft.com/office/drawing/2014/main" id="{413CDD94-E008-47C4-AAA6-5545D3AB5E3A}"/>
              </a:ext>
            </a:extLst>
          </p:cNvPr>
          <p:cNvGrpSpPr/>
          <p:nvPr/>
        </p:nvGrpSpPr>
        <p:grpSpPr>
          <a:xfrm>
            <a:off x="1364824" y="1278382"/>
            <a:ext cx="364331" cy="394097"/>
            <a:chOff x="4970463" y="1701800"/>
            <a:chExt cx="485775" cy="525463"/>
          </a:xfrm>
        </p:grpSpPr>
        <p:sp>
          <p:nvSpPr>
            <p:cNvPr id="43" name="Freeform 257">
              <a:extLst>
                <a:ext uri="{FF2B5EF4-FFF2-40B4-BE49-F238E27FC236}">
                  <a16:creationId xmlns:a16="http://schemas.microsoft.com/office/drawing/2014/main" id="{99ED41A3-3F32-4E97-96F2-EA2E338297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2070100"/>
              <a:ext cx="485775" cy="157163"/>
            </a:xfrm>
            <a:custGeom>
              <a:avLst/>
              <a:gdLst>
                <a:gd name="T0" fmla="*/ 235 w 238"/>
                <a:gd name="T1" fmla="*/ 43 h 77"/>
                <a:gd name="T2" fmla="*/ 159 w 238"/>
                <a:gd name="T3" fmla="*/ 1 h 77"/>
                <a:gd name="T4" fmla="*/ 155 w 238"/>
                <a:gd name="T5" fmla="*/ 0 h 77"/>
                <a:gd name="T6" fmla="*/ 152 w 238"/>
                <a:gd name="T7" fmla="*/ 0 h 77"/>
                <a:gd name="T8" fmla="*/ 148 w 238"/>
                <a:gd name="T9" fmla="*/ 1 h 77"/>
                <a:gd name="T10" fmla="*/ 146 w 238"/>
                <a:gd name="T11" fmla="*/ 7 h 77"/>
                <a:gd name="T12" fmla="*/ 153 w 238"/>
                <a:gd name="T13" fmla="*/ 21 h 77"/>
                <a:gd name="T14" fmla="*/ 119 w 238"/>
                <a:gd name="T15" fmla="*/ 55 h 77"/>
                <a:gd name="T16" fmla="*/ 85 w 238"/>
                <a:gd name="T17" fmla="*/ 21 h 77"/>
                <a:gd name="T18" fmla="*/ 92 w 238"/>
                <a:gd name="T19" fmla="*/ 7 h 77"/>
                <a:gd name="T20" fmla="*/ 90 w 238"/>
                <a:gd name="T21" fmla="*/ 1 h 77"/>
                <a:gd name="T22" fmla="*/ 85 w 238"/>
                <a:gd name="T23" fmla="*/ 0 h 77"/>
                <a:gd name="T24" fmla="*/ 83 w 238"/>
                <a:gd name="T25" fmla="*/ 0 h 77"/>
                <a:gd name="T26" fmla="*/ 81 w 238"/>
                <a:gd name="T27" fmla="*/ 0 h 77"/>
                <a:gd name="T28" fmla="*/ 3 w 238"/>
                <a:gd name="T29" fmla="*/ 43 h 77"/>
                <a:gd name="T30" fmla="*/ 0 w 238"/>
                <a:gd name="T31" fmla="*/ 50 h 77"/>
                <a:gd name="T32" fmla="*/ 0 w 238"/>
                <a:gd name="T33" fmla="*/ 67 h 77"/>
                <a:gd name="T34" fmla="*/ 9 w 238"/>
                <a:gd name="T35" fmla="*/ 77 h 77"/>
                <a:gd name="T36" fmla="*/ 119 w 238"/>
                <a:gd name="T37" fmla="*/ 77 h 77"/>
                <a:gd name="T38" fmla="*/ 228 w 238"/>
                <a:gd name="T39" fmla="*/ 77 h 77"/>
                <a:gd name="T40" fmla="*/ 238 w 238"/>
                <a:gd name="T41" fmla="*/ 67 h 77"/>
                <a:gd name="T42" fmla="*/ 238 w 238"/>
                <a:gd name="T43" fmla="*/ 50 h 77"/>
                <a:gd name="T44" fmla="*/ 235 w 238"/>
                <a:gd name="T45" fmla="*/ 43 h 77"/>
                <a:gd name="T46" fmla="*/ 9 w 238"/>
                <a:gd name="T47" fmla="*/ 67 h 77"/>
                <a:gd name="T48" fmla="*/ 9 w 238"/>
                <a:gd name="T49" fmla="*/ 50 h 77"/>
                <a:gd name="T50" fmla="*/ 79 w 238"/>
                <a:gd name="T51" fmla="*/ 10 h 77"/>
                <a:gd name="T52" fmla="*/ 74 w 238"/>
                <a:gd name="T53" fmla="*/ 19 h 77"/>
                <a:gd name="T54" fmla="*/ 71 w 238"/>
                <a:gd name="T55" fmla="*/ 24 h 77"/>
                <a:gd name="T56" fmla="*/ 75 w 238"/>
                <a:gd name="T57" fmla="*/ 28 h 77"/>
                <a:gd name="T58" fmla="*/ 113 w 238"/>
                <a:gd name="T59" fmla="*/ 67 h 77"/>
                <a:gd name="T60" fmla="*/ 9 w 238"/>
                <a:gd name="T61" fmla="*/ 67 h 77"/>
                <a:gd name="T62" fmla="*/ 228 w 238"/>
                <a:gd name="T63" fmla="*/ 67 h 77"/>
                <a:gd name="T64" fmla="*/ 125 w 238"/>
                <a:gd name="T65" fmla="*/ 67 h 77"/>
                <a:gd name="T66" fmla="*/ 162 w 238"/>
                <a:gd name="T67" fmla="*/ 28 h 77"/>
                <a:gd name="T68" fmla="*/ 167 w 238"/>
                <a:gd name="T69" fmla="*/ 24 h 77"/>
                <a:gd name="T70" fmla="*/ 164 w 238"/>
                <a:gd name="T71" fmla="*/ 19 h 77"/>
                <a:gd name="T72" fmla="*/ 158 w 238"/>
                <a:gd name="T73" fmla="*/ 11 h 77"/>
                <a:gd name="T74" fmla="*/ 228 w 238"/>
                <a:gd name="T75" fmla="*/ 50 h 77"/>
                <a:gd name="T76" fmla="*/ 228 w 238"/>
                <a:gd name="T77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8" h="77">
                  <a:moveTo>
                    <a:pt x="235" y="43"/>
                  </a:moveTo>
                  <a:cubicBezTo>
                    <a:pt x="213" y="22"/>
                    <a:pt x="187" y="8"/>
                    <a:pt x="159" y="1"/>
                  </a:cubicBezTo>
                  <a:cubicBezTo>
                    <a:pt x="158" y="0"/>
                    <a:pt x="156" y="0"/>
                    <a:pt x="15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49" y="0"/>
                    <a:pt x="148" y="1"/>
                  </a:cubicBezTo>
                  <a:cubicBezTo>
                    <a:pt x="146" y="2"/>
                    <a:pt x="145" y="5"/>
                    <a:pt x="146" y="7"/>
                  </a:cubicBezTo>
                  <a:cubicBezTo>
                    <a:pt x="148" y="12"/>
                    <a:pt x="150" y="17"/>
                    <a:pt x="153" y="21"/>
                  </a:cubicBezTo>
                  <a:cubicBezTo>
                    <a:pt x="143" y="25"/>
                    <a:pt x="128" y="34"/>
                    <a:pt x="119" y="55"/>
                  </a:cubicBezTo>
                  <a:cubicBezTo>
                    <a:pt x="110" y="34"/>
                    <a:pt x="94" y="25"/>
                    <a:pt x="85" y="21"/>
                  </a:cubicBezTo>
                  <a:cubicBezTo>
                    <a:pt x="87" y="17"/>
                    <a:pt x="90" y="12"/>
                    <a:pt x="92" y="7"/>
                  </a:cubicBezTo>
                  <a:cubicBezTo>
                    <a:pt x="93" y="5"/>
                    <a:pt x="92" y="2"/>
                    <a:pt x="90" y="1"/>
                  </a:cubicBezTo>
                  <a:cubicBezTo>
                    <a:pt x="88" y="0"/>
                    <a:pt x="87" y="0"/>
                    <a:pt x="85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52" y="7"/>
                    <a:pt x="25" y="22"/>
                    <a:pt x="3" y="43"/>
                  </a:cubicBezTo>
                  <a:cubicBezTo>
                    <a:pt x="1" y="45"/>
                    <a:pt x="0" y="48"/>
                    <a:pt x="0" y="5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3"/>
                    <a:pt x="4" y="77"/>
                    <a:pt x="9" y="77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228" y="77"/>
                    <a:pt x="228" y="77"/>
                    <a:pt x="228" y="77"/>
                  </a:cubicBezTo>
                  <a:cubicBezTo>
                    <a:pt x="233" y="77"/>
                    <a:pt x="238" y="73"/>
                    <a:pt x="238" y="67"/>
                  </a:cubicBezTo>
                  <a:cubicBezTo>
                    <a:pt x="238" y="50"/>
                    <a:pt x="238" y="50"/>
                    <a:pt x="238" y="50"/>
                  </a:cubicBezTo>
                  <a:cubicBezTo>
                    <a:pt x="238" y="48"/>
                    <a:pt x="237" y="45"/>
                    <a:pt x="235" y="43"/>
                  </a:cubicBezTo>
                  <a:close/>
                  <a:moveTo>
                    <a:pt x="9" y="67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9" y="31"/>
                    <a:pt x="53" y="17"/>
                    <a:pt x="79" y="10"/>
                  </a:cubicBezTo>
                  <a:cubicBezTo>
                    <a:pt x="77" y="15"/>
                    <a:pt x="75" y="18"/>
                    <a:pt x="74" y="19"/>
                  </a:cubicBezTo>
                  <a:cubicBezTo>
                    <a:pt x="72" y="20"/>
                    <a:pt x="71" y="22"/>
                    <a:pt x="71" y="24"/>
                  </a:cubicBezTo>
                  <a:cubicBezTo>
                    <a:pt x="71" y="26"/>
                    <a:pt x="73" y="28"/>
                    <a:pt x="75" y="28"/>
                  </a:cubicBezTo>
                  <a:cubicBezTo>
                    <a:pt x="75" y="28"/>
                    <a:pt x="103" y="34"/>
                    <a:pt x="113" y="67"/>
                  </a:cubicBezTo>
                  <a:lnTo>
                    <a:pt x="9" y="67"/>
                  </a:lnTo>
                  <a:close/>
                  <a:moveTo>
                    <a:pt x="228" y="67"/>
                  </a:moveTo>
                  <a:cubicBezTo>
                    <a:pt x="125" y="67"/>
                    <a:pt x="125" y="67"/>
                    <a:pt x="125" y="67"/>
                  </a:cubicBezTo>
                  <a:cubicBezTo>
                    <a:pt x="134" y="34"/>
                    <a:pt x="161" y="29"/>
                    <a:pt x="162" y="28"/>
                  </a:cubicBezTo>
                  <a:cubicBezTo>
                    <a:pt x="165" y="28"/>
                    <a:pt x="167" y="26"/>
                    <a:pt x="167" y="24"/>
                  </a:cubicBezTo>
                  <a:cubicBezTo>
                    <a:pt x="167" y="22"/>
                    <a:pt x="166" y="20"/>
                    <a:pt x="164" y="19"/>
                  </a:cubicBezTo>
                  <a:cubicBezTo>
                    <a:pt x="163" y="18"/>
                    <a:pt x="160" y="15"/>
                    <a:pt x="158" y="11"/>
                  </a:cubicBezTo>
                  <a:cubicBezTo>
                    <a:pt x="184" y="17"/>
                    <a:pt x="208" y="31"/>
                    <a:pt x="228" y="50"/>
                  </a:cubicBezTo>
                  <a:lnTo>
                    <a:pt x="228" y="6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4349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44" name="Freeform 258">
              <a:extLst>
                <a:ext uri="{FF2B5EF4-FFF2-40B4-BE49-F238E27FC236}">
                  <a16:creationId xmlns:a16="http://schemas.microsoft.com/office/drawing/2014/main" id="{AEC753A2-C096-4155-95A1-C7BE3D38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1701800"/>
              <a:ext cx="271462" cy="354013"/>
            </a:xfrm>
            <a:custGeom>
              <a:avLst/>
              <a:gdLst>
                <a:gd name="T0" fmla="*/ 10 w 133"/>
                <a:gd name="T1" fmla="*/ 70 h 173"/>
                <a:gd name="T2" fmla="*/ 8 w 133"/>
                <a:gd name="T3" fmla="*/ 87 h 173"/>
                <a:gd name="T4" fmla="*/ 6 w 133"/>
                <a:gd name="T5" fmla="*/ 113 h 173"/>
                <a:gd name="T6" fmla="*/ 32 w 133"/>
                <a:gd name="T7" fmla="*/ 161 h 173"/>
                <a:gd name="T8" fmla="*/ 33 w 133"/>
                <a:gd name="T9" fmla="*/ 170 h 173"/>
                <a:gd name="T10" fmla="*/ 39 w 133"/>
                <a:gd name="T11" fmla="*/ 172 h 173"/>
                <a:gd name="T12" fmla="*/ 42 w 133"/>
                <a:gd name="T13" fmla="*/ 159 h 173"/>
                <a:gd name="T14" fmla="*/ 25 w 133"/>
                <a:gd name="T15" fmla="*/ 122 h 173"/>
                <a:gd name="T16" fmla="*/ 16 w 133"/>
                <a:gd name="T17" fmla="*/ 113 h 173"/>
                <a:gd name="T18" fmla="*/ 21 w 133"/>
                <a:gd name="T19" fmla="*/ 103 h 173"/>
                <a:gd name="T20" fmla="*/ 26 w 133"/>
                <a:gd name="T21" fmla="*/ 59 h 173"/>
                <a:gd name="T22" fmla="*/ 20 w 133"/>
                <a:gd name="T23" fmla="*/ 52 h 173"/>
                <a:gd name="T24" fmla="*/ 60 w 133"/>
                <a:gd name="T25" fmla="*/ 30 h 173"/>
                <a:gd name="T26" fmla="*/ 65 w 133"/>
                <a:gd name="T27" fmla="*/ 24 h 173"/>
                <a:gd name="T28" fmla="*/ 100 w 133"/>
                <a:gd name="T29" fmla="*/ 40 h 173"/>
                <a:gd name="T30" fmla="*/ 103 w 133"/>
                <a:gd name="T31" fmla="*/ 42 h 173"/>
                <a:gd name="T32" fmla="*/ 117 w 133"/>
                <a:gd name="T33" fmla="*/ 67 h 173"/>
                <a:gd name="T34" fmla="*/ 109 w 133"/>
                <a:gd name="T35" fmla="*/ 72 h 173"/>
                <a:gd name="T36" fmla="*/ 109 w 133"/>
                <a:gd name="T37" fmla="*/ 103 h 173"/>
                <a:gd name="T38" fmla="*/ 114 w 133"/>
                <a:gd name="T39" fmla="*/ 113 h 173"/>
                <a:gd name="T40" fmla="*/ 105 w 133"/>
                <a:gd name="T41" fmla="*/ 122 h 173"/>
                <a:gd name="T42" fmla="*/ 88 w 133"/>
                <a:gd name="T43" fmla="*/ 159 h 173"/>
                <a:gd name="T44" fmla="*/ 90 w 133"/>
                <a:gd name="T45" fmla="*/ 172 h 173"/>
                <a:gd name="T46" fmla="*/ 97 w 133"/>
                <a:gd name="T47" fmla="*/ 166 h 173"/>
                <a:gd name="T48" fmla="*/ 114 w 133"/>
                <a:gd name="T49" fmla="*/ 126 h 173"/>
                <a:gd name="T50" fmla="*/ 119 w 133"/>
                <a:gd name="T51" fmla="*/ 102 h 173"/>
                <a:gd name="T52" fmla="*/ 121 w 133"/>
                <a:gd name="T53" fmla="*/ 86 h 173"/>
                <a:gd name="T54" fmla="*/ 127 w 133"/>
                <a:gd name="T55" fmla="*/ 82 h 173"/>
                <a:gd name="T56" fmla="*/ 123 w 133"/>
                <a:gd name="T57" fmla="*/ 54 h 173"/>
                <a:gd name="T58" fmla="*/ 131 w 133"/>
                <a:gd name="T59" fmla="*/ 49 h 173"/>
                <a:gd name="T60" fmla="*/ 26 w 133"/>
                <a:gd name="T61" fmla="*/ 21 h 173"/>
                <a:gd name="T62" fmla="*/ 25 w 133"/>
                <a:gd name="T63" fmla="*/ 30 h 173"/>
                <a:gd name="T64" fmla="*/ 4 w 133"/>
                <a:gd name="T65" fmla="*/ 7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3" h="173">
                  <a:moveTo>
                    <a:pt x="4" y="74"/>
                  </a:moveTo>
                  <a:cubicBezTo>
                    <a:pt x="7" y="74"/>
                    <a:pt x="9" y="73"/>
                    <a:pt x="10" y="70"/>
                  </a:cubicBezTo>
                  <a:cubicBezTo>
                    <a:pt x="10" y="70"/>
                    <a:pt x="11" y="69"/>
                    <a:pt x="11" y="69"/>
                  </a:cubicBezTo>
                  <a:cubicBezTo>
                    <a:pt x="9" y="75"/>
                    <a:pt x="8" y="81"/>
                    <a:pt x="8" y="87"/>
                  </a:cubicBezTo>
                  <a:cubicBezTo>
                    <a:pt x="8" y="92"/>
                    <a:pt x="9" y="97"/>
                    <a:pt x="10" y="102"/>
                  </a:cubicBezTo>
                  <a:cubicBezTo>
                    <a:pt x="7" y="105"/>
                    <a:pt x="6" y="109"/>
                    <a:pt x="6" y="113"/>
                  </a:cubicBezTo>
                  <a:cubicBezTo>
                    <a:pt x="6" y="119"/>
                    <a:pt x="10" y="124"/>
                    <a:pt x="15" y="126"/>
                  </a:cubicBezTo>
                  <a:cubicBezTo>
                    <a:pt x="17" y="139"/>
                    <a:pt x="23" y="152"/>
                    <a:pt x="32" y="161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8"/>
                    <a:pt x="32" y="169"/>
                    <a:pt x="33" y="170"/>
                  </a:cubicBezTo>
                  <a:cubicBezTo>
                    <a:pt x="34" y="172"/>
                    <a:pt x="35" y="173"/>
                    <a:pt x="37" y="173"/>
                  </a:cubicBezTo>
                  <a:cubicBezTo>
                    <a:pt x="38" y="173"/>
                    <a:pt x="39" y="173"/>
                    <a:pt x="39" y="172"/>
                  </a:cubicBezTo>
                  <a:cubicBezTo>
                    <a:pt x="42" y="171"/>
                    <a:pt x="43" y="168"/>
                    <a:pt x="42" y="166"/>
                  </a:cubicBezTo>
                  <a:cubicBezTo>
                    <a:pt x="42" y="159"/>
                    <a:pt x="42" y="159"/>
                    <a:pt x="42" y="159"/>
                  </a:cubicBezTo>
                  <a:cubicBezTo>
                    <a:pt x="42" y="158"/>
                    <a:pt x="41" y="157"/>
                    <a:pt x="40" y="156"/>
                  </a:cubicBezTo>
                  <a:cubicBezTo>
                    <a:pt x="31" y="147"/>
                    <a:pt x="26" y="134"/>
                    <a:pt x="25" y="122"/>
                  </a:cubicBezTo>
                  <a:cubicBezTo>
                    <a:pt x="24" y="119"/>
                    <a:pt x="22" y="117"/>
                    <a:pt x="20" y="117"/>
                  </a:cubicBezTo>
                  <a:cubicBezTo>
                    <a:pt x="17" y="117"/>
                    <a:pt x="16" y="115"/>
                    <a:pt x="16" y="113"/>
                  </a:cubicBezTo>
                  <a:cubicBezTo>
                    <a:pt x="16" y="111"/>
                    <a:pt x="17" y="109"/>
                    <a:pt x="18" y="109"/>
                  </a:cubicBezTo>
                  <a:cubicBezTo>
                    <a:pt x="20" y="108"/>
                    <a:pt x="21" y="105"/>
                    <a:pt x="21" y="103"/>
                  </a:cubicBezTo>
                  <a:cubicBezTo>
                    <a:pt x="19" y="98"/>
                    <a:pt x="18" y="92"/>
                    <a:pt x="18" y="87"/>
                  </a:cubicBezTo>
                  <a:cubicBezTo>
                    <a:pt x="18" y="77"/>
                    <a:pt x="21" y="67"/>
                    <a:pt x="26" y="59"/>
                  </a:cubicBezTo>
                  <a:cubicBezTo>
                    <a:pt x="27" y="57"/>
                    <a:pt x="27" y="55"/>
                    <a:pt x="26" y="53"/>
                  </a:cubicBezTo>
                  <a:cubicBezTo>
                    <a:pt x="24" y="52"/>
                    <a:pt x="22" y="51"/>
                    <a:pt x="20" y="52"/>
                  </a:cubicBezTo>
                  <a:cubicBezTo>
                    <a:pt x="19" y="52"/>
                    <a:pt x="18" y="53"/>
                    <a:pt x="17" y="53"/>
                  </a:cubicBezTo>
                  <a:cubicBezTo>
                    <a:pt x="24" y="42"/>
                    <a:pt x="37" y="29"/>
                    <a:pt x="60" y="30"/>
                  </a:cubicBezTo>
                  <a:cubicBezTo>
                    <a:pt x="63" y="30"/>
                    <a:pt x="65" y="28"/>
                    <a:pt x="65" y="25"/>
                  </a:cubicBezTo>
                  <a:cubicBezTo>
                    <a:pt x="65" y="25"/>
                    <a:pt x="65" y="24"/>
                    <a:pt x="65" y="24"/>
                  </a:cubicBezTo>
                  <a:cubicBezTo>
                    <a:pt x="76" y="24"/>
                    <a:pt x="87" y="28"/>
                    <a:pt x="95" y="39"/>
                  </a:cubicBezTo>
                  <a:cubicBezTo>
                    <a:pt x="96" y="40"/>
                    <a:pt x="98" y="41"/>
                    <a:pt x="100" y="40"/>
                  </a:cubicBezTo>
                  <a:cubicBezTo>
                    <a:pt x="101" y="40"/>
                    <a:pt x="102" y="40"/>
                    <a:pt x="105" y="40"/>
                  </a:cubicBezTo>
                  <a:cubicBezTo>
                    <a:pt x="104" y="41"/>
                    <a:pt x="104" y="41"/>
                    <a:pt x="103" y="42"/>
                  </a:cubicBezTo>
                  <a:cubicBezTo>
                    <a:pt x="103" y="44"/>
                    <a:pt x="103" y="46"/>
                    <a:pt x="105" y="48"/>
                  </a:cubicBezTo>
                  <a:cubicBezTo>
                    <a:pt x="105" y="48"/>
                    <a:pt x="114" y="55"/>
                    <a:pt x="117" y="67"/>
                  </a:cubicBezTo>
                  <a:cubicBezTo>
                    <a:pt x="116" y="66"/>
                    <a:pt x="114" y="65"/>
                    <a:pt x="112" y="66"/>
                  </a:cubicBezTo>
                  <a:cubicBezTo>
                    <a:pt x="110" y="67"/>
                    <a:pt x="108" y="69"/>
                    <a:pt x="109" y="72"/>
                  </a:cubicBezTo>
                  <a:cubicBezTo>
                    <a:pt x="111" y="77"/>
                    <a:pt x="111" y="82"/>
                    <a:pt x="111" y="87"/>
                  </a:cubicBezTo>
                  <a:cubicBezTo>
                    <a:pt x="111" y="92"/>
                    <a:pt x="110" y="98"/>
                    <a:pt x="109" y="103"/>
                  </a:cubicBezTo>
                  <a:cubicBezTo>
                    <a:pt x="108" y="105"/>
                    <a:pt x="109" y="108"/>
                    <a:pt x="111" y="109"/>
                  </a:cubicBezTo>
                  <a:cubicBezTo>
                    <a:pt x="113" y="109"/>
                    <a:pt x="114" y="111"/>
                    <a:pt x="114" y="113"/>
                  </a:cubicBezTo>
                  <a:cubicBezTo>
                    <a:pt x="114" y="115"/>
                    <a:pt x="112" y="117"/>
                    <a:pt x="110" y="117"/>
                  </a:cubicBezTo>
                  <a:cubicBezTo>
                    <a:pt x="107" y="117"/>
                    <a:pt x="105" y="119"/>
                    <a:pt x="105" y="122"/>
                  </a:cubicBezTo>
                  <a:cubicBezTo>
                    <a:pt x="104" y="134"/>
                    <a:pt x="98" y="147"/>
                    <a:pt x="89" y="156"/>
                  </a:cubicBezTo>
                  <a:cubicBezTo>
                    <a:pt x="88" y="157"/>
                    <a:pt x="88" y="158"/>
                    <a:pt x="88" y="159"/>
                  </a:cubicBezTo>
                  <a:cubicBezTo>
                    <a:pt x="88" y="166"/>
                    <a:pt x="88" y="166"/>
                    <a:pt x="88" y="166"/>
                  </a:cubicBezTo>
                  <a:cubicBezTo>
                    <a:pt x="87" y="168"/>
                    <a:pt x="88" y="171"/>
                    <a:pt x="90" y="172"/>
                  </a:cubicBezTo>
                  <a:cubicBezTo>
                    <a:pt x="92" y="173"/>
                    <a:pt x="95" y="172"/>
                    <a:pt x="97" y="170"/>
                  </a:cubicBezTo>
                  <a:cubicBezTo>
                    <a:pt x="97" y="169"/>
                    <a:pt x="97" y="168"/>
                    <a:pt x="97" y="166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106" y="152"/>
                    <a:pt x="112" y="139"/>
                    <a:pt x="114" y="126"/>
                  </a:cubicBezTo>
                  <a:cubicBezTo>
                    <a:pt x="120" y="125"/>
                    <a:pt x="124" y="119"/>
                    <a:pt x="124" y="113"/>
                  </a:cubicBezTo>
                  <a:cubicBezTo>
                    <a:pt x="124" y="109"/>
                    <a:pt x="122" y="105"/>
                    <a:pt x="119" y="102"/>
                  </a:cubicBezTo>
                  <a:cubicBezTo>
                    <a:pt x="120" y="97"/>
                    <a:pt x="121" y="92"/>
                    <a:pt x="121" y="87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2" y="86"/>
                    <a:pt x="124" y="85"/>
                    <a:pt x="124" y="85"/>
                  </a:cubicBezTo>
                  <a:cubicBezTo>
                    <a:pt x="125" y="84"/>
                    <a:pt x="126" y="83"/>
                    <a:pt x="127" y="82"/>
                  </a:cubicBezTo>
                  <a:cubicBezTo>
                    <a:pt x="129" y="70"/>
                    <a:pt x="126" y="60"/>
                    <a:pt x="122" y="53"/>
                  </a:cubicBezTo>
                  <a:cubicBezTo>
                    <a:pt x="123" y="54"/>
                    <a:pt x="123" y="54"/>
                    <a:pt x="123" y="54"/>
                  </a:cubicBezTo>
                  <a:cubicBezTo>
                    <a:pt x="125" y="56"/>
                    <a:pt x="128" y="57"/>
                    <a:pt x="130" y="55"/>
                  </a:cubicBezTo>
                  <a:cubicBezTo>
                    <a:pt x="132" y="54"/>
                    <a:pt x="133" y="51"/>
                    <a:pt x="131" y="49"/>
                  </a:cubicBezTo>
                  <a:cubicBezTo>
                    <a:pt x="122" y="32"/>
                    <a:pt x="108" y="29"/>
                    <a:pt x="101" y="30"/>
                  </a:cubicBezTo>
                  <a:cubicBezTo>
                    <a:pt x="76" y="0"/>
                    <a:pt x="28" y="20"/>
                    <a:pt x="26" y="21"/>
                  </a:cubicBezTo>
                  <a:cubicBezTo>
                    <a:pt x="24" y="22"/>
                    <a:pt x="23" y="25"/>
                    <a:pt x="23" y="27"/>
                  </a:cubicBezTo>
                  <a:cubicBezTo>
                    <a:pt x="24" y="28"/>
                    <a:pt x="24" y="29"/>
                    <a:pt x="25" y="30"/>
                  </a:cubicBezTo>
                  <a:cubicBezTo>
                    <a:pt x="6" y="44"/>
                    <a:pt x="1" y="67"/>
                    <a:pt x="1" y="68"/>
                  </a:cubicBezTo>
                  <a:cubicBezTo>
                    <a:pt x="0" y="70"/>
                    <a:pt x="2" y="73"/>
                    <a:pt x="4" y="7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4349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sp>
        <p:nvSpPr>
          <p:cNvPr id="45" name="textruta 44">
            <a:extLst>
              <a:ext uri="{FF2B5EF4-FFF2-40B4-BE49-F238E27FC236}">
                <a16:creationId xmlns:a16="http://schemas.microsoft.com/office/drawing/2014/main" id="{F512CDC7-C28D-415F-8E0F-11EAEEBC82E9}"/>
              </a:ext>
            </a:extLst>
          </p:cNvPr>
          <p:cNvSpPr txBox="1"/>
          <p:nvPr/>
        </p:nvSpPr>
        <p:spPr>
          <a:xfrm>
            <a:off x="967280" y="1705865"/>
            <a:ext cx="136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400" dirty="0" err="1">
                <a:solidFill>
                  <a:srgbClr val="646567"/>
                </a:solidFill>
                <a:latin typeface="+mj-lt"/>
              </a:rPr>
              <a:t>Using</a:t>
            </a:r>
            <a:r>
              <a:rPr lang="sv-SE" sz="1400" dirty="0">
                <a:solidFill>
                  <a:srgbClr val="646567"/>
                </a:solidFill>
                <a:latin typeface="+mj-lt"/>
              </a:rPr>
              <a:t> EN as is</a:t>
            </a:r>
          </a:p>
        </p:txBody>
      </p:sp>
      <p:cxnSp>
        <p:nvCxnSpPr>
          <p:cNvPr id="46" name="Rak pilkoppling 45">
            <a:extLst>
              <a:ext uri="{FF2B5EF4-FFF2-40B4-BE49-F238E27FC236}">
                <a16:creationId xmlns:a16="http://schemas.microsoft.com/office/drawing/2014/main" id="{7398CDE0-BBD1-4E76-AA89-65E0276892DD}"/>
              </a:ext>
            </a:extLst>
          </p:cNvPr>
          <p:cNvCxnSpPr/>
          <p:nvPr/>
        </p:nvCxnSpPr>
        <p:spPr bwMode="auto">
          <a:xfrm>
            <a:off x="1940767" y="1543891"/>
            <a:ext cx="4189445" cy="1025320"/>
          </a:xfrm>
          <a:prstGeom prst="straightConnector1">
            <a:avLst/>
          </a:prstGeom>
          <a:noFill/>
          <a:ln w="76200" cap="rnd" cmpd="sng" algn="ctr">
            <a:solidFill>
              <a:srgbClr val="FFFFFF">
                <a:lumMod val="50000"/>
              </a:srgbClr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ruta 46">
            <a:extLst>
              <a:ext uri="{FF2B5EF4-FFF2-40B4-BE49-F238E27FC236}">
                <a16:creationId xmlns:a16="http://schemas.microsoft.com/office/drawing/2014/main" id="{1B9A596E-A4A8-44FE-8394-A30C6C5EF3ED}"/>
              </a:ext>
            </a:extLst>
          </p:cNvPr>
          <p:cNvSpPr txBox="1"/>
          <p:nvPr/>
        </p:nvSpPr>
        <p:spPr>
          <a:xfrm>
            <a:off x="6200776" y="2910208"/>
            <a:ext cx="1569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400" dirty="0">
                <a:solidFill>
                  <a:srgbClr val="646567"/>
                </a:solidFill>
                <a:latin typeface="+mj-lt"/>
              </a:rPr>
              <a:t>Supports EN </a:t>
            </a:r>
            <a:r>
              <a:rPr lang="sv-SE" sz="1400" dirty="0" err="1">
                <a:solidFill>
                  <a:srgbClr val="646567"/>
                </a:solidFill>
                <a:latin typeface="+mj-lt"/>
              </a:rPr>
              <a:t>fully</a:t>
            </a:r>
            <a:endParaRPr lang="sv-SE" sz="1400" dirty="0">
              <a:solidFill>
                <a:srgbClr val="646567"/>
              </a:solidFill>
              <a:latin typeface="+mj-lt"/>
            </a:endParaRPr>
          </a:p>
        </p:txBody>
      </p:sp>
      <p:grpSp>
        <p:nvGrpSpPr>
          <p:cNvPr id="48" name="Group 32">
            <a:extLst>
              <a:ext uri="{FF2B5EF4-FFF2-40B4-BE49-F238E27FC236}">
                <a16:creationId xmlns:a16="http://schemas.microsoft.com/office/drawing/2014/main" id="{BC52534E-DE4B-4D1E-8CF9-DCB25C91558E}"/>
              </a:ext>
            </a:extLst>
          </p:cNvPr>
          <p:cNvGrpSpPr/>
          <p:nvPr/>
        </p:nvGrpSpPr>
        <p:grpSpPr>
          <a:xfrm>
            <a:off x="1364824" y="2250343"/>
            <a:ext cx="364331" cy="394097"/>
            <a:chOff x="4970463" y="1701800"/>
            <a:chExt cx="485775" cy="525463"/>
          </a:xfrm>
        </p:grpSpPr>
        <p:sp>
          <p:nvSpPr>
            <p:cNvPr id="49" name="Freeform 257">
              <a:extLst>
                <a:ext uri="{FF2B5EF4-FFF2-40B4-BE49-F238E27FC236}">
                  <a16:creationId xmlns:a16="http://schemas.microsoft.com/office/drawing/2014/main" id="{D8BAD068-B2C9-4947-A22F-681B9AD994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2070100"/>
              <a:ext cx="485775" cy="157163"/>
            </a:xfrm>
            <a:custGeom>
              <a:avLst/>
              <a:gdLst>
                <a:gd name="T0" fmla="*/ 235 w 238"/>
                <a:gd name="T1" fmla="*/ 43 h 77"/>
                <a:gd name="T2" fmla="*/ 159 w 238"/>
                <a:gd name="T3" fmla="*/ 1 h 77"/>
                <a:gd name="T4" fmla="*/ 155 w 238"/>
                <a:gd name="T5" fmla="*/ 0 h 77"/>
                <a:gd name="T6" fmla="*/ 152 w 238"/>
                <a:gd name="T7" fmla="*/ 0 h 77"/>
                <a:gd name="T8" fmla="*/ 148 w 238"/>
                <a:gd name="T9" fmla="*/ 1 h 77"/>
                <a:gd name="T10" fmla="*/ 146 w 238"/>
                <a:gd name="T11" fmla="*/ 7 h 77"/>
                <a:gd name="T12" fmla="*/ 153 w 238"/>
                <a:gd name="T13" fmla="*/ 21 h 77"/>
                <a:gd name="T14" fmla="*/ 119 w 238"/>
                <a:gd name="T15" fmla="*/ 55 h 77"/>
                <a:gd name="T16" fmla="*/ 85 w 238"/>
                <a:gd name="T17" fmla="*/ 21 h 77"/>
                <a:gd name="T18" fmla="*/ 92 w 238"/>
                <a:gd name="T19" fmla="*/ 7 h 77"/>
                <a:gd name="T20" fmla="*/ 90 w 238"/>
                <a:gd name="T21" fmla="*/ 1 h 77"/>
                <a:gd name="T22" fmla="*/ 85 w 238"/>
                <a:gd name="T23" fmla="*/ 0 h 77"/>
                <a:gd name="T24" fmla="*/ 83 w 238"/>
                <a:gd name="T25" fmla="*/ 0 h 77"/>
                <a:gd name="T26" fmla="*/ 81 w 238"/>
                <a:gd name="T27" fmla="*/ 0 h 77"/>
                <a:gd name="T28" fmla="*/ 3 w 238"/>
                <a:gd name="T29" fmla="*/ 43 h 77"/>
                <a:gd name="T30" fmla="*/ 0 w 238"/>
                <a:gd name="T31" fmla="*/ 50 h 77"/>
                <a:gd name="T32" fmla="*/ 0 w 238"/>
                <a:gd name="T33" fmla="*/ 67 h 77"/>
                <a:gd name="T34" fmla="*/ 9 w 238"/>
                <a:gd name="T35" fmla="*/ 77 h 77"/>
                <a:gd name="T36" fmla="*/ 119 w 238"/>
                <a:gd name="T37" fmla="*/ 77 h 77"/>
                <a:gd name="T38" fmla="*/ 228 w 238"/>
                <a:gd name="T39" fmla="*/ 77 h 77"/>
                <a:gd name="T40" fmla="*/ 238 w 238"/>
                <a:gd name="T41" fmla="*/ 67 h 77"/>
                <a:gd name="T42" fmla="*/ 238 w 238"/>
                <a:gd name="T43" fmla="*/ 50 h 77"/>
                <a:gd name="T44" fmla="*/ 235 w 238"/>
                <a:gd name="T45" fmla="*/ 43 h 77"/>
                <a:gd name="T46" fmla="*/ 9 w 238"/>
                <a:gd name="T47" fmla="*/ 67 h 77"/>
                <a:gd name="T48" fmla="*/ 9 w 238"/>
                <a:gd name="T49" fmla="*/ 50 h 77"/>
                <a:gd name="T50" fmla="*/ 79 w 238"/>
                <a:gd name="T51" fmla="*/ 10 h 77"/>
                <a:gd name="T52" fmla="*/ 74 w 238"/>
                <a:gd name="T53" fmla="*/ 19 h 77"/>
                <a:gd name="T54" fmla="*/ 71 w 238"/>
                <a:gd name="T55" fmla="*/ 24 h 77"/>
                <a:gd name="T56" fmla="*/ 75 w 238"/>
                <a:gd name="T57" fmla="*/ 28 h 77"/>
                <a:gd name="T58" fmla="*/ 113 w 238"/>
                <a:gd name="T59" fmla="*/ 67 h 77"/>
                <a:gd name="T60" fmla="*/ 9 w 238"/>
                <a:gd name="T61" fmla="*/ 67 h 77"/>
                <a:gd name="T62" fmla="*/ 228 w 238"/>
                <a:gd name="T63" fmla="*/ 67 h 77"/>
                <a:gd name="T64" fmla="*/ 125 w 238"/>
                <a:gd name="T65" fmla="*/ 67 h 77"/>
                <a:gd name="T66" fmla="*/ 162 w 238"/>
                <a:gd name="T67" fmla="*/ 28 h 77"/>
                <a:gd name="T68" fmla="*/ 167 w 238"/>
                <a:gd name="T69" fmla="*/ 24 h 77"/>
                <a:gd name="T70" fmla="*/ 164 w 238"/>
                <a:gd name="T71" fmla="*/ 19 h 77"/>
                <a:gd name="T72" fmla="*/ 158 w 238"/>
                <a:gd name="T73" fmla="*/ 11 h 77"/>
                <a:gd name="T74" fmla="*/ 228 w 238"/>
                <a:gd name="T75" fmla="*/ 50 h 77"/>
                <a:gd name="T76" fmla="*/ 228 w 238"/>
                <a:gd name="T77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8" h="77">
                  <a:moveTo>
                    <a:pt x="235" y="43"/>
                  </a:moveTo>
                  <a:cubicBezTo>
                    <a:pt x="213" y="22"/>
                    <a:pt x="187" y="8"/>
                    <a:pt x="159" y="1"/>
                  </a:cubicBezTo>
                  <a:cubicBezTo>
                    <a:pt x="158" y="0"/>
                    <a:pt x="156" y="0"/>
                    <a:pt x="15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49" y="0"/>
                    <a:pt x="148" y="1"/>
                  </a:cubicBezTo>
                  <a:cubicBezTo>
                    <a:pt x="146" y="2"/>
                    <a:pt x="145" y="5"/>
                    <a:pt x="146" y="7"/>
                  </a:cubicBezTo>
                  <a:cubicBezTo>
                    <a:pt x="148" y="12"/>
                    <a:pt x="150" y="17"/>
                    <a:pt x="153" y="21"/>
                  </a:cubicBezTo>
                  <a:cubicBezTo>
                    <a:pt x="143" y="25"/>
                    <a:pt x="128" y="34"/>
                    <a:pt x="119" y="55"/>
                  </a:cubicBezTo>
                  <a:cubicBezTo>
                    <a:pt x="110" y="34"/>
                    <a:pt x="94" y="25"/>
                    <a:pt x="85" y="21"/>
                  </a:cubicBezTo>
                  <a:cubicBezTo>
                    <a:pt x="87" y="17"/>
                    <a:pt x="90" y="12"/>
                    <a:pt x="92" y="7"/>
                  </a:cubicBezTo>
                  <a:cubicBezTo>
                    <a:pt x="93" y="5"/>
                    <a:pt x="92" y="2"/>
                    <a:pt x="90" y="1"/>
                  </a:cubicBezTo>
                  <a:cubicBezTo>
                    <a:pt x="88" y="0"/>
                    <a:pt x="87" y="0"/>
                    <a:pt x="85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52" y="7"/>
                    <a:pt x="25" y="22"/>
                    <a:pt x="3" y="43"/>
                  </a:cubicBezTo>
                  <a:cubicBezTo>
                    <a:pt x="1" y="45"/>
                    <a:pt x="0" y="48"/>
                    <a:pt x="0" y="5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3"/>
                    <a:pt x="4" y="77"/>
                    <a:pt x="9" y="77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228" y="77"/>
                    <a:pt x="228" y="77"/>
                    <a:pt x="228" y="77"/>
                  </a:cubicBezTo>
                  <a:cubicBezTo>
                    <a:pt x="233" y="77"/>
                    <a:pt x="238" y="73"/>
                    <a:pt x="238" y="67"/>
                  </a:cubicBezTo>
                  <a:cubicBezTo>
                    <a:pt x="238" y="50"/>
                    <a:pt x="238" y="50"/>
                    <a:pt x="238" y="50"/>
                  </a:cubicBezTo>
                  <a:cubicBezTo>
                    <a:pt x="238" y="48"/>
                    <a:pt x="237" y="45"/>
                    <a:pt x="235" y="43"/>
                  </a:cubicBezTo>
                  <a:close/>
                  <a:moveTo>
                    <a:pt x="9" y="67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9" y="31"/>
                    <a:pt x="53" y="17"/>
                    <a:pt x="79" y="10"/>
                  </a:cubicBezTo>
                  <a:cubicBezTo>
                    <a:pt x="77" y="15"/>
                    <a:pt x="75" y="18"/>
                    <a:pt x="74" y="19"/>
                  </a:cubicBezTo>
                  <a:cubicBezTo>
                    <a:pt x="72" y="20"/>
                    <a:pt x="71" y="22"/>
                    <a:pt x="71" y="24"/>
                  </a:cubicBezTo>
                  <a:cubicBezTo>
                    <a:pt x="71" y="26"/>
                    <a:pt x="73" y="28"/>
                    <a:pt x="75" y="28"/>
                  </a:cubicBezTo>
                  <a:cubicBezTo>
                    <a:pt x="75" y="28"/>
                    <a:pt x="103" y="34"/>
                    <a:pt x="113" y="67"/>
                  </a:cubicBezTo>
                  <a:lnTo>
                    <a:pt x="9" y="67"/>
                  </a:lnTo>
                  <a:close/>
                  <a:moveTo>
                    <a:pt x="228" y="67"/>
                  </a:moveTo>
                  <a:cubicBezTo>
                    <a:pt x="125" y="67"/>
                    <a:pt x="125" y="67"/>
                    <a:pt x="125" y="67"/>
                  </a:cubicBezTo>
                  <a:cubicBezTo>
                    <a:pt x="134" y="34"/>
                    <a:pt x="161" y="29"/>
                    <a:pt x="162" y="28"/>
                  </a:cubicBezTo>
                  <a:cubicBezTo>
                    <a:pt x="165" y="28"/>
                    <a:pt x="167" y="26"/>
                    <a:pt x="167" y="24"/>
                  </a:cubicBezTo>
                  <a:cubicBezTo>
                    <a:pt x="167" y="22"/>
                    <a:pt x="166" y="20"/>
                    <a:pt x="164" y="19"/>
                  </a:cubicBezTo>
                  <a:cubicBezTo>
                    <a:pt x="163" y="18"/>
                    <a:pt x="160" y="15"/>
                    <a:pt x="158" y="11"/>
                  </a:cubicBezTo>
                  <a:cubicBezTo>
                    <a:pt x="184" y="17"/>
                    <a:pt x="208" y="31"/>
                    <a:pt x="228" y="50"/>
                  </a:cubicBezTo>
                  <a:lnTo>
                    <a:pt x="228" y="6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4349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50" name="Freeform 258">
              <a:extLst>
                <a:ext uri="{FF2B5EF4-FFF2-40B4-BE49-F238E27FC236}">
                  <a16:creationId xmlns:a16="http://schemas.microsoft.com/office/drawing/2014/main" id="{D6FE042C-469B-4A6A-8E3C-3E4B6C59D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1701800"/>
              <a:ext cx="271462" cy="354013"/>
            </a:xfrm>
            <a:custGeom>
              <a:avLst/>
              <a:gdLst>
                <a:gd name="T0" fmla="*/ 10 w 133"/>
                <a:gd name="T1" fmla="*/ 70 h 173"/>
                <a:gd name="T2" fmla="*/ 8 w 133"/>
                <a:gd name="T3" fmla="*/ 87 h 173"/>
                <a:gd name="T4" fmla="*/ 6 w 133"/>
                <a:gd name="T5" fmla="*/ 113 h 173"/>
                <a:gd name="T6" fmla="*/ 32 w 133"/>
                <a:gd name="T7" fmla="*/ 161 h 173"/>
                <a:gd name="T8" fmla="*/ 33 w 133"/>
                <a:gd name="T9" fmla="*/ 170 h 173"/>
                <a:gd name="T10" fmla="*/ 39 w 133"/>
                <a:gd name="T11" fmla="*/ 172 h 173"/>
                <a:gd name="T12" fmla="*/ 42 w 133"/>
                <a:gd name="T13" fmla="*/ 159 h 173"/>
                <a:gd name="T14" fmla="*/ 25 w 133"/>
                <a:gd name="T15" fmla="*/ 122 h 173"/>
                <a:gd name="T16" fmla="*/ 16 w 133"/>
                <a:gd name="T17" fmla="*/ 113 h 173"/>
                <a:gd name="T18" fmla="*/ 21 w 133"/>
                <a:gd name="T19" fmla="*/ 103 h 173"/>
                <a:gd name="T20" fmla="*/ 26 w 133"/>
                <a:gd name="T21" fmla="*/ 59 h 173"/>
                <a:gd name="T22" fmla="*/ 20 w 133"/>
                <a:gd name="T23" fmla="*/ 52 h 173"/>
                <a:gd name="T24" fmla="*/ 60 w 133"/>
                <a:gd name="T25" fmla="*/ 30 h 173"/>
                <a:gd name="T26" fmla="*/ 65 w 133"/>
                <a:gd name="T27" fmla="*/ 24 h 173"/>
                <a:gd name="T28" fmla="*/ 100 w 133"/>
                <a:gd name="T29" fmla="*/ 40 h 173"/>
                <a:gd name="T30" fmla="*/ 103 w 133"/>
                <a:gd name="T31" fmla="*/ 42 h 173"/>
                <a:gd name="T32" fmla="*/ 117 w 133"/>
                <a:gd name="T33" fmla="*/ 67 h 173"/>
                <a:gd name="T34" fmla="*/ 109 w 133"/>
                <a:gd name="T35" fmla="*/ 72 h 173"/>
                <a:gd name="T36" fmla="*/ 109 w 133"/>
                <a:gd name="T37" fmla="*/ 103 h 173"/>
                <a:gd name="T38" fmla="*/ 114 w 133"/>
                <a:gd name="T39" fmla="*/ 113 h 173"/>
                <a:gd name="T40" fmla="*/ 105 w 133"/>
                <a:gd name="T41" fmla="*/ 122 h 173"/>
                <a:gd name="T42" fmla="*/ 88 w 133"/>
                <a:gd name="T43" fmla="*/ 159 h 173"/>
                <a:gd name="T44" fmla="*/ 90 w 133"/>
                <a:gd name="T45" fmla="*/ 172 h 173"/>
                <a:gd name="T46" fmla="*/ 97 w 133"/>
                <a:gd name="T47" fmla="*/ 166 h 173"/>
                <a:gd name="T48" fmla="*/ 114 w 133"/>
                <a:gd name="T49" fmla="*/ 126 h 173"/>
                <a:gd name="T50" fmla="*/ 119 w 133"/>
                <a:gd name="T51" fmla="*/ 102 h 173"/>
                <a:gd name="T52" fmla="*/ 121 w 133"/>
                <a:gd name="T53" fmla="*/ 86 h 173"/>
                <a:gd name="T54" fmla="*/ 127 w 133"/>
                <a:gd name="T55" fmla="*/ 82 h 173"/>
                <a:gd name="T56" fmla="*/ 123 w 133"/>
                <a:gd name="T57" fmla="*/ 54 h 173"/>
                <a:gd name="T58" fmla="*/ 131 w 133"/>
                <a:gd name="T59" fmla="*/ 49 h 173"/>
                <a:gd name="T60" fmla="*/ 26 w 133"/>
                <a:gd name="T61" fmla="*/ 21 h 173"/>
                <a:gd name="T62" fmla="*/ 25 w 133"/>
                <a:gd name="T63" fmla="*/ 30 h 173"/>
                <a:gd name="T64" fmla="*/ 4 w 133"/>
                <a:gd name="T65" fmla="*/ 7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3" h="173">
                  <a:moveTo>
                    <a:pt x="4" y="74"/>
                  </a:moveTo>
                  <a:cubicBezTo>
                    <a:pt x="7" y="74"/>
                    <a:pt x="9" y="73"/>
                    <a:pt x="10" y="70"/>
                  </a:cubicBezTo>
                  <a:cubicBezTo>
                    <a:pt x="10" y="70"/>
                    <a:pt x="11" y="69"/>
                    <a:pt x="11" y="69"/>
                  </a:cubicBezTo>
                  <a:cubicBezTo>
                    <a:pt x="9" y="75"/>
                    <a:pt x="8" y="81"/>
                    <a:pt x="8" y="87"/>
                  </a:cubicBezTo>
                  <a:cubicBezTo>
                    <a:pt x="8" y="92"/>
                    <a:pt x="9" y="97"/>
                    <a:pt x="10" y="102"/>
                  </a:cubicBezTo>
                  <a:cubicBezTo>
                    <a:pt x="7" y="105"/>
                    <a:pt x="6" y="109"/>
                    <a:pt x="6" y="113"/>
                  </a:cubicBezTo>
                  <a:cubicBezTo>
                    <a:pt x="6" y="119"/>
                    <a:pt x="10" y="124"/>
                    <a:pt x="15" y="126"/>
                  </a:cubicBezTo>
                  <a:cubicBezTo>
                    <a:pt x="17" y="139"/>
                    <a:pt x="23" y="152"/>
                    <a:pt x="32" y="161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8"/>
                    <a:pt x="32" y="169"/>
                    <a:pt x="33" y="170"/>
                  </a:cubicBezTo>
                  <a:cubicBezTo>
                    <a:pt x="34" y="172"/>
                    <a:pt x="35" y="173"/>
                    <a:pt x="37" y="173"/>
                  </a:cubicBezTo>
                  <a:cubicBezTo>
                    <a:pt x="38" y="173"/>
                    <a:pt x="39" y="173"/>
                    <a:pt x="39" y="172"/>
                  </a:cubicBezTo>
                  <a:cubicBezTo>
                    <a:pt x="42" y="171"/>
                    <a:pt x="43" y="168"/>
                    <a:pt x="42" y="166"/>
                  </a:cubicBezTo>
                  <a:cubicBezTo>
                    <a:pt x="42" y="159"/>
                    <a:pt x="42" y="159"/>
                    <a:pt x="42" y="159"/>
                  </a:cubicBezTo>
                  <a:cubicBezTo>
                    <a:pt x="42" y="158"/>
                    <a:pt x="41" y="157"/>
                    <a:pt x="40" y="156"/>
                  </a:cubicBezTo>
                  <a:cubicBezTo>
                    <a:pt x="31" y="147"/>
                    <a:pt x="26" y="134"/>
                    <a:pt x="25" y="122"/>
                  </a:cubicBezTo>
                  <a:cubicBezTo>
                    <a:pt x="24" y="119"/>
                    <a:pt x="22" y="117"/>
                    <a:pt x="20" y="117"/>
                  </a:cubicBezTo>
                  <a:cubicBezTo>
                    <a:pt x="17" y="117"/>
                    <a:pt x="16" y="115"/>
                    <a:pt x="16" y="113"/>
                  </a:cubicBezTo>
                  <a:cubicBezTo>
                    <a:pt x="16" y="111"/>
                    <a:pt x="17" y="109"/>
                    <a:pt x="18" y="109"/>
                  </a:cubicBezTo>
                  <a:cubicBezTo>
                    <a:pt x="20" y="108"/>
                    <a:pt x="21" y="105"/>
                    <a:pt x="21" y="103"/>
                  </a:cubicBezTo>
                  <a:cubicBezTo>
                    <a:pt x="19" y="98"/>
                    <a:pt x="18" y="92"/>
                    <a:pt x="18" y="87"/>
                  </a:cubicBezTo>
                  <a:cubicBezTo>
                    <a:pt x="18" y="77"/>
                    <a:pt x="21" y="67"/>
                    <a:pt x="26" y="59"/>
                  </a:cubicBezTo>
                  <a:cubicBezTo>
                    <a:pt x="27" y="57"/>
                    <a:pt x="27" y="55"/>
                    <a:pt x="26" y="53"/>
                  </a:cubicBezTo>
                  <a:cubicBezTo>
                    <a:pt x="24" y="52"/>
                    <a:pt x="22" y="51"/>
                    <a:pt x="20" y="52"/>
                  </a:cubicBezTo>
                  <a:cubicBezTo>
                    <a:pt x="19" y="52"/>
                    <a:pt x="18" y="53"/>
                    <a:pt x="17" y="53"/>
                  </a:cubicBezTo>
                  <a:cubicBezTo>
                    <a:pt x="24" y="42"/>
                    <a:pt x="37" y="29"/>
                    <a:pt x="60" y="30"/>
                  </a:cubicBezTo>
                  <a:cubicBezTo>
                    <a:pt x="63" y="30"/>
                    <a:pt x="65" y="28"/>
                    <a:pt x="65" y="25"/>
                  </a:cubicBezTo>
                  <a:cubicBezTo>
                    <a:pt x="65" y="25"/>
                    <a:pt x="65" y="24"/>
                    <a:pt x="65" y="24"/>
                  </a:cubicBezTo>
                  <a:cubicBezTo>
                    <a:pt x="76" y="24"/>
                    <a:pt x="87" y="28"/>
                    <a:pt x="95" y="39"/>
                  </a:cubicBezTo>
                  <a:cubicBezTo>
                    <a:pt x="96" y="40"/>
                    <a:pt x="98" y="41"/>
                    <a:pt x="100" y="40"/>
                  </a:cubicBezTo>
                  <a:cubicBezTo>
                    <a:pt x="101" y="40"/>
                    <a:pt x="102" y="40"/>
                    <a:pt x="105" y="40"/>
                  </a:cubicBezTo>
                  <a:cubicBezTo>
                    <a:pt x="104" y="41"/>
                    <a:pt x="104" y="41"/>
                    <a:pt x="103" y="42"/>
                  </a:cubicBezTo>
                  <a:cubicBezTo>
                    <a:pt x="103" y="44"/>
                    <a:pt x="103" y="46"/>
                    <a:pt x="105" y="48"/>
                  </a:cubicBezTo>
                  <a:cubicBezTo>
                    <a:pt x="105" y="48"/>
                    <a:pt x="114" y="55"/>
                    <a:pt x="117" y="67"/>
                  </a:cubicBezTo>
                  <a:cubicBezTo>
                    <a:pt x="116" y="66"/>
                    <a:pt x="114" y="65"/>
                    <a:pt x="112" y="66"/>
                  </a:cubicBezTo>
                  <a:cubicBezTo>
                    <a:pt x="110" y="67"/>
                    <a:pt x="108" y="69"/>
                    <a:pt x="109" y="72"/>
                  </a:cubicBezTo>
                  <a:cubicBezTo>
                    <a:pt x="111" y="77"/>
                    <a:pt x="111" y="82"/>
                    <a:pt x="111" y="87"/>
                  </a:cubicBezTo>
                  <a:cubicBezTo>
                    <a:pt x="111" y="92"/>
                    <a:pt x="110" y="98"/>
                    <a:pt x="109" y="103"/>
                  </a:cubicBezTo>
                  <a:cubicBezTo>
                    <a:pt x="108" y="105"/>
                    <a:pt x="109" y="108"/>
                    <a:pt x="111" y="109"/>
                  </a:cubicBezTo>
                  <a:cubicBezTo>
                    <a:pt x="113" y="109"/>
                    <a:pt x="114" y="111"/>
                    <a:pt x="114" y="113"/>
                  </a:cubicBezTo>
                  <a:cubicBezTo>
                    <a:pt x="114" y="115"/>
                    <a:pt x="112" y="117"/>
                    <a:pt x="110" y="117"/>
                  </a:cubicBezTo>
                  <a:cubicBezTo>
                    <a:pt x="107" y="117"/>
                    <a:pt x="105" y="119"/>
                    <a:pt x="105" y="122"/>
                  </a:cubicBezTo>
                  <a:cubicBezTo>
                    <a:pt x="104" y="134"/>
                    <a:pt x="98" y="147"/>
                    <a:pt x="89" y="156"/>
                  </a:cubicBezTo>
                  <a:cubicBezTo>
                    <a:pt x="88" y="157"/>
                    <a:pt x="88" y="158"/>
                    <a:pt x="88" y="159"/>
                  </a:cubicBezTo>
                  <a:cubicBezTo>
                    <a:pt x="88" y="166"/>
                    <a:pt x="88" y="166"/>
                    <a:pt x="88" y="166"/>
                  </a:cubicBezTo>
                  <a:cubicBezTo>
                    <a:pt x="87" y="168"/>
                    <a:pt x="88" y="171"/>
                    <a:pt x="90" y="172"/>
                  </a:cubicBezTo>
                  <a:cubicBezTo>
                    <a:pt x="92" y="173"/>
                    <a:pt x="95" y="172"/>
                    <a:pt x="97" y="170"/>
                  </a:cubicBezTo>
                  <a:cubicBezTo>
                    <a:pt x="97" y="169"/>
                    <a:pt x="97" y="168"/>
                    <a:pt x="97" y="166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106" y="152"/>
                    <a:pt x="112" y="139"/>
                    <a:pt x="114" y="126"/>
                  </a:cubicBezTo>
                  <a:cubicBezTo>
                    <a:pt x="120" y="125"/>
                    <a:pt x="124" y="119"/>
                    <a:pt x="124" y="113"/>
                  </a:cubicBezTo>
                  <a:cubicBezTo>
                    <a:pt x="124" y="109"/>
                    <a:pt x="122" y="105"/>
                    <a:pt x="119" y="102"/>
                  </a:cubicBezTo>
                  <a:cubicBezTo>
                    <a:pt x="120" y="97"/>
                    <a:pt x="121" y="92"/>
                    <a:pt x="121" y="87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2" y="86"/>
                    <a:pt x="124" y="85"/>
                    <a:pt x="124" y="85"/>
                  </a:cubicBezTo>
                  <a:cubicBezTo>
                    <a:pt x="125" y="84"/>
                    <a:pt x="126" y="83"/>
                    <a:pt x="127" y="82"/>
                  </a:cubicBezTo>
                  <a:cubicBezTo>
                    <a:pt x="129" y="70"/>
                    <a:pt x="126" y="60"/>
                    <a:pt x="122" y="53"/>
                  </a:cubicBezTo>
                  <a:cubicBezTo>
                    <a:pt x="123" y="54"/>
                    <a:pt x="123" y="54"/>
                    <a:pt x="123" y="54"/>
                  </a:cubicBezTo>
                  <a:cubicBezTo>
                    <a:pt x="125" y="56"/>
                    <a:pt x="128" y="57"/>
                    <a:pt x="130" y="55"/>
                  </a:cubicBezTo>
                  <a:cubicBezTo>
                    <a:pt x="132" y="54"/>
                    <a:pt x="133" y="51"/>
                    <a:pt x="131" y="49"/>
                  </a:cubicBezTo>
                  <a:cubicBezTo>
                    <a:pt x="122" y="32"/>
                    <a:pt x="108" y="29"/>
                    <a:pt x="101" y="30"/>
                  </a:cubicBezTo>
                  <a:cubicBezTo>
                    <a:pt x="76" y="0"/>
                    <a:pt x="28" y="20"/>
                    <a:pt x="26" y="21"/>
                  </a:cubicBezTo>
                  <a:cubicBezTo>
                    <a:pt x="24" y="22"/>
                    <a:pt x="23" y="25"/>
                    <a:pt x="23" y="27"/>
                  </a:cubicBezTo>
                  <a:cubicBezTo>
                    <a:pt x="24" y="28"/>
                    <a:pt x="24" y="29"/>
                    <a:pt x="25" y="30"/>
                  </a:cubicBezTo>
                  <a:cubicBezTo>
                    <a:pt x="6" y="44"/>
                    <a:pt x="1" y="67"/>
                    <a:pt x="1" y="68"/>
                  </a:cubicBezTo>
                  <a:cubicBezTo>
                    <a:pt x="0" y="70"/>
                    <a:pt x="2" y="73"/>
                    <a:pt x="4" y="7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4349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sp>
        <p:nvSpPr>
          <p:cNvPr id="51" name="textruta 50">
            <a:extLst>
              <a:ext uri="{FF2B5EF4-FFF2-40B4-BE49-F238E27FC236}">
                <a16:creationId xmlns:a16="http://schemas.microsoft.com/office/drawing/2014/main" id="{D2ADBAC0-5253-4AED-8B67-A7F90D92A776}"/>
              </a:ext>
            </a:extLst>
          </p:cNvPr>
          <p:cNvSpPr txBox="1"/>
          <p:nvPr/>
        </p:nvSpPr>
        <p:spPr>
          <a:xfrm>
            <a:off x="967280" y="2724597"/>
            <a:ext cx="1412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400" dirty="0" err="1">
                <a:solidFill>
                  <a:srgbClr val="646567"/>
                </a:solidFill>
                <a:latin typeface="+mj-lt"/>
              </a:rPr>
              <a:t>Using</a:t>
            </a:r>
            <a:r>
              <a:rPr lang="sv-SE" sz="1400" dirty="0">
                <a:solidFill>
                  <a:srgbClr val="646567"/>
                </a:solidFill>
                <a:latin typeface="+mj-lt"/>
              </a:rPr>
              <a:t> CIUS SE</a:t>
            </a:r>
          </a:p>
        </p:txBody>
      </p:sp>
      <p:grpSp>
        <p:nvGrpSpPr>
          <p:cNvPr id="52" name="Group 32">
            <a:extLst>
              <a:ext uri="{FF2B5EF4-FFF2-40B4-BE49-F238E27FC236}">
                <a16:creationId xmlns:a16="http://schemas.microsoft.com/office/drawing/2014/main" id="{0DA1E117-A4B1-44D0-A6B6-257CD1AF85A6}"/>
              </a:ext>
            </a:extLst>
          </p:cNvPr>
          <p:cNvGrpSpPr/>
          <p:nvPr/>
        </p:nvGrpSpPr>
        <p:grpSpPr>
          <a:xfrm>
            <a:off x="1364824" y="3144538"/>
            <a:ext cx="364331" cy="394097"/>
            <a:chOff x="4970463" y="1701800"/>
            <a:chExt cx="485775" cy="525463"/>
          </a:xfrm>
        </p:grpSpPr>
        <p:sp>
          <p:nvSpPr>
            <p:cNvPr id="53" name="Freeform 257">
              <a:extLst>
                <a:ext uri="{FF2B5EF4-FFF2-40B4-BE49-F238E27FC236}">
                  <a16:creationId xmlns:a16="http://schemas.microsoft.com/office/drawing/2014/main" id="{8DA7A083-A045-4495-B997-78269C148D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2070100"/>
              <a:ext cx="485775" cy="157163"/>
            </a:xfrm>
            <a:custGeom>
              <a:avLst/>
              <a:gdLst>
                <a:gd name="T0" fmla="*/ 235 w 238"/>
                <a:gd name="T1" fmla="*/ 43 h 77"/>
                <a:gd name="T2" fmla="*/ 159 w 238"/>
                <a:gd name="T3" fmla="*/ 1 h 77"/>
                <a:gd name="T4" fmla="*/ 155 w 238"/>
                <a:gd name="T5" fmla="*/ 0 h 77"/>
                <a:gd name="T6" fmla="*/ 152 w 238"/>
                <a:gd name="T7" fmla="*/ 0 h 77"/>
                <a:gd name="T8" fmla="*/ 148 w 238"/>
                <a:gd name="T9" fmla="*/ 1 h 77"/>
                <a:gd name="T10" fmla="*/ 146 w 238"/>
                <a:gd name="T11" fmla="*/ 7 h 77"/>
                <a:gd name="T12" fmla="*/ 153 w 238"/>
                <a:gd name="T13" fmla="*/ 21 h 77"/>
                <a:gd name="T14" fmla="*/ 119 w 238"/>
                <a:gd name="T15" fmla="*/ 55 h 77"/>
                <a:gd name="T16" fmla="*/ 85 w 238"/>
                <a:gd name="T17" fmla="*/ 21 h 77"/>
                <a:gd name="T18" fmla="*/ 92 w 238"/>
                <a:gd name="T19" fmla="*/ 7 h 77"/>
                <a:gd name="T20" fmla="*/ 90 w 238"/>
                <a:gd name="T21" fmla="*/ 1 h 77"/>
                <a:gd name="T22" fmla="*/ 85 w 238"/>
                <a:gd name="T23" fmla="*/ 0 h 77"/>
                <a:gd name="T24" fmla="*/ 83 w 238"/>
                <a:gd name="T25" fmla="*/ 0 h 77"/>
                <a:gd name="T26" fmla="*/ 81 w 238"/>
                <a:gd name="T27" fmla="*/ 0 h 77"/>
                <a:gd name="T28" fmla="*/ 3 w 238"/>
                <a:gd name="T29" fmla="*/ 43 h 77"/>
                <a:gd name="T30" fmla="*/ 0 w 238"/>
                <a:gd name="T31" fmla="*/ 50 h 77"/>
                <a:gd name="T32" fmla="*/ 0 w 238"/>
                <a:gd name="T33" fmla="*/ 67 h 77"/>
                <a:gd name="T34" fmla="*/ 9 w 238"/>
                <a:gd name="T35" fmla="*/ 77 h 77"/>
                <a:gd name="T36" fmla="*/ 119 w 238"/>
                <a:gd name="T37" fmla="*/ 77 h 77"/>
                <a:gd name="T38" fmla="*/ 228 w 238"/>
                <a:gd name="T39" fmla="*/ 77 h 77"/>
                <a:gd name="T40" fmla="*/ 238 w 238"/>
                <a:gd name="T41" fmla="*/ 67 h 77"/>
                <a:gd name="T42" fmla="*/ 238 w 238"/>
                <a:gd name="T43" fmla="*/ 50 h 77"/>
                <a:gd name="T44" fmla="*/ 235 w 238"/>
                <a:gd name="T45" fmla="*/ 43 h 77"/>
                <a:gd name="T46" fmla="*/ 9 w 238"/>
                <a:gd name="T47" fmla="*/ 67 h 77"/>
                <a:gd name="T48" fmla="*/ 9 w 238"/>
                <a:gd name="T49" fmla="*/ 50 h 77"/>
                <a:gd name="T50" fmla="*/ 79 w 238"/>
                <a:gd name="T51" fmla="*/ 10 h 77"/>
                <a:gd name="T52" fmla="*/ 74 w 238"/>
                <a:gd name="T53" fmla="*/ 19 h 77"/>
                <a:gd name="T54" fmla="*/ 71 w 238"/>
                <a:gd name="T55" fmla="*/ 24 h 77"/>
                <a:gd name="T56" fmla="*/ 75 w 238"/>
                <a:gd name="T57" fmla="*/ 28 h 77"/>
                <a:gd name="T58" fmla="*/ 113 w 238"/>
                <a:gd name="T59" fmla="*/ 67 h 77"/>
                <a:gd name="T60" fmla="*/ 9 w 238"/>
                <a:gd name="T61" fmla="*/ 67 h 77"/>
                <a:gd name="T62" fmla="*/ 228 w 238"/>
                <a:gd name="T63" fmla="*/ 67 h 77"/>
                <a:gd name="T64" fmla="*/ 125 w 238"/>
                <a:gd name="T65" fmla="*/ 67 h 77"/>
                <a:gd name="T66" fmla="*/ 162 w 238"/>
                <a:gd name="T67" fmla="*/ 28 h 77"/>
                <a:gd name="T68" fmla="*/ 167 w 238"/>
                <a:gd name="T69" fmla="*/ 24 h 77"/>
                <a:gd name="T70" fmla="*/ 164 w 238"/>
                <a:gd name="T71" fmla="*/ 19 h 77"/>
                <a:gd name="T72" fmla="*/ 158 w 238"/>
                <a:gd name="T73" fmla="*/ 11 h 77"/>
                <a:gd name="T74" fmla="*/ 228 w 238"/>
                <a:gd name="T75" fmla="*/ 50 h 77"/>
                <a:gd name="T76" fmla="*/ 228 w 238"/>
                <a:gd name="T77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8" h="77">
                  <a:moveTo>
                    <a:pt x="235" y="43"/>
                  </a:moveTo>
                  <a:cubicBezTo>
                    <a:pt x="213" y="22"/>
                    <a:pt x="187" y="8"/>
                    <a:pt x="159" y="1"/>
                  </a:cubicBezTo>
                  <a:cubicBezTo>
                    <a:pt x="158" y="0"/>
                    <a:pt x="156" y="0"/>
                    <a:pt x="15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49" y="0"/>
                    <a:pt x="148" y="1"/>
                  </a:cubicBezTo>
                  <a:cubicBezTo>
                    <a:pt x="146" y="2"/>
                    <a:pt x="145" y="5"/>
                    <a:pt x="146" y="7"/>
                  </a:cubicBezTo>
                  <a:cubicBezTo>
                    <a:pt x="148" y="12"/>
                    <a:pt x="150" y="17"/>
                    <a:pt x="153" y="21"/>
                  </a:cubicBezTo>
                  <a:cubicBezTo>
                    <a:pt x="143" y="25"/>
                    <a:pt x="128" y="34"/>
                    <a:pt x="119" y="55"/>
                  </a:cubicBezTo>
                  <a:cubicBezTo>
                    <a:pt x="110" y="34"/>
                    <a:pt x="94" y="25"/>
                    <a:pt x="85" y="21"/>
                  </a:cubicBezTo>
                  <a:cubicBezTo>
                    <a:pt x="87" y="17"/>
                    <a:pt x="90" y="12"/>
                    <a:pt x="92" y="7"/>
                  </a:cubicBezTo>
                  <a:cubicBezTo>
                    <a:pt x="93" y="5"/>
                    <a:pt x="92" y="2"/>
                    <a:pt x="90" y="1"/>
                  </a:cubicBezTo>
                  <a:cubicBezTo>
                    <a:pt x="88" y="0"/>
                    <a:pt x="87" y="0"/>
                    <a:pt x="85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52" y="7"/>
                    <a:pt x="25" y="22"/>
                    <a:pt x="3" y="43"/>
                  </a:cubicBezTo>
                  <a:cubicBezTo>
                    <a:pt x="1" y="45"/>
                    <a:pt x="0" y="48"/>
                    <a:pt x="0" y="5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3"/>
                    <a:pt x="4" y="77"/>
                    <a:pt x="9" y="77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228" y="77"/>
                    <a:pt x="228" y="77"/>
                    <a:pt x="228" y="77"/>
                  </a:cubicBezTo>
                  <a:cubicBezTo>
                    <a:pt x="233" y="77"/>
                    <a:pt x="238" y="73"/>
                    <a:pt x="238" y="67"/>
                  </a:cubicBezTo>
                  <a:cubicBezTo>
                    <a:pt x="238" y="50"/>
                    <a:pt x="238" y="50"/>
                    <a:pt x="238" y="50"/>
                  </a:cubicBezTo>
                  <a:cubicBezTo>
                    <a:pt x="238" y="48"/>
                    <a:pt x="237" y="45"/>
                    <a:pt x="235" y="43"/>
                  </a:cubicBezTo>
                  <a:close/>
                  <a:moveTo>
                    <a:pt x="9" y="67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9" y="31"/>
                    <a:pt x="53" y="17"/>
                    <a:pt x="79" y="10"/>
                  </a:cubicBezTo>
                  <a:cubicBezTo>
                    <a:pt x="77" y="15"/>
                    <a:pt x="75" y="18"/>
                    <a:pt x="74" y="19"/>
                  </a:cubicBezTo>
                  <a:cubicBezTo>
                    <a:pt x="72" y="20"/>
                    <a:pt x="71" y="22"/>
                    <a:pt x="71" y="24"/>
                  </a:cubicBezTo>
                  <a:cubicBezTo>
                    <a:pt x="71" y="26"/>
                    <a:pt x="73" y="28"/>
                    <a:pt x="75" y="28"/>
                  </a:cubicBezTo>
                  <a:cubicBezTo>
                    <a:pt x="75" y="28"/>
                    <a:pt x="103" y="34"/>
                    <a:pt x="113" y="67"/>
                  </a:cubicBezTo>
                  <a:lnTo>
                    <a:pt x="9" y="67"/>
                  </a:lnTo>
                  <a:close/>
                  <a:moveTo>
                    <a:pt x="228" y="67"/>
                  </a:moveTo>
                  <a:cubicBezTo>
                    <a:pt x="125" y="67"/>
                    <a:pt x="125" y="67"/>
                    <a:pt x="125" y="67"/>
                  </a:cubicBezTo>
                  <a:cubicBezTo>
                    <a:pt x="134" y="34"/>
                    <a:pt x="161" y="29"/>
                    <a:pt x="162" y="28"/>
                  </a:cubicBezTo>
                  <a:cubicBezTo>
                    <a:pt x="165" y="28"/>
                    <a:pt x="167" y="26"/>
                    <a:pt x="167" y="24"/>
                  </a:cubicBezTo>
                  <a:cubicBezTo>
                    <a:pt x="167" y="22"/>
                    <a:pt x="166" y="20"/>
                    <a:pt x="164" y="19"/>
                  </a:cubicBezTo>
                  <a:cubicBezTo>
                    <a:pt x="163" y="18"/>
                    <a:pt x="160" y="15"/>
                    <a:pt x="158" y="11"/>
                  </a:cubicBezTo>
                  <a:cubicBezTo>
                    <a:pt x="184" y="17"/>
                    <a:pt x="208" y="31"/>
                    <a:pt x="228" y="50"/>
                  </a:cubicBezTo>
                  <a:lnTo>
                    <a:pt x="228" y="6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4349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54" name="Freeform 258">
              <a:extLst>
                <a:ext uri="{FF2B5EF4-FFF2-40B4-BE49-F238E27FC236}">
                  <a16:creationId xmlns:a16="http://schemas.microsoft.com/office/drawing/2014/main" id="{E2F29CA0-32BD-4A55-AC50-7F23EA306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1701800"/>
              <a:ext cx="271462" cy="354013"/>
            </a:xfrm>
            <a:custGeom>
              <a:avLst/>
              <a:gdLst>
                <a:gd name="T0" fmla="*/ 10 w 133"/>
                <a:gd name="T1" fmla="*/ 70 h 173"/>
                <a:gd name="T2" fmla="*/ 8 w 133"/>
                <a:gd name="T3" fmla="*/ 87 h 173"/>
                <a:gd name="T4" fmla="*/ 6 w 133"/>
                <a:gd name="T5" fmla="*/ 113 h 173"/>
                <a:gd name="T6" fmla="*/ 32 w 133"/>
                <a:gd name="T7" fmla="*/ 161 h 173"/>
                <a:gd name="T8" fmla="*/ 33 w 133"/>
                <a:gd name="T9" fmla="*/ 170 h 173"/>
                <a:gd name="T10" fmla="*/ 39 w 133"/>
                <a:gd name="T11" fmla="*/ 172 h 173"/>
                <a:gd name="T12" fmla="*/ 42 w 133"/>
                <a:gd name="T13" fmla="*/ 159 h 173"/>
                <a:gd name="T14" fmla="*/ 25 w 133"/>
                <a:gd name="T15" fmla="*/ 122 h 173"/>
                <a:gd name="T16" fmla="*/ 16 w 133"/>
                <a:gd name="T17" fmla="*/ 113 h 173"/>
                <a:gd name="T18" fmla="*/ 21 w 133"/>
                <a:gd name="T19" fmla="*/ 103 h 173"/>
                <a:gd name="T20" fmla="*/ 26 w 133"/>
                <a:gd name="T21" fmla="*/ 59 h 173"/>
                <a:gd name="T22" fmla="*/ 20 w 133"/>
                <a:gd name="T23" fmla="*/ 52 h 173"/>
                <a:gd name="T24" fmla="*/ 60 w 133"/>
                <a:gd name="T25" fmla="*/ 30 h 173"/>
                <a:gd name="T26" fmla="*/ 65 w 133"/>
                <a:gd name="T27" fmla="*/ 24 h 173"/>
                <a:gd name="T28" fmla="*/ 100 w 133"/>
                <a:gd name="T29" fmla="*/ 40 h 173"/>
                <a:gd name="T30" fmla="*/ 103 w 133"/>
                <a:gd name="T31" fmla="*/ 42 h 173"/>
                <a:gd name="T32" fmla="*/ 117 w 133"/>
                <a:gd name="T33" fmla="*/ 67 h 173"/>
                <a:gd name="T34" fmla="*/ 109 w 133"/>
                <a:gd name="T35" fmla="*/ 72 h 173"/>
                <a:gd name="T36" fmla="*/ 109 w 133"/>
                <a:gd name="T37" fmla="*/ 103 h 173"/>
                <a:gd name="T38" fmla="*/ 114 w 133"/>
                <a:gd name="T39" fmla="*/ 113 h 173"/>
                <a:gd name="T40" fmla="*/ 105 w 133"/>
                <a:gd name="T41" fmla="*/ 122 h 173"/>
                <a:gd name="T42" fmla="*/ 88 w 133"/>
                <a:gd name="T43" fmla="*/ 159 h 173"/>
                <a:gd name="T44" fmla="*/ 90 w 133"/>
                <a:gd name="T45" fmla="*/ 172 h 173"/>
                <a:gd name="T46" fmla="*/ 97 w 133"/>
                <a:gd name="T47" fmla="*/ 166 h 173"/>
                <a:gd name="T48" fmla="*/ 114 w 133"/>
                <a:gd name="T49" fmla="*/ 126 h 173"/>
                <a:gd name="T50" fmla="*/ 119 w 133"/>
                <a:gd name="T51" fmla="*/ 102 h 173"/>
                <a:gd name="T52" fmla="*/ 121 w 133"/>
                <a:gd name="T53" fmla="*/ 86 h 173"/>
                <a:gd name="T54" fmla="*/ 127 w 133"/>
                <a:gd name="T55" fmla="*/ 82 h 173"/>
                <a:gd name="T56" fmla="*/ 123 w 133"/>
                <a:gd name="T57" fmla="*/ 54 h 173"/>
                <a:gd name="T58" fmla="*/ 131 w 133"/>
                <a:gd name="T59" fmla="*/ 49 h 173"/>
                <a:gd name="T60" fmla="*/ 26 w 133"/>
                <a:gd name="T61" fmla="*/ 21 h 173"/>
                <a:gd name="T62" fmla="*/ 25 w 133"/>
                <a:gd name="T63" fmla="*/ 30 h 173"/>
                <a:gd name="T64" fmla="*/ 4 w 133"/>
                <a:gd name="T65" fmla="*/ 7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3" h="173">
                  <a:moveTo>
                    <a:pt x="4" y="74"/>
                  </a:moveTo>
                  <a:cubicBezTo>
                    <a:pt x="7" y="74"/>
                    <a:pt x="9" y="73"/>
                    <a:pt x="10" y="70"/>
                  </a:cubicBezTo>
                  <a:cubicBezTo>
                    <a:pt x="10" y="70"/>
                    <a:pt x="11" y="69"/>
                    <a:pt x="11" y="69"/>
                  </a:cubicBezTo>
                  <a:cubicBezTo>
                    <a:pt x="9" y="75"/>
                    <a:pt x="8" y="81"/>
                    <a:pt x="8" y="87"/>
                  </a:cubicBezTo>
                  <a:cubicBezTo>
                    <a:pt x="8" y="92"/>
                    <a:pt x="9" y="97"/>
                    <a:pt x="10" y="102"/>
                  </a:cubicBezTo>
                  <a:cubicBezTo>
                    <a:pt x="7" y="105"/>
                    <a:pt x="6" y="109"/>
                    <a:pt x="6" y="113"/>
                  </a:cubicBezTo>
                  <a:cubicBezTo>
                    <a:pt x="6" y="119"/>
                    <a:pt x="10" y="124"/>
                    <a:pt x="15" y="126"/>
                  </a:cubicBezTo>
                  <a:cubicBezTo>
                    <a:pt x="17" y="139"/>
                    <a:pt x="23" y="152"/>
                    <a:pt x="32" y="161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8"/>
                    <a:pt x="32" y="169"/>
                    <a:pt x="33" y="170"/>
                  </a:cubicBezTo>
                  <a:cubicBezTo>
                    <a:pt x="34" y="172"/>
                    <a:pt x="35" y="173"/>
                    <a:pt x="37" y="173"/>
                  </a:cubicBezTo>
                  <a:cubicBezTo>
                    <a:pt x="38" y="173"/>
                    <a:pt x="39" y="173"/>
                    <a:pt x="39" y="172"/>
                  </a:cubicBezTo>
                  <a:cubicBezTo>
                    <a:pt x="42" y="171"/>
                    <a:pt x="43" y="168"/>
                    <a:pt x="42" y="166"/>
                  </a:cubicBezTo>
                  <a:cubicBezTo>
                    <a:pt x="42" y="159"/>
                    <a:pt x="42" y="159"/>
                    <a:pt x="42" y="159"/>
                  </a:cubicBezTo>
                  <a:cubicBezTo>
                    <a:pt x="42" y="158"/>
                    <a:pt x="41" y="157"/>
                    <a:pt x="40" y="156"/>
                  </a:cubicBezTo>
                  <a:cubicBezTo>
                    <a:pt x="31" y="147"/>
                    <a:pt x="26" y="134"/>
                    <a:pt x="25" y="122"/>
                  </a:cubicBezTo>
                  <a:cubicBezTo>
                    <a:pt x="24" y="119"/>
                    <a:pt x="22" y="117"/>
                    <a:pt x="20" y="117"/>
                  </a:cubicBezTo>
                  <a:cubicBezTo>
                    <a:pt x="17" y="117"/>
                    <a:pt x="16" y="115"/>
                    <a:pt x="16" y="113"/>
                  </a:cubicBezTo>
                  <a:cubicBezTo>
                    <a:pt x="16" y="111"/>
                    <a:pt x="17" y="109"/>
                    <a:pt x="18" y="109"/>
                  </a:cubicBezTo>
                  <a:cubicBezTo>
                    <a:pt x="20" y="108"/>
                    <a:pt x="21" y="105"/>
                    <a:pt x="21" y="103"/>
                  </a:cubicBezTo>
                  <a:cubicBezTo>
                    <a:pt x="19" y="98"/>
                    <a:pt x="18" y="92"/>
                    <a:pt x="18" y="87"/>
                  </a:cubicBezTo>
                  <a:cubicBezTo>
                    <a:pt x="18" y="77"/>
                    <a:pt x="21" y="67"/>
                    <a:pt x="26" y="59"/>
                  </a:cubicBezTo>
                  <a:cubicBezTo>
                    <a:pt x="27" y="57"/>
                    <a:pt x="27" y="55"/>
                    <a:pt x="26" y="53"/>
                  </a:cubicBezTo>
                  <a:cubicBezTo>
                    <a:pt x="24" y="52"/>
                    <a:pt x="22" y="51"/>
                    <a:pt x="20" y="52"/>
                  </a:cubicBezTo>
                  <a:cubicBezTo>
                    <a:pt x="19" y="52"/>
                    <a:pt x="18" y="53"/>
                    <a:pt x="17" y="53"/>
                  </a:cubicBezTo>
                  <a:cubicBezTo>
                    <a:pt x="24" y="42"/>
                    <a:pt x="37" y="29"/>
                    <a:pt x="60" y="30"/>
                  </a:cubicBezTo>
                  <a:cubicBezTo>
                    <a:pt x="63" y="30"/>
                    <a:pt x="65" y="28"/>
                    <a:pt x="65" y="25"/>
                  </a:cubicBezTo>
                  <a:cubicBezTo>
                    <a:pt x="65" y="25"/>
                    <a:pt x="65" y="24"/>
                    <a:pt x="65" y="24"/>
                  </a:cubicBezTo>
                  <a:cubicBezTo>
                    <a:pt x="76" y="24"/>
                    <a:pt x="87" y="28"/>
                    <a:pt x="95" y="39"/>
                  </a:cubicBezTo>
                  <a:cubicBezTo>
                    <a:pt x="96" y="40"/>
                    <a:pt x="98" y="41"/>
                    <a:pt x="100" y="40"/>
                  </a:cubicBezTo>
                  <a:cubicBezTo>
                    <a:pt x="101" y="40"/>
                    <a:pt x="102" y="40"/>
                    <a:pt x="105" y="40"/>
                  </a:cubicBezTo>
                  <a:cubicBezTo>
                    <a:pt x="104" y="41"/>
                    <a:pt x="104" y="41"/>
                    <a:pt x="103" y="42"/>
                  </a:cubicBezTo>
                  <a:cubicBezTo>
                    <a:pt x="103" y="44"/>
                    <a:pt x="103" y="46"/>
                    <a:pt x="105" y="48"/>
                  </a:cubicBezTo>
                  <a:cubicBezTo>
                    <a:pt x="105" y="48"/>
                    <a:pt x="114" y="55"/>
                    <a:pt x="117" y="67"/>
                  </a:cubicBezTo>
                  <a:cubicBezTo>
                    <a:pt x="116" y="66"/>
                    <a:pt x="114" y="65"/>
                    <a:pt x="112" y="66"/>
                  </a:cubicBezTo>
                  <a:cubicBezTo>
                    <a:pt x="110" y="67"/>
                    <a:pt x="108" y="69"/>
                    <a:pt x="109" y="72"/>
                  </a:cubicBezTo>
                  <a:cubicBezTo>
                    <a:pt x="111" y="77"/>
                    <a:pt x="111" y="82"/>
                    <a:pt x="111" y="87"/>
                  </a:cubicBezTo>
                  <a:cubicBezTo>
                    <a:pt x="111" y="92"/>
                    <a:pt x="110" y="98"/>
                    <a:pt x="109" y="103"/>
                  </a:cubicBezTo>
                  <a:cubicBezTo>
                    <a:pt x="108" y="105"/>
                    <a:pt x="109" y="108"/>
                    <a:pt x="111" y="109"/>
                  </a:cubicBezTo>
                  <a:cubicBezTo>
                    <a:pt x="113" y="109"/>
                    <a:pt x="114" y="111"/>
                    <a:pt x="114" y="113"/>
                  </a:cubicBezTo>
                  <a:cubicBezTo>
                    <a:pt x="114" y="115"/>
                    <a:pt x="112" y="117"/>
                    <a:pt x="110" y="117"/>
                  </a:cubicBezTo>
                  <a:cubicBezTo>
                    <a:pt x="107" y="117"/>
                    <a:pt x="105" y="119"/>
                    <a:pt x="105" y="122"/>
                  </a:cubicBezTo>
                  <a:cubicBezTo>
                    <a:pt x="104" y="134"/>
                    <a:pt x="98" y="147"/>
                    <a:pt x="89" y="156"/>
                  </a:cubicBezTo>
                  <a:cubicBezTo>
                    <a:pt x="88" y="157"/>
                    <a:pt x="88" y="158"/>
                    <a:pt x="88" y="159"/>
                  </a:cubicBezTo>
                  <a:cubicBezTo>
                    <a:pt x="88" y="166"/>
                    <a:pt x="88" y="166"/>
                    <a:pt x="88" y="166"/>
                  </a:cubicBezTo>
                  <a:cubicBezTo>
                    <a:pt x="87" y="168"/>
                    <a:pt x="88" y="171"/>
                    <a:pt x="90" y="172"/>
                  </a:cubicBezTo>
                  <a:cubicBezTo>
                    <a:pt x="92" y="173"/>
                    <a:pt x="95" y="172"/>
                    <a:pt x="97" y="170"/>
                  </a:cubicBezTo>
                  <a:cubicBezTo>
                    <a:pt x="97" y="169"/>
                    <a:pt x="97" y="168"/>
                    <a:pt x="97" y="166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106" y="152"/>
                    <a:pt x="112" y="139"/>
                    <a:pt x="114" y="126"/>
                  </a:cubicBezTo>
                  <a:cubicBezTo>
                    <a:pt x="120" y="125"/>
                    <a:pt x="124" y="119"/>
                    <a:pt x="124" y="113"/>
                  </a:cubicBezTo>
                  <a:cubicBezTo>
                    <a:pt x="124" y="109"/>
                    <a:pt x="122" y="105"/>
                    <a:pt x="119" y="102"/>
                  </a:cubicBezTo>
                  <a:cubicBezTo>
                    <a:pt x="120" y="97"/>
                    <a:pt x="121" y="92"/>
                    <a:pt x="121" y="87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2" y="86"/>
                    <a:pt x="124" y="85"/>
                    <a:pt x="124" y="85"/>
                  </a:cubicBezTo>
                  <a:cubicBezTo>
                    <a:pt x="125" y="84"/>
                    <a:pt x="126" y="83"/>
                    <a:pt x="127" y="82"/>
                  </a:cubicBezTo>
                  <a:cubicBezTo>
                    <a:pt x="129" y="70"/>
                    <a:pt x="126" y="60"/>
                    <a:pt x="122" y="53"/>
                  </a:cubicBezTo>
                  <a:cubicBezTo>
                    <a:pt x="123" y="54"/>
                    <a:pt x="123" y="54"/>
                    <a:pt x="123" y="54"/>
                  </a:cubicBezTo>
                  <a:cubicBezTo>
                    <a:pt x="125" y="56"/>
                    <a:pt x="128" y="57"/>
                    <a:pt x="130" y="55"/>
                  </a:cubicBezTo>
                  <a:cubicBezTo>
                    <a:pt x="132" y="54"/>
                    <a:pt x="133" y="51"/>
                    <a:pt x="131" y="49"/>
                  </a:cubicBezTo>
                  <a:cubicBezTo>
                    <a:pt x="122" y="32"/>
                    <a:pt x="108" y="29"/>
                    <a:pt x="101" y="30"/>
                  </a:cubicBezTo>
                  <a:cubicBezTo>
                    <a:pt x="76" y="0"/>
                    <a:pt x="28" y="20"/>
                    <a:pt x="26" y="21"/>
                  </a:cubicBezTo>
                  <a:cubicBezTo>
                    <a:pt x="24" y="22"/>
                    <a:pt x="23" y="25"/>
                    <a:pt x="23" y="27"/>
                  </a:cubicBezTo>
                  <a:cubicBezTo>
                    <a:pt x="24" y="28"/>
                    <a:pt x="24" y="29"/>
                    <a:pt x="25" y="30"/>
                  </a:cubicBezTo>
                  <a:cubicBezTo>
                    <a:pt x="6" y="44"/>
                    <a:pt x="1" y="67"/>
                    <a:pt x="1" y="68"/>
                  </a:cubicBezTo>
                  <a:cubicBezTo>
                    <a:pt x="0" y="70"/>
                    <a:pt x="2" y="73"/>
                    <a:pt x="4" y="7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4349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sp>
        <p:nvSpPr>
          <p:cNvPr id="55" name="textruta 54">
            <a:extLst>
              <a:ext uri="{FF2B5EF4-FFF2-40B4-BE49-F238E27FC236}">
                <a16:creationId xmlns:a16="http://schemas.microsoft.com/office/drawing/2014/main" id="{3C51B909-4994-4A35-8594-C4F0685B8CB0}"/>
              </a:ext>
            </a:extLst>
          </p:cNvPr>
          <p:cNvSpPr txBox="1"/>
          <p:nvPr/>
        </p:nvSpPr>
        <p:spPr>
          <a:xfrm>
            <a:off x="967281" y="3618793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400" dirty="0" err="1">
                <a:solidFill>
                  <a:srgbClr val="646567"/>
                </a:solidFill>
                <a:latin typeface="+mj-lt"/>
              </a:rPr>
              <a:t>Using</a:t>
            </a:r>
            <a:r>
              <a:rPr lang="sv-SE" sz="1400" dirty="0">
                <a:solidFill>
                  <a:srgbClr val="646567"/>
                </a:solidFill>
                <a:latin typeface="+mj-lt"/>
              </a:rPr>
              <a:t> CIUS NL</a:t>
            </a:r>
          </a:p>
        </p:txBody>
      </p:sp>
      <p:grpSp>
        <p:nvGrpSpPr>
          <p:cNvPr id="56" name="Group 32">
            <a:extLst>
              <a:ext uri="{FF2B5EF4-FFF2-40B4-BE49-F238E27FC236}">
                <a16:creationId xmlns:a16="http://schemas.microsoft.com/office/drawing/2014/main" id="{6FC13585-171B-46AD-87BE-DA18D106094E}"/>
              </a:ext>
            </a:extLst>
          </p:cNvPr>
          <p:cNvGrpSpPr/>
          <p:nvPr/>
        </p:nvGrpSpPr>
        <p:grpSpPr>
          <a:xfrm>
            <a:off x="1364824" y="4008745"/>
            <a:ext cx="364331" cy="394097"/>
            <a:chOff x="4970463" y="1701800"/>
            <a:chExt cx="485775" cy="525463"/>
          </a:xfrm>
        </p:grpSpPr>
        <p:sp>
          <p:nvSpPr>
            <p:cNvPr id="57" name="Freeform 257">
              <a:extLst>
                <a:ext uri="{FF2B5EF4-FFF2-40B4-BE49-F238E27FC236}">
                  <a16:creationId xmlns:a16="http://schemas.microsoft.com/office/drawing/2014/main" id="{998D1666-715E-4CD6-BE85-D77FCA5508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2070100"/>
              <a:ext cx="485775" cy="157163"/>
            </a:xfrm>
            <a:custGeom>
              <a:avLst/>
              <a:gdLst>
                <a:gd name="T0" fmla="*/ 235 w 238"/>
                <a:gd name="T1" fmla="*/ 43 h 77"/>
                <a:gd name="T2" fmla="*/ 159 w 238"/>
                <a:gd name="T3" fmla="*/ 1 h 77"/>
                <a:gd name="T4" fmla="*/ 155 w 238"/>
                <a:gd name="T5" fmla="*/ 0 h 77"/>
                <a:gd name="T6" fmla="*/ 152 w 238"/>
                <a:gd name="T7" fmla="*/ 0 h 77"/>
                <a:gd name="T8" fmla="*/ 148 w 238"/>
                <a:gd name="T9" fmla="*/ 1 h 77"/>
                <a:gd name="T10" fmla="*/ 146 w 238"/>
                <a:gd name="T11" fmla="*/ 7 h 77"/>
                <a:gd name="T12" fmla="*/ 153 w 238"/>
                <a:gd name="T13" fmla="*/ 21 h 77"/>
                <a:gd name="T14" fmla="*/ 119 w 238"/>
                <a:gd name="T15" fmla="*/ 55 h 77"/>
                <a:gd name="T16" fmla="*/ 85 w 238"/>
                <a:gd name="T17" fmla="*/ 21 h 77"/>
                <a:gd name="T18" fmla="*/ 92 w 238"/>
                <a:gd name="T19" fmla="*/ 7 h 77"/>
                <a:gd name="T20" fmla="*/ 90 w 238"/>
                <a:gd name="T21" fmla="*/ 1 h 77"/>
                <a:gd name="T22" fmla="*/ 85 w 238"/>
                <a:gd name="T23" fmla="*/ 0 h 77"/>
                <a:gd name="T24" fmla="*/ 83 w 238"/>
                <a:gd name="T25" fmla="*/ 0 h 77"/>
                <a:gd name="T26" fmla="*/ 81 w 238"/>
                <a:gd name="T27" fmla="*/ 0 h 77"/>
                <a:gd name="T28" fmla="*/ 3 w 238"/>
                <a:gd name="T29" fmla="*/ 43 h 77"/>
                <a:gd name="T30" fmla="*/ 0 w 238"/>
                <a:gd name="T31" fmla="*/ 50 h 77"/>
                <a:gd name="T32" fmla="*/ 0 w 238"/>
                <a:gd name="T33" fmla="*/ 67 h 77"/>
                <a:gd name="T34" fmla="*/ 9 w 238"/>
                <a:gd name="T35" fmla="*/ 77 h 77"/>
                <a:gd name="T36" fmla="*/ 119 w 238"/>
                <a:gd name="T37" fmla="*/ 77 h 77"/>
                <a:gd name="T38" fmla="*/ 228 w 238"/>
                <a:gd name="T39" fmla="*/ 77 h 77"/>
                <a:gd name="T40" fmla="*/ 238 w 238"/>
                <a:gd name="T41" fmla="*/ 67 h 77"/>
                <a:gd name="T42" fmla="*/ 238 w 238"/>
                <a:gd name="T43" fmla="*/ 50 h 77"/>
                <a:gd name="T44" fmla="*/ 235 w 238"/>
                <a:gd name="T45" fmla="*/ 43 h 77"/>
                <a:gd name="T46" fmla="*/ 9 w 238"/>
                <a:gd name="T47" fmla="*/ 67 h 77"/>
                <a:gd name="T48" fmla="*/ 9 w 238"/>
                <a:gd name="T49" fmla="*/ 50 h 77"/>
                <a:gd name="T50" fmla="*/ 79 w 238"/>
                <a:gd name="T51" fmla="*/ 10 h 77"/>
                <a:gd name="T52" fmla="*/ 74 w 238"/>
                <a:gd name="T53" fmla="*/ 19 h 77"/>
                <a:gd name="T54" fmla="*/ 71 w 238"/>
                <a:gd name="T55" fmla="*/ 24 h 77"/>
                <a:gd name="T56" fmla="*/ 75 w 238"/>
                <a:gd name="T57" fmla="*/ 28 h 77"/>
                <a:gd name="T58" fmla="*/ 113 w 238"/>
                <a:gd name="T59" fmla="*/ 67 h 77"/>
                <a:gd name="T60" fmla="*/ 9 w 238"/>
                <a:gd name="T61" fmla="*/ 67 h 77"/>
                <a:gd name="T62" fmla="*/ 228 w 238"/>
                <a:gd name="T63" fmla="*/ 67 h 77"/>
                <a:gd name="T64" fmla="*/ 125 w 238"/>
                <a:gd name="T65" fmla="*/ 67 h 77"/>
                <a:gd name="T66" fmla="*/ 162 w 238"/>
                <a:gd name="T67" fmla="*/ 28 h 77"/>
                <a:gd name="T68" fmla="*/ 167 w 238"/>
                <a:gd name="T69" fmla="*/ 24 h 77"/>
                <a:gd name="T70" fmla="*/ 164 w 238"/>
                <a:gd name="T71" fmla="*/ 19 h 77"/>
                <a:gd name="T72" fmla="*/ 158 w 238"/>
                <a:gd name="T73" fmla="*/ 11 h 77"/>
                <a:gd name="T74" fmla="*/ 228 w 238"/>
                <a:gd name="T75" fmla="*/ 50 h 77"/>
                <a:gd name="T76" fmla="*/ 228 w 238"/>
                <a:gd name="T77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8" h="77">
                  <a:moveTo>
                    <a:pt x="235" y="43"/>
                  </a:moveTo>
                  <a:cubicBezTo>
                    <a:pt x="213" y="22"/>
                    <a:pt x="187" y="8"/>
                    <a:pt x="159" y="1"/>
                  </a:cubicBezTo>
                  <a:cubicBezTo>
                    <a:pt x="158" y="0"/>
                    <a:pt x="156" y="0"/>
                    <a:pt x="15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49" y="0"/>
                    <a:pt x="148" y="1"/>
                  </a:cubicBezTo>
                  <a:cubicBezTo>
                    <a:pt x="146" y="2"/>
                    <a:pt x="145" y="5"/>
                    <a:pt x="146" y="7"/>
                  </a:cubicBezTo>
                  <a:cubicBezTo>
                    <a:pt x="148" y="12"/>
                    <a:pt x="150" y="17"/>
                    <a:pt x="153" y="21"/>
                  </a:cubicBezTo>
                  <a:cubicBezTo>
                    <a:pt x="143" y="25"/>
                    <a:pt x="128" y="34"/>
                    <a:pt x="119" y="55"/>
                  </a:cubicBezTo>
                  <a:cubicBezTo>
                    <a:pt x="110" y="34"/>
                    <a:pt x="94" y="25"/>
                    <a:pt x="85" y="21"/>
                  </a:cubicBezTo>
                  <a:cubicBezTo>
                    <a:pt x="87" y="17"/>
                    <a:pt x="90" y="12"/>
                    <a:pt x="92" y="7"/>
                  </a:cubicBezTo>
                  <a:cubicBezTo>
                    <a:pt x="93" y="5"/>
                    <a:pt x="92" y="2"/>
                    <a:pt x="90" y="1"/>
                  </a:cubicBezTo>
                  <a:cubicBezTo>
                    <a:pt x="88" y="0"/>
                    <a:pt x="87" y="0"/>
                    <a:pt x="85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52" y="7"/>
                    <a:pt x="25" y="22"/>
                    <a:pt x="3" y="43"/>
                  </a:cubicBezTo>
                  <a:cubicBezTo>
                    <a:pt x="1" y="45"/>
                    <a:pt x="0" y="48"/>
                    <a:pt x="0" y="5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3"/>
                    <a:pt x="4" y="77"/>
                    <a:pt x="9" y="77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228" y="77"/>
                    <a:pt x="228" y="77"/>
                    <a:pt x="228" y="77"/>
                  </a:cubicBezTo>
                  <a:cubicBezTo>
                    <a:pt x="233" y="77"/>
                    <a:pt x="238" y="73"/>
                    <a:pt x="238" y="67"/>
                  </a:cubicBezTo>
                  <a:cubicBezTo>
                    <a:pt x="238" y="50"/>
                    <a:pt x="238" y="50"/>
                    <a:pt x="238" y="50"/>
                  </a:cubicBezTo>
                  <a:cubicBezTo>
                    <a:pt x="238" y="48"/>
                    <a:pt x="237" y="45"/>
                    <a:pt x="235" y="43"/>
                  </a:cubicBezTo>
                  <a:close/>
                  <a:moveTo>
                    <a:pt x="9" y="67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9" y="31"/>
                    <a:pt x="53" y="17"/>
                    <a:pt x="79" y="10"/>
                  </a:cubicBezTo>
                  <a:cubicBezTo>
                    <a:pt x="77" y="15"/>
                    <a:pt x="75" y="18"/>
                    <a:pt x="74" y="19"/>
                  </a:cubicBezTo>
                  <a:cubicBezTo>
                    <a:pt x="72" y="20"/>
                    <a:pt x="71" y="22"/>
                    <a:pt x="71" y="24"/>
                  </a:cubicBezTo>
                  <a:cubicBezTo>
                    <a:pt x="71" y="26"/>
                    <a:pt x="73" y="28"/>
                    <a:pt x="75" y="28"/>
                  </a:cubicBezTo>
                  <a:cubicBezTo>
                    <a:pt x="75" y="28"/>
                    <a:pt x="103" y="34"/>
                    <a:pt x="113" y="67"/>
                  </a:cubicBezTo>
                  <a:lnTo>
                    <a:pt x="9" y="67"/>
                  </a:lnTo>
                  <a:close/>
                  <a:moveTo>
                    <a:pt x="228" y="67"/>
                  </a:moveTo>
                  <a:cubicBezTo>
                    <a:pt x="125" y="67"/>
                    <a:pt x="125" y="67"/>
                    <a:pt x="125" y="67"/>
                  </a:cubicBezTo>
                  <a:cubicBezTo>
                    <a:pt x="134" y="34"/>
                    <a:pt x="161" y="29"/>
                    <a:pt x="162" y="28"/>
                  </a:cubicBezTo>
                  <a:cubicBezTo>
                    <a:pt x="165" y="28"/>
                    <a:pt x="167" y="26"/>
                    <a:pt x="167" y="24"/>
                  </a:cubicBezTo>
                  <a:cubicBezTo>
                    <a:pt x="167" y="22"/>
                    <a:pt x="166" y="20"/>
                    <a:pt x="164" y="19"/>
                  </a:cubicBezTo>
                  <a:cubicBezTo>
                    <a:pt x="163" y="18"/>
                    <a:pt x="160" y="15"/>
                    <a:pt x="158" y="11"/>
                  </a:cubicBezTo>
                  <a:cubicBezTo>
                    <a:pt x="184" y="17"/>
                    <a:pt x="208" y="31"/>
                    <a:pt x="228" y="50"/>
                  </a:cubicBezTo>
                  <a:lnTo>
                    <a:pt x="228" y="6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4349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58" name="Freeform 258">
              <a:extLst>
                <a:ext uri="{FF2B5EF4-FFF2-40B4-BE49-F238E27FC236}">
                  <a16:creationId xmlns:a16="http://schemas.microsoft.com/office/drawing/2014/main" id="{1DD9A7EC-F546-4FEF-8D2A-882ABCF73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1701800"/>
              <a:ext cx="271462" cy="354013"/>
            </a:xfrm>
            <a:custGeom>
              <a:avLst/>
              <a:gdLst>
                <a:gd name="T0" fmla="*/ 10 w 133"/>
                <a:gd name="T1" fmla="*/ 70 h 173"/>
                <a:gd name="T2" fmla="*/ 8 w 133"/>
                <a:gd name="T3" fmla="*/ 87 h 173"/>
                <a:gd name="T4" fmla="*/ 6 w 133"/>
                <a:gd name="T5" fmla="*/ 113 h 173"/>
                <a:gd name="T6" fmla="*/ 32 w 133"/>
                <a:gd name="T7" fmla="*/ 161 h 173"/>
                <a:gd name="T8" fmla="*/ 33 w 133"/>
                <a:gd name="T9" fmla="*/ 170 h 173"/>
                <a:gd name="T10" fmla="*/ 39 w 133"/>
                <a:gd name="T11" fmla="*/ 172 h 173"/>
                <a:gd name="T12" fmla="*/ 42 w 133"/>
                <a:gd name="T13" fmla="*/ 159 h 173"/>
                <a:gd name="T14" fmla="*/ 25 w 133"/>
                <a:gd name="T15" fmla="*/ 122 h 173"/>
                <a:gd name="T16" fmla="*/ 16 w 133"/>
                <a:gd name="T17" fmla="*/ 113 h 173"/>
                <a:gd name="T18" fmla="*/ 21 w 133"/>
                <a:gd name="T19" fmla="*/ 103 h 173"/>
                <a:gd name="T20" fmla="*/ 26 w 133"/>
                <a:gd name="T21" fmla="*/ 59 h 173"/>
                <a:gd name="T22" fmla="*/ 20 w 133"/>
                <a:gd name="T23" fmla="*/ 52 h 173"/>
                <a:gd name="T24" fmla="*/ 60 w 133"/>
                <a:gd name="T25" fmla="*/ 30 h 173"/>
                <a:gd name="T26" fmla="*/ 65 w 133"/>
                <a:gd name="T27" fmla="*/ 24 h 173"/>
                <a:gd name="T28" fmla="*/ 100 w 133"/>
                <a:gd name="T29" fmla="*/ 40 h 173"/>
                <a:gd name="T30" fmla="*/ 103 w 133"/>
                <a:gd name="T31" fmla="*/ 42 h 173"/>
                <a:gd name="T32" fmla="*/ 117 w 133"/>
                <a:gd name="T33" fmla="*/ 67 h 173"/>
                <a:gd name="T34" fmla="*/ 109 w 133"/>
                <a:gd name="T35" fmla="*/ 72 h 173"/>
                <a:gd name="T36" fmla="*/ 109 w 133"/>
                <a:gd name="T37" fmla="*/ 103 h 173"/>
                <a:gd name="T38" fmla="*/ 114 w 133"/>
                <a:gd name="T39" fmla="*/ 113 h 173"/>
                <a:gd name="T40" fmla="*/ 105 w 133"/>
                <a:gd name="T41" fmla="*/ 122 h 173"/>
                <a:gd name="T42" fmla="*/ 88 w 133"/>
                <a:gd name="T43" fmla="*/ 159 h 173"/>
                <a:gd name="T44" fmla="*/ 90 w 133"/>
                <a:gd name="T45" fmla="*/ 172 h 173"/>
                <a:gd name="T46" fmla="*/ 97 w 133"/>
                <a:gd name="T47" fmla="*/ 166 h 173"/>
                <a:gd name="T48" fmla="*/ 114 w 133"/>
                <a:gd name="T49" fmla="*/ 126 h 173"/>
                <a:gd name="T50" fmla="*/ 119 w 133"/>
                <a:gd name="T51" fmla="*/ 102 h 173"/>
                <a:gd name="T52" fmla="*/ 121 w 133"/>
                <a:gd name="T53" fmla="*/ 86 h 173"/>
                <a:gd name="T54" fmla="*/ 127 w 133"/>
                <a:gd name="T55" fmla="*/ 82 h 173"/>
                <a:gd name="T56" fmla="*/ 123 w 133"/>
                <a:gd name="T57" fmla="*/ 54 h 173"/>
                <a:gd name="T58" fmla="*/ 131 w 133"/>
                <a:gd name="T59" fmla="*/ 49 h 173"/>
                <a:gd name="T60" fmla="*/ 26 w 133"/>
                <a:gd name="T61" fmla="*/ 21 h 173"/>
                <a:gd name="T62" fmla="*/ 25 w 133"/>
                <a:gd name="T63" fmla="*/ 30 h 173"/>
                <a:gd name="T64" fmla="*/ 4 w 133"/>
                <a:gd name="T65" fmla="*/ 7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3" h="173">
                  <a:moveTo>
                    <a:pt x="4" y="74"/>
                  </a:moveTo>
                  <a:cubicBezTo>
                    <a:pt x="7" y="74"/>
                    <a:pt x="9" y="73"/>
                    <a:pt x="10" y="70"/>
                  </a:cubicBezTo>
                  <a:cubicBezTo>
                    <a:pt x="10" y="70"/>
                    <a:pt x="11" y="69"/>
                    <a:pt x="11" y="69"/>
                  </a:cubicBezTo>
                  <a:cubicBezTo>
                    <a:pt x="9" y="75"/>
                    <a:pt x="8" y="81"/>
                    <a:pt x="8" y="87"/>
                  </a:cubicBezTo>
                  <a:cubicBezTo>
                    <a:pt x="8" y="92"/>
                    <a:pt x="9" y="97"/>
                    <a:pt x="10" y="102"/>
                  </a:cubicBezTo>
                  <a:cubicBezTo>
                    <a:pt x="7" y="105"/>
                    <a:pt x="6" y="109"/>
                    <a:pt x="6" y="113"/>
                  </a:cubicBezTo>
                  <a:cubicBezTo>
                    <a:pt x="6" y="119"/>
                    <a:pt x="10" y="124"/>
                    <a:pt x="15" y="126"/>
                  </a:cubicBezTo>
                  <a:cubicBezTo>
                    <a:pt x="17" y="139"/>
                    <a:pt x="23" y="152"/>
                    <a:pt x="32" y="161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8"/>
                    <a:pt x="32" y="169"/>
                    <a:pt x="33" y="170"/>
                  </a:cubicBezTo>
                  <a:cubicBezTo>
                    <a:pt x="34" y="172"/>
                    <a:pt x="35" y="173"/>
                    <a:pt x="37" y="173"/>
                  </a:cubicBezTo>
                  <a:cubicBezTo>
                    <a:pt x="38" y="173"/>
                    <a:pt x="39" y="173"/>
                    <a:pt x="39" y="172"/>
                  </a:cubicBezTo>
                  <a:cubicBezTo>
                    <a:pt x="42" y="171"/>
                    <a:pt x="43" y="168"/>
                    <a:pt x="42" y="166"/>
                  </a:cubicBezTo>
                  <a:cubicBezTo>
                    <a:pt x="42" y="159"/>
                    <a:pt x="42" y="159"/>
                    <a:pt x="42" y="159"/>
                  </a:cubicBezTo>
                  <a:cubicBezTo>
                    <a:pt x="42" y="158"/>
                    <a:pt x="41" y="157"/>
                    <a:pt x="40" y="156"/>
                  </a:cubicBezTo>
                  <a:cubicBezTo>
                    <a:pt x="31" y="147"/>
                    <a:pt x="26" y="134"/>
                    <a:pt x="25" y="122"/>
                  </a:cubicBezTo>
                  <a:cubicBezTo>
                    <a:pt x="24" y="119"/>
                    <a:pt x="22" y="117"/>
                    <a:pt x="20" y="117"/>
                  </a:cubicBezTo>
                  <a:cubicBezTo>
                    <a:pt x="17" y="117"/>
                    <a:pt x="16" y="115"/>
                    <a:pt x="16" y="113"/>
                  </a:cubicBezTo>
                  <a:cubicBezTo>
                    <a:pt x="16" y="111"/>
                    <a:pt x="17" y="109"/>
                    <a:pt x="18" y="109"/>
                  </a:cubicBezTo>
                  <a:cubicBezTo>
                    <a:pt x="20" y="108"/>
                    <a:pt x="21" y="105"/>
                    <a:pt x="21" y="103"/>
                  </a:cubicBezTo>
                  <a:cubicBezTo>
                    <a:pt x="19" y="98"/>
                    <a:pt x="18" y="92"/>
                    <a:pt x="18" y="87"/>
                  </a:cubicBezTo>
                  <a:cubicBezTo>
                    <a:pt x="18" y="77"/>
                    <a:pt x="21" y="67"/>
                    <a:pt x="26" y="59"/>
                  </a:cubicBezTo>
                  <a:cubicBezTo>
                    <a:pt x="27" y="57"/>
                    <a:pt x="27" y="55"/>
                    <a:pt x="26" y="53"/>
                  </a:cubicBezTo>
                  <a:cubicBezTo>
                    <a:pt x="24" y="52"/>
                    <a:pt x="22" y="51"/>
                    <a:pt x="20" y="52"/>
                  </a:cubicBezTo>
                  <a:cubicBezTo>
                    <a:pt x="19" y="52"/>
                    <a:pt x="18" y="53"/>
                    <a:pt x="17" y="53"/>
                  </a:cubicBezTo>
                  <a:cubicBezTo>
                    <a:pt x="24" y="42"/>
                    <a:pt x="37" y="29"/>
                    <a:pt x="60" y="30"/>
                  </a:cubicBezTo>
                  <a:cubicBezTo>
                    <a:pt x="63" y="30"/>
                    <a:pt x="65" y="28"/>
                    <a:pt x="65" y="25"/>
                  </a:cubicBezTo>
                  <a:cubicBezTo>
                    <a:pt x="65" y="25"/>
                    <a:pt x="65" y="24"/>
                    <a:pt x="65" y="24"/>
                  </a:cubicBezTo>
                  <a:cubicBezTo>
                    <a:pt x="76" y="24"/>
                    <a:pt x="87" y="28"/>
                    <a:pt x="95" y="39"/>
                  </a:cubicBezTo>
                  <a:cubicBezTo>
                    <a:pt x="96" y="40"/>
                    <a:pt x="98" y="41"/>
                    <a:pt x="100" y="40"/>
                  </a:cubicBezTo>
                  <a:cubicBezTo>
                    <a:pt x="101" y="40"/>
                    <a:pt x="102" y="40"/>
                    <a:pt x="105" y="40"/>
                  </a:cubicBezTo>
                  <a:cubicBezTo>
                    <a:pt x="104" y="41"/>
                    <a:pt x="104" y="41"/>
                    <a:pt x="103" y="42"/>
                  </a:cubicBezTo>
                  <a:cubicBezTo>
                    <a:pt x="103" y="44"/>
                    <a:pt x="103" y="46"/>
                    <a:pt x="105" y="48"/>
                  </a:cubicBezTo>
                  <a:cubicBezTo>
                    <a:pt x="105" y="48"/>
                    <a:pt x="114" y="55"/>
                    <a:pt x="117" y="67"/>
                  </a:cubicBezTo>
                  <a:cubicBezTo>
                    <a:pt x="116" y="66"/>
                    <a:pt x="114" y="65"/>
                    <a:pt x="112" y="66"/>
                  </a:cubicBezTo>
                  <a:cubicBezTo>
                    <a:pt x="110" y="67"/>
                    <a:pt x="108" y="69"/>
                    <a:pt x="109" y="72"/>
                  </a:cubicBezTo>
                  <a:cubicBezTo>
                    <a:pt x="111" y="77"/>
                    <a:pt x="111" y="82"/>
                    <a:pt x="111" y="87"/>
                  </a:cubicBezTo>
                  <a:cubicBezTo>
                    <a:pt x="111" y="92"/>
                    <a:pt x="110" y="98"/>
                    <a:pt x="109" y="103"/>
                  </a:cubicBezTo>
                  <a:cubicBezTo>
                    <a:pt x="108" y="105"/>
                    <a:pt x="109" y="108"/>
                    <a:pt x="111" y="109"/>
                  </a:cubicBezTo>
                  <a:cubicBezTo>
                    <a:pt x="113" y="109"/>
                    <a:pt x="114" y="111"/>
                    <a:pt x="114" y="113"/>
                  </a:cubicBezTo>
                  <a:cubicBezTo>
                    <a:pt x="114" y="115"/>
                    <a:pt x="112" y="117"/>
                    <a:pt x="110" y="117"/>
                  </a:cubicBezTo>
                  <a:cubicBezTo>
                    <a:pt x="107" y="117"/>
                    <a:pt x="105" y="119"/>
                    <a:pt x="105" y="122"/>
                  </a:cubicBezTo>
                  <a:cubicBezTo>
                    <a:pt x="104" y="134"/>
                    <a:pt x="98" y="147"/>
                    <a:pt x="89" y="156"/>
                  </a:cubicBezTo>
                  <a:cubicBezTo>
                    <a:pt x="88" y="157"/>
                    <a:pt x="88" y="158"/>
                    <a:pt x="88" y="159"/>
                  </a:cubicBezTo>
                  <a:cubicBezTo>
                    <a:pt x="88" y="166"/>
                    <a:pt x="88" y="166"/>
                    <a:pt x="88" y="166"/>
                  </a:cubicBezTo>
                  <a:cubicBezTo>
                    <a:pt x="87" y="168"/>
                    <a:pt x="88" y="171"/>
                    <a:pt x="90" y="172"/>
                  </a:cubicBezTo>
                  <a:cubicBezTo>
                    <a:pt x="92" y="173"/>
                    <a:pt x="95" y="172"/>
                    <a:pt x="97" y="170"/>
                  </a:cubicBezTo>
                  <a:cubicBezTo>
                    <a:pt x="97" y="169"/>
                    <a:pt x="97" y="168"/>
                    <a:pt x="97" y="166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106" y="152"/>
                    <a:pt x="112" y="139"/>
                    <a:pt x="114" y="126"/>
                  </a:cubicBezTo>
                  <a:cubicBezTo>
                    <a:pt x="120" y="125"/>
                    <a:pt x="124" y="119"/>
                    <a:pt x="124" y="113"/>
                  </a:cubicBezTo>
                  <a:cubicBezTo>
                    <a:pt x="124" y="109"/>
                    <a:pt x="122" y="105"/>
                    <a:pt x="119" y="102"/>
                  </a:cubicBezTo>
                  <a:cubicBezTo>
                    <a:pt x="120" y="97"/>
                    <a:pt x="121" y="92"/>
                    <a:pt x="121" y="87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2" y="86"/>
                    <a:pt x="124" y="85"/>
                    <a:pt x="124" y="85"/>
                  </a:cubicBezTo>
                  <a:cubicBezTo>
                    <a:pt x="125" y="84"/>
                    <a:pt x="126" y="83"/>
                    <a:pt x="127" y="82"/>
                  </a:cubicBezTo>
                  <a:cubicBezTo>
                    <a:pt x="129" y="70"/>
                    <a:pt x="126" y="60"/>
                    <a:pt x="122" y="53"/>
                  </a:cubicBezTo>
                  <a:cubicBezTo>
                    <a:pt x="123" y="54"/>
                    <a:pt x="123" y="54"/>
                    <a:pt x="123" y="54"/>
                  </a:cubicBezTo>
                  <a:cubicBezTo>
                    <a:pt x="125" y="56"/>
                    <a:pt x="128" y="57"/>
                    <a:pt x="130" y="55"/>
                  </a:cubicBezTo>
                  <a:cubicBezTo>
                    <a:pt x="132" y="54"/>
                    <a:pt x="133" y="51"/>
                    <a:pt x="131" y="49"/>
                  </a:cubicBezTo>
                  <a:cubicBezTo>
                    <a:pt x="122" y="32"/>
                    <a:pt x="108" y="29"/>
                    <a:pt x="101" y="30"/>
                  </a:cubicBezTo>
                  <a:cubicBezTo>
                    <a:pt x="76" y="0"/>
                    <a:pt x="28" y="20"/>
                    <a:pt x="26" y="21"/>
                  </a:cubicBezTo>
                  <a:cubicBezTo>
                    <a:pt x="24" y="22"/>
                    <a:pt x="23" y="25"/>
                    <a:pt x="23" y="27"/>
                  </a:cubicBezTo>
                  <a:cubicBezTo>
                    <a:pt x="24" y="28"/>
                    <a:pt x="24" y="29"/>
                    <a:pt x="25" y="30"/>
                  </a:cubicBezTo>
                  <a:cubicBezTo>
                    <a:pt x="6" y="44"/>
                    <a:pt x="1" y="67"/>
                    <a:pt x="1" y="68"/>
                  </a:cubicBezTo>
                  <a:cubicBezTo>
                    <a:pt x="0" y="70"/>
                    <a:pt x="2" y="73"/>
                    <a:pt x="4" y="7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4349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sp>
        <p:nvSpPr>
          <p:cNvPr id="59" name="textruta 58">
            <a:extLst>
              <a:ext uri="{FF2B5EF4-FFF2-40B4-BE49-F238E27FC236}">
                <a16:creationId xmlns:a16="http://schemas.microsoft.com/office/drawing/2014/main" id="{9103748D-9612-43E7-9F44-F2EED700F8C3}"/>
              </a:ext>
            </a:extLst>
          </p:cNvPr>
          <p:cNvSpPr txBox="1"/>
          <p:nvPr/>
        </p:nvSpPr>
        <p:spPr>
          <a:xfrm>
            <a:off x="967280" y="4482999"/>
            <a:ext cx="147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400" dirty="0" err="1">
                <a:solidFill>
                  <a:srgbClr val="646567"/>
                </a:solidFill>
                <a:latin typeface="+mj-lt"/>
              </a:rPr>
              <a:t>Using</a:t>
            </a:r>
            <a:r>
              <a:rPr lang="sv-SE" sz="1400" dirty="0">
                <a:solidFill>
                  <a:srgbClr val="646567"/>
                </a:solidFill>
                <a:latin typeface="+mj-lt"/>
              </a:rPr>
              <a:t> Extension</a:t>
            </a:r>
          </a:p>
        </p:txBody>
      </p:sp>
      <p:cxnSp>
        <p:nvCxnSpPr>
          <p:cNvPr id="60" name="Rak pilkoppling 59">
            <a:extLst>
              <a:ext uri="{FF2B5EF4-FFF2-40B4-BE49-F238E27FC236}">
                <a16:creationId xmlns:a16="http://schemas.microsoft.com/office/drawing/2014/main" id="{7D607E6C-41D3-4338-B5C8-B24D33D2EDFD}"/>
              </a:ext>
            </a:extLst>
          </p:cNvPr>
          <p:cNvCxnSpPr/>
          <p:nvPr/>
        </p:nvCxnSpPr>
        <p:spPr bwMode="auto">
          <a:xfrm>
            <a:off x="1938876" y="2558571"/>
            <a:ext cx="4191336" cy="215600"/>
          </a:xfrm>
          <a:prstGeom prst="straightConnector1">
            <a:avLst/>
          </a:prstGeom>
          <a:noFill/>
          <a:ln w="76200" cap="rnd" cmpd="sng" algn="ctr">
            <a:solidFill>
              <a:srgbClr val="FFFFFF">
                <a:lumMod val="50000"/>
              </a:srgbClr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Rak pilkoppling 60">
            <a:extLst>
              <a:ext uri="{FF2B5EF4-FFF2-40B4-BE49-F238E27FC236}">
                <a16:creationId xmlns:a16="http://schemas.microsoft.com/office/drawing/2014/main" id="{B1668C25-47E7-483C-AE6C-782F127538EF}"/>
              </a:ext>
            </a:extLst>
          </p:cNvPr>
          <p:cNvCxnSpPr/>
          <p:nvPr/>
        </p:nvCxnSpPr>
        <p:spPr bwMode="auto">
          <a:xfrm flipV="1">
            <a:off x="2205841" y="2929556"/>
            <a:ext cx="3924371" cy="560649"/>
          </a:xfrm>
          <a:prstGeom prst="straightConnector1">
            <a:avLst/>
          </a:prstGeom>
          <a:noFill/>
          <a:ln w="76200" cap="rnd" cmpd="sng" algn="ctr">
            <a:solidFill>
              <a:srgbClr val="FFFFFF">
                <a:lumMod val="50000"/>
              </a:srgbClr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Rak pilkoppling 61">
            <a:extLst>
              <a:ext uri="{FF2B5EF4-FFF2-40B4-BE49-F238E27FC236}">
                <a16:creationId xmlns:a16="http://schemas.microsoft.com/office/drawing/2014/main" id="{35F1C630-17C8-4AB3-ABAB-4CCC42CCFCE8}"/>
              </a:ext>
            </a:extLst>
          </p:cNvPr>
          <p:cNvCxnSpPr/>
          <p:nvPr/>
        </p:nvCxnSpPr>
        <p:spPr bwMode="auto">
          <a:xfrm flipV="1">
            <a:off x="2127259" y="3140486"/>
            <a:ext cx="4035611" cy="1133769"/>
          </a:xfrm>
          <a:prstGeom prst="straightConnector1">
            <a:avLst/>
          </a:prstGeom>
          <a:noFill/>
          <a:ln w="76200" cap="rnd" cmpd="sng" algn="ctr">
            <a:solidFill>
              <a:srgbClr val="FFFFFF">
                <a:lumMod val="50000"/>
              </a:srgbClr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Rektangel 62">
            <a:extLst>
              <a:ext uri="{FF2B5EF4-FFF2-40B4-BE49-F238E27FC236}">
                <a16:creationId xmlns:a16="http://schemas.microsoft.com/office/drawing/2014/main" id="{272FA671-06AB-4950-A547-D068062A4EE0}"/>
              </a:ext>
            </a:extLst>
          </p:cNvPr>
          <p:cNvSpPr/>
          <p:nvPr/>
        </p:nvSpPr>
        <p:spPr bwMode="auto">
          <a:xfrm>
            <a:off x="3532665" y="5173452"/>
            <a:ext cx="2088245" cy="498335"/>
          </a:xfrm>
          <a:prstGeom prst="rect">
            <a:avLst/>
          </a:prstGeom>
          <a:noFill/>
          <a:ln>
            <a:noFill/>
          </a:ln>
        </p:spPr>
        <p:txBody>
          <a:bodyPr rtlCol="0" anchor="t"/>
          <a:lstStyle/>
          <a:p>
            <a:pPr algn="ctr">
              <a:defRPr/>
            </a:pPr>
            <a:r>
              <a:rPr lang="sv-SE" sz="1400" dirty="0" err="1">
                <a:solidFill>
                  <a:srgbClr val="646567"/>
                </a:solidFill>
                <a:latin typeface="+mj-lt"/>
              </a:rPr>
              <a:t>Assuming</a:t>
            </a:r>
            <a:r>
              <a:rPr lang="sv-SE" sz="1400" dirty="0">
                <a:solidFill>
                  <a:srgbClr val="646567"/>
                </a:solidFill>
                <a:latin typeface="+mj-lt"/>
              </a:rPr>
              <a:t> the </a:t>
            </a:r>
            <a:r>
              <a:rPr lang="sv-SE" sz="1400" dirty="0" err="1">
                <a:solidFill>
                  <a:srgbClr val="646567"/>
                </a:solidFill>
                <a:latin typeface="+mj-lt"/>
              </a:rPr>
              <a:t>invoices</a:t>
            </a:r>
            <a:r>
              <a:rPr lang="sv-SE" sz="1400" dirty="0">
                <a:solidFill>
                  <a:srgbClr val="646567"/>
                </a:solidFill>
                <a:latin typeface="+mj-lt"/>
              </a:rPr>
              <a:t> </a:t>
            </a:r>
            <a:r>
              <a:rPr lang="sv-SE" sz="1400" dirty="0" err="1">
                <a:solidFill>
                  <a:srgbClr val="646567"/>
                </a:solidFill>
                <a:latin typeface="+mj-lt"/>
              </a:rPr>
              <a:t>are</a:t>
            </a:r>
            <a:r>
              <a:rPr lang="sv-SE" sz="1400" dirty="0">
                <a:solidFill>
                  <a:srgbClr val="646567"/>
                </a:solidFill>
                <a:latin typeface="+mj-lt"/>
              </a:rPr>
              <a:t> </a:t>
            </a:r>
            <a:r>
              <a:rPr lang="sv-SE" sz="1400" dirty="0" err="1">
                <a:solidFill>
                  <a:srgbClr val="646567"/>
                </a:solidFill>
                <a:latin typeface="+mj-lt"/>
              </a:rPr>
              <a:t>conformant</a:t>
            </a:r>
            <a:r>
              <a:rPr lang="sv-SE" sz="1400" dirty="0">
                <a:solidFill>
                  <a:srgbClr val="646567"/>
                </a:solidFill>
                <a:latin typeface="+mj-lt"/>
              </a:rPr>
              <a:t> </a:t>
            </a:r>
            <a:r>
              <a:rPr lang="sv-SE" sz="1400" dirty="0" err="1">
                <a:solidFill>
                  <a:srgbClr val="646567"/>
                </a:solidFill>
                <a:latin typeface="+mj-lt"/>
              </a:rPr>
              <a:t>against</a:t>
            </a:r>
            <a:r>
              <a:rPr lang="sv-SE" sz="1400" dirty="0">
                <a:solidFill>
                  <a:srgbClr val="646567"/>
                </a:solidFill>
                <a:latin typeface="+mj-lt"/>
              </a:rPr>
              <a:t> its </a:t>
            </a:r>
            <a:r>
              <a:rPr lang="sv-SE" sz="1400" dirty="0" err="1">
                <a:solidFill>
                  <a:srgbClr val="646567"/>
                </a:solidFill>
                <a:latin typeface="+mj-lt"/>
              </a:rPr>
              <a:t>specifcation</a:t>
            </a:r>
            <a:r>
              <a:rPr lang="sv-SE" sz="1400" dirty="0">
                <a:solidFill>
                  <a:srgbClr val="646567"/>
                </a:solidFill>
                <a:latin typeface="+mj-lt"/>
              </a:rPr>
              <a:t> (EN/CIUS/Extension)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94C018E1-A8FE-426B-B7E3-506DCFEBA6B1}"/>
              </a:ext>
            </a:extLst>
          </p:cNvPr>
          <p:cNvSpPr/>
          <p:nvPr/>
        </p:nvSpPr>
        <p:spPr bwMode="auto">
          <a:xfrm>
            <a:off x="4210360" y="1956507"/>
            <a:ext cx="1301621" cy="30266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All </a:t>
            </a:r>
            <a:r>
              <a:rPr kumimoji="0" lang="sv-SE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instances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sv-SE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should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be </a:t>
            </a:r>
            <a:r>
              <a:rPr kumimoji="0" lang="sv-SE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possible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to accept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7A5574C7-6217-44C2-B80A-07170E30A666}"/>
              </a:ext>
            </a:extLst>
          </p:cNvPr>
          <p:cNvSpPr/>
          <p:nvPr/>
        </p:nvSpPr>
        <p:spPr bwMode="auto">
          <a:xfrm>
            <a:off x="3855355" y="2490289"/>
            <a:ext cx="1301621" cy="30266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All </a:t>
            </a:r>
            <a:r>
              <a:rPr kumimoji="0" lang="sv-SE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instances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sv-SE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should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be </a:t>
            </a:r>
            <a:r>
              <a:rPr kumimoji="0" lang="sv-SE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possible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to accept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5746E1E4-0589-407B-A8A8-20FBAA01051B}"/>
              </a:ext>
            </a:extLst>
          </p:cNvPr>
          <p:cNvSpPr/>
          <p:nvPr/>
        </p:nvSpPr>
        <p:spPr bwMode="auto">
          <a:xfrm>
            <a:off x="4063442" y="2931677"/>
            <a:ext cx="1301621" cy="30266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All </a:t>
            </a:r>
            <a:r>
              <a:rPr kumimoji="0" lang="sv-SE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instances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sv-SE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should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be </a:t>
            </a:r>
            <a:r>
              <a:rPr kumimoji="0" lang="sv-SE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possible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to accept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80EED422-6554-4792-A7B7-8EA33ED7C97D}"/>
              </a:ext>
            </a:extLst>
          </p:cNvPr>
          <p:cNvSpPr/>
          <p:nvPr/>
        </p:nvSpPr>
        <p:spPr bwMode="auto">
          <a:xfrm>
            <a:off x="4145064" y="3364274"/>
            <a:ext cx="1435048" cy="334740"/>
          </a:xfrm>
          <a:prstGeom prst="rect">
            <a:avLst/>
          </a:prstGeom>
          <a:solidFill>
            <a:srgbClr val="DC383A">
              <a:lumMod val="60000"/>
              <a:lumOff val="40000"/>
            </a:srgbClr>
          </a:solidFill>
          <a:ln>
            <a:noFill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All </a:t>
            </a:r>
            <a:r>
              <a:rPr kumimoji="0" lang="sv-SE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instances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sv-SE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may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not be </a:t>
            </a:r>
            <a:r>
              <a:rPr kumimoji="0" lang="sv-SE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possible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to accept</a:t>
            </a:r>
          </a:p>
        </p:txBody>
      </p:sp>
      <p:sp>
        <p:nvSpPr>
          <p:cNvPr id="68" name="Pratbubbla: rad 67">
            <a:extLst>
              <a:ext uri="{FF2B5EF4-FFF2-40B4-BE49-F238E27FC236}">
                <a16:creationId xmlns:a16="http://schemas.microsoft.com/office/drawing/2014/main" id="{FA82F55C-992A-4E1B-868A-758917ACD30F}"/>
              </a:ext>
            </a:extLst>
          </p:cNvPr>
          <p:cNvSpPr/>
          <p:nvPr/>
        </p:nvSpPr>
        <p:spPr bwMode="auto">
          <a:xfrm>
            <a:off x="5998975" y="4026909"/>
            <a:ext cx="3002328" cy="1402402"/>
          </a:xfrm>
          <a:prstGeom prst="borderCallout1">
            <a:avLst>
              <a:gd name="adj1" fmla="val 18750"/>
              <a:gd name="adj2" fmla="val -8333"/>
              <a:gd name="adj3" fmla="val -20775"/>
              <a:gd name="adj4" fmla="val -34929"/>
            </a:avLst>
          </a:prstGeom>
          <a:noFill/>
          <a:ln>
            <a:solidFill>
              <a:srgbClr val="000000">
                <a:lumMod val="75000"/>
                <a:lumOff val="25000"/>
              </a:srgbClr>
            </a:solidFill>
          </a:ln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Example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: The extension has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added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 a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code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 for a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Invoice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Type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which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 is not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supported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 in the EN and the receiver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will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 not understand its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purpose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 </a:t>
            </a:r>
          </a:p>
        </p:txBody>
      </p:sp>
      <p:pic>
        <p:nvPicPr>
          <p:cNvPr id="69" name="Bildobjekt 68">
            <a:extLst>
              <a:ext uri="{FF2B5EF4-FFF2-40B4-BE49-F238E27FC236}">
                <a16:creationId xmlns:a16="http://schemas.microsoft.com/office/drawing/2014/main" id="{3513D7EE-D5F5-44E6-8C45-256A34D9B6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64" y="2781717"/>
            <a:ext cx="260412" cy="162758"/>
          </a:xfrm>
          <a:prstGeom prst="rect">
            <a:avLst/>
          </a:prstGeom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EF91098B-759C-42EF-8F92-1D9053507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88" y="3658733"/>
            <a:ext cx="253786" cy="16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4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ubrik 1">
            <a:extLst>
              <a:ext uri="{FF2B5EF4-FFF2-40B4-BE49-F238E27FC236}">
                <a16:creationId xmlns:a16="http://schemas.microsoft.com/office/drawing/2014/main" id="{2320E50A-7B26-4D11-B9F0-DF03812D5CB6}"/>
              </a:ext>
            </a:extLst>
          </p:cNvPr>
          <p:cNvSpPr txBox="1">
            <a:spLocks/>
          </p:cNvSpPr>
          <p:nvPr/>
        </p:nvSpPr>
        <p:spPr bwMode="auto">
          <a:xfrm>
            <a:off x="467544" y="508226"/>
            <a:ext cx="8218488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0" i="0" kern="1200">
                <a:solidFill>
                  <a:srgbClr val="646567"/>
                </a:solidFill>
                <a:latin typeface="+mj-lt"/>
                <a:ea typeface="EC Square Sans Pro" charset="0"/>
                <a:cs typeface="EC Square Sans Pro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A </a:t>
            </a:r>
            <a:r>
              <a:rPr kumimoji="0" 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few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more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 scenarios</a:t>
            </a:r>
          </a:p>
        </p:txBody>
      </p:sp>
      <p:grpSp>
        <p:nvGrpSpPr>
          <p:cNvPr id="41" name="Group 25">
            <a:extLst>
              <a:ext uri="{FF2B5EF4-FFF2-40B4-BE49-F238E27FC236}">
                <a16:creationId xmlns:a16="http://schemas.microsoft.com/office/drawing/2014/main" id="{C92CD306-528C-45DB-8F34-E4D8D05D8CB9}"/>
              </a:ext>
            </a:extLst>
          </p:cNvPr>
          <p:cNvGrpSpPr/>
          <p:nvPr/>
        </p:nvGrpSpPr>
        <p:grpSpPr>
          <a:xfrm>
            <a:off x="6754562" y="2463401"/>
            <a:ext cx="375047" cy="358379"/>
            <a:chOff x="5967413" y="1743075"/>
            <a:chExt cx="500062" cy="477838"/>
          </a:xfrm>
          <a:solidFill>
            <a:srgbClr val="004494"/>
          </a:solidFill>
        </p:grpSpPr>
        <p:sp>
          <p:nvSpPr>
            <p:cNvPr id="42" name="Freeform 259">
              <a:extLst>
                <a:ext uri="{FF2B5EF4-FFF2-40B4-BE49-F238E27FC236}">
                  <a16:creationId xmlns:a16="http://schemas.microsoft.com/office/drawing/2014/main" id="{231368C0-B1E6-4454-AE8A-23F808C85C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5513" y="1743075"/>
              <a:ext cx="427037" cy="322263"/>
            </a:xfrm>
            <a:custGeom>
              <a:avLst/>
              <a:gdLst>
                <a:gd name="T0" fmla="*/ 17 w 209"/>
                <a:gd name="T1" fmla="*/ 158 h 158"/>
                <a:gd name="T2" fmla="*/ 61 w 209"/>
                <a:gd name="T3" fmla="*/ 127 h 158"/>
                <a:gd name="T4" fmla="*/ 70 w 209"/>
                <a:gd name="T5" fmla="*/ 144 h 158"/>
                <a:gd name="T6" fmla="*/ 76 w 209"/>
                <a:gd name="T7" fmla="*/ 151 h 158"/>
                <a:gd name="T8" fmla="*/ 80 w 209"/>
                <a:gd name="T9" fmla="*/ 144 h 158"/>
                <a:gd name="T10" fmla="*/ 79 w 209"/>
                <a:gd name="T11" fmla="*/ 134 h 158"/>
                <a:gd name="T12" fmla="*/ 57 w 209"/>
                <a:gd name="T13" fmla="*/ 94 h 158"/>
                <a:gd name="T14" fmla="*/ 55 w 209"/>
                <a:gd name="T15" fmla="*/ 86 h 158"/>
                <a:gd name="T16" fmla="*/ 52 w 209"/>
                <a:gd name="T17" fmla="*/ 61 h 158"/>
                <a:gd name="T18" fmla="*/ 155 w 209"/>
                <a:gd name="T19" fmla="*/ 61 h 158"/>
                <a:gd name="T20" fmla="*/ 153 w 209"/>
                <a:gd name="T21" fmla="*/ 86 h 158"/>
                <a:gd name="T22" fmla="*/ 150 w 209"/>
                <a:gd name="T23" fmla="*/ 94 h 158"/>
                <a:gd name="T24" fmla="*/ 129 w 209"/>
                <a:gd name="T25" fmla="*/ 134 h 158"/>
                <a:gd name="T26" fmla="*/ 128 w 209"/>
                <a:gd name="T27" fmla="*/ 144 h 158"/>
                <a:gd name="T28" fmla="*/ 137 w 209"/>
                <a:gd name="T29" fmla="*/ 148 h 158"/>
                <a:gd name="T30" fmla="*/ 137 w 209"/>
                <a:gd name="T31" fmla="*/ 139 h 158"/>
                <a:gd name="T32" fmla="*/ 169 w 209"/>
                <a:gd name="T33" fmla="*/ 151 h 158"/>
                <a:gd name="T34" fmla="*/ 191 w 209"/>
                <a:gd name="T35" fmla="*/ 158 h 158"/>
                <a:gd name="T36" fmla="*/ 208 w 209"/>
                <a:gd name="T37" fmla="*/ 147 h 158"/>
                <a:gd name="T38" fmla="*/ 159 w 209"/>
                <a:gd name="T39" fmla="*/ 105 h 158"/>
                <a:gd name="T40" fmla="*/ 155 w 209"/>
                <a:gd name="T41" fmla="*/ 103 h 158"/>
                <a:gd name="T42" fmla="*/ 161 w 209"/>
                <a:gd name="T43" fmla="*/ 80 h 158"/>
                <a:gd name="T44" fmla="*/ 104 w 209"/>
                <a:gd name="T45" fmla="*/ 0 h 158"/>
                <a:gd name="T46" fmla="*/ 46 w 209"/>
                <a:gd name="T47" fmla="*/ 81 h 158"/>
                <a:gd name="T48" fmla="*/ 53 w 209"/>
                <a:gd name="T49" fmla="*/ 103 h 158"/>
                <a:gd name="T50" fmla="*/ 50 w 209"/>
                <a:gd name="T51" fmla="*/ 105 h 158"/>
                <a:gd name="T52" fmla="*/ 1 w 209"/>
                <a:gd name="T53" fmla="*/ 147 h 158"/>
                <a:gd name="T54" fmla="*/ 156 w 209"/>
                <a:gd name="T55" fmla="*/ 115 h 158"/>
                <a:gd name="T56" fmla="*/ 186 w 209"/>
                <a:gd name="T57" fmla="*/ 129 h 158"/>
                <a:gd name="T58" fmla="*/ 197 w 209"/>
                <a:gd name="T59" fmla="*/ 147 h 158"/>
                <a:gd name="T60" fmla="*/ 173 w 209"/>
                <a:gd name="T61" fmla="*/ 142 h 158"/>
                <a:gd name="T62" fmla="*/ 156 w 209"/>
                <a:gd name="T63" fmla="*/ 115 h 158"/>
                <a:gd name="T64" fmla="*/ 50 w 209"/>
                <a:gd name="T65" fmla="*/ 115 h 158"/>
                <a:gd name="T66" fmla="*/ 53 w 209"/>
                <a:gd name="T67" fmla="*/ 122 h 158"/>
                <a:gd name="T68" fmla="*/ 17 w 209"/>
                <a:gd name="T69" fmla="*/ 148 h 158"/>
                <a:gd name="T70" fmla="*/ 11 w 209"/>
                <a:gd name="T71" fmla="*/ 14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9" h="158">
                  <a:moveTo>
                    <a:pt x="8" y="156"/>
                  </a:moveTo>
                  <a:cubicBezTo>
                    <a:pt x="11" y="157"/>
                    <a:pt x="14" y="158"/>
                    <a:pt x="17" y="158"/>
                  </a:cubicBezTo>
                  <a:cubicBezTo>
                    <a:pt x="23" y="158"/>
                    <a:pt x="29" y="156"/>
                    <a:pt x="40" y="151"/>
                  </a:cubicBezTo>
                  <a:cubicBezTo>
                    <a:pt x="52" y="145"/>
                    <a:pt x="59" y="136"/>
                    <a:pt x="61" y="127"/>
                  </a:cubicBezTo>
                  <a:cubicBezTo>
                    <a:pt x="64" y="131"/>
                    <a:pt x="67" y="135"/>
                    <a:pt x="70" y="139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6"/>
                    <a:pt x="71" y="147"/>
                    <a:pt x="71" y="148"/>
                  </a:cubicBezTo>
                  <a:cubicBezTo>
                    <a:pt x="72" y="150"/>
                    <a:pt x="74" y="151"/>
                    <a:pt x="76" y="151"/>
                  </a:cubicBezTo>
                  <a:cubicBezTo>
                    <a:pt x="76" y="151"/>
                    <a:pt x="77" y="151"/>
                    <a:pt x="78" y="150"/>
                  </a:cubicBezTo>
                  <a:cubicBezTo>
                    <a:pt x="80" y="149"/>
                    <a:pt x="81" y="146"/>
                    <a:pt x="80" y="144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80" y="134"/>
                    <a:pt x="79" y="134"/>
                  </a:cubicBezTo>
                  <a:cubicBezTo>
                    <a:pt x="69" y="124"/>
                    <a:pt x="63" y="111"/>
                    <a:pt x="62" y="99"/>
                  </a:cubicBezTo>
                  <a:cubicBezTo>
                    <a:pt x="62" y="96"/>
                    <a:pt x="60" y="94"/>
                    <a:pt x="57" y="94"/>
                  </a:cubicBezTo>
                  <a:cubicBezTo>
                    <a:pt x="55" y="94"/>
                    <a:pt x="53" y="92"/>
                    <a:pt x="53" y="89"/>
                  </a:cubicBezTo>
                  <a:cubicBezTo>
                    <a:pt x="53" y="88"/>
                    <a:pt x="54" y="87"/>
                    <a:pt x="55" y="86"/>
                  </a:cubicBezTo>
                  <a:cubicBezTo>
                    <a:pt x="56" y="84"/>
                    <a:pt x="57" y="82"/>
                    <a:pt x="56" y="80"/>
                  </a:cubicBezTo>
                  <a:cubicBezTo>
                    <a:pt x="54" y="74"/>
                    <a:pt x="52" y="68"/>
                    <a:pt x="52" y="61"/>
                  </a:cubicBezTo>
                  <a:cubicBezTo>
                    <a:pt x="52" y="33"/>
                    <a:pt x="75" y="10"/>
                    <a:pt x="104" y="10"/>
                  </a:cubicBezTo>
                  <a:cubicBezTo>
                    <a:pt x="132" y="10"/>
                    <a:pt x="155" y="33"/>
                    <a:pt x="155" y="61"/>
                  </a:cubicBezTo>
                  <a:cubicBezTo>
                    <a:pt x="155" y="68"/>
                    <a:pt x="153" y="74"/>
                    <a:pt x="151" y="80"/>
                  </a:cubicBezTo>
                  <a:cubicBezTo>
                    <a:pt x="150" y="82"/>
                    <a:pt x="151" y="84"/>
                    <a:pt x="153" y="86"/>
                  </a:cubicBezTo>
                  <a:cubicBezTo>
                    <a:pt x="154" y="86"/>
                    <a:pt x="154" y="88"/>
                    <a:pt x="154" y="89"/>
                  </a:cubicBezTo>
                  <a:cubicBezTo>
                    <a:pt x="154" y="92"/>
                    <a:pt x="153" y="94"/>
                    <a:pt x="150" y="94"/>
                  </a:cubicBezTo>
                  <a:cubicBezTo>
                    <a:pt x="148" y="94"/>
                    <a:pt x="145" y="96"/>
                    <a:pt x="145" y="99"/>
                  </a:cubicBezTo>
                  <a:cubicBezTo>
                    <a:pt x="144" y="111"/>
                    <a:pt x="138" y="124"/>
                    <a:pt x="129" y="134"/>
                  </a:cubicBezTo>
                  <a:cubicBezTo>
                    <a:pt x="128" y="134"/>
                    <a:pt x="128" y="136"/>
                    <a:pt x="128" y="137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27" y="146"/>
                    <a:pt x="128" y="149"/>
                    <a:pt x="130" y="150"/>
                  </a:cubicBezTo>
                  <a:cubicBezTo>
                    <a:pt x="132" y="151"/>
                    <a:pt x="135" y="150"/>
                    <a:pt x="137" y="148"/>
                  </a:cubicBezTo>
                  <a:cubicBezTo>
                    <a:pt x="137" y="147"/>
                    <a:pt x="137" y="146"/>
                    <a:pt x="137" y="144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41" y="135"/>
                    <a:pt x="144" y="131"/>
                    <a:pt x="147" y="126"/>
                  </a:cubicBezTo>
                  <a:cubicBezTo>
                    <a:pt x="150" y="135"/>
                    <a:pt x="156" y="145"/>
                    <a:pt x="169" y="151"/>
                  </a:cubicBezTo>
                  <a:cubicBezTo>
                    <a:pt x="180" y="156"/>
                    <a:pt x="186" y="158"/>
                    <a:pt x="191" y="158"/>
                  </a:cubicBezTo>
                  <a:cubicBezTo>
                    <a:pt x="191" y="158"/>
                    <a:pt x="191" y="158"/>
                    <a:pt x="191" y="158"/>
                  </a:cubicBezTo>
                  <a:cubicBezTo>
                    <a:pt x="195" y="158"/>
                    <a:pt x="198" y="157"/>
                    <a:pt x="201" y="156"/>
                  </a:cubicBezTo>
                  <a:cubicBezTo>
                    <a:pt x="205" y="154"/>
                    <a:pt x="207" y="151"/>
                    <a:pt x="208" y="147"/>
                  </a:cubicBezTo>
                  <a:cubicBezTo>
                    <a:pt x="209" y="140"/>
                    <a:pt x="204" y="130"/>
                    <a:pt x="193" y="121"/>
                  </a:cubicBezTo>
                  <a:cubicBezTo>
                    <a:pt x="181" y="111"/>
                    <a:pt x="168" y="105"/>
                    <a:pt x="159" y="105"/>
                  </a:cubicBezTo>
                  <a:cubicBezTo>
                    <a:pt x="157" y="105"/>
                    <a:pt x="155" y="105"/>
                    <a:pt x="154" y="105"/>
                  </a:cubicBezTo>
                  <a:cubicBezTo>
                    <a:pt x="154" y="105"/>
                    <a:pt x="155" y="104"/>
                    <a:pt x="155" y="103"/>
                  </a:cubicBezTo>
                  <a:cubicBezTo>
                    <a:pt x="160" y="101"/>
                    <a:pt x="164" y="96"/>
                    <a:pt x="164" y="89"/>
                  </a:cubicBezTo>
                  <a:cubicBezTo>
                    <a:pt x="164" y="86"/>
                    <a:pt x="163" y="83"/>
                    <a:pt x="161" y="80"/>
                  </a:cubicBezTo>
                  <a:cubicBezTo>
                    <a:pt x="163" y="74"/>
                    <a:pt x="164" y="68"/>
                    <a:pt x="164" y="61"/>
                  </a:cubicBezTo>
                  <a:cubicBezTo>
                    <a:pt x="164" y="28"/>
                    <a:pt x="137" y="0"/>
                    <a:pt x="104" y="0"/>
                  </a:cubicBezTo>
                  <a:cubicBezTo>
                    <a:pt x="70" y="0"/>
                    <a:pt x="43" y="28"/>
                    <a:pt x="43" y="61"/>
                  </a:cubicBezTo>
                  <a:cubicBezTo>
                    <a:pt x="43" y="68"/>
                    <a:pt x="44" y="75"/>
                    <a:pt x="46" y="81"/>
                  </a:cubicBezTo>
                  <a:cubicBezTo>
                    <a:pt x="44" y="83"/>
                    <a:pt x="43" y="86"/>
                    <a:pt x="43" y="89"/>
                  </a:cubicBezTo>
                  <a:cubicBezTo>
                    <a:pt x="43" y="96"/>
                    <a:pt x="47" y="101"/>
                    <a:pt x="53" y="103"/>
                  </a:cubicBezTo>
                  <a:cubicBezTo>
                    <a:pt x="53" y="104"/>
                    <a:pt x="53" y="104"/>
                    <a:pt x="53" y="105"/>
                  </a:cubicBezTo>
                  <a:cubicBezTo>
                    <a:pt x="52" y="105"/>
                    <a:pt x="51" y="105"/>
                    <a:pt x="50" y="105"/>
                  </a:cubicBezTo>
                  <a:cubicBezTo>
                    <a:pt x="41" y="105"/>
                    <a:pt x="28" y="111"/>
                    <a:pt x="16" y="121"/>
                  </a:cubicBezTo>
                  <a:cubicBezTo>
                    <a:pt x="5" y="130"/>
                    <a:pt x="0" y="140"/>
                    <a:pt x="1" y="147"/>
                  </a:cubicBezTo>
                  <a:cubicBezTo>
                    <a:pt x="2" y="151"/>
                    <a:pt x="4" y="154"/>
                    <a:pt x="8" y="156"/>
                  </a:cubicBezTo>
                  <a:close/>
                  <a:moveTo>
                    <a:pt x="156" y="115"/>
                  </a:moveTo>
                  <a:cubicBezTo>
                    <a:pt x="156" y="115"/>
                    <a:pt x="157" y="115"/>
                    <a:pt x="159" y="115"/>
                  </a:cubicBezTo>
                  <a:cubicBezTo>
                    <a:pt x="164" y="115"/>
                    <a:pt x="175" y="119"/>
                    <a:pt x="186" y="129"/>
                  </a:cubicBezTo>
                  <a:cubicBezTo>
                    <a:pt x="196" y="137"/>
                    <a:pt x="198" y="143"/>
                    <a:pt x="198" y="145"/>
                  </a:cubicBezTo>
                  <a:cubicBezTo>
                    <a:pt x="198" y="146"/>
                    <a:pt x="198" y="146"/>
                    <a:pt x="197" y="147"/>
                  </a:cubicBezTo>
                  <a:cubicBezTo>
                    <a:pt x="195" y="148"/>
                    <a:pt x="193" y="148"/>
                    <a:pt x="191" y="148"/>
                  </a:cubicBezTo>
                  <a:cubicBezTo>
                    <a:pt x="188" y="148"/>
                    <a:pt x="182" y="146"/>
                    <a:pt x="173" y="142"/>
                  </a:cubicBezTo>
                  <a:cubicBezTo>
                    <a:pt x="163" y="137"/>
                    <a:pt x="157" y="128"/>
                    <a:pt x="156" y="122"/>
                  </a:cubicBezTo>
                  <a:cubicBezTo>
                    <a:pt x="155" y="118"/>
                    <a:pt x="156" y="116"/>
                    <a:pt x="156" y="115"/>
                  </a:cubicBezTo>
                  <a:close/>
                  <a:moveTo>
                    <a:pt x="23" y="129"/>
                  </a:moveTo>
                  <a:cubicBezTo>
                    <a:pt x="34" y="119"/>
                    <a:pt x="45" y="115"/>
                    <a:pt x="50" y="115"/>
                  </a:cubicBezTo>
                  <a:cubicBezTo>
                    <a:pt x="52" y="115"/>
                    <a:pt x="52" y="115"/>
                    <a:pt x="53" y="115"/>
                  </a:cubicBezTo>
                  <a:cubicBezTo>
                    <a:pt x="53" y="116"/>
                    <a:pt x="54" y="118"/>
                    <a:pt x="53" y="122"/>
                  </a:cubicBezTo>
                  <a:cubicBezTo>
                    <a:pt x="51" y="128"/>
                    <a:pt x="46" y="137"/>
                    <a:pt x="35" y="142"/>
                  </a:cubicBezTo>
                  <a:cubicBezTo>
                    <a:pt x="26" y="146"/>
                    <a:pt x="21" y="148"/>
                    <a:pt x="17" y="148"/>
                  </a:cubicBezTo>
                  <a:cubicBezTo>
                    <a:pt x="16" y="148"/>
                    <a:pt x="14" y="148"/>
                    <a:pt x="12" y="147"/>
                  </a:cubicBezTo>
                  <a:cubicBezTo>
                    <a:pt x="11" y="146"/>
                    <a:pt x="11" y="146"/>
                    <a:pt x="11" y="145"/>
                  </a:cubicBezTo>
                  <a:cubicBezTo>
                    <a:pt x="10" y="143"/>
                    <a:pt x="12" y="137"/>
                    <a:pt x="23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43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3" name="Freeform 260">
              <a:extLst>
                <a:ext uri="{FF2B5EF4-FFF2-40B4-BE49-F238E27FC236}">
                  <a16:creationId xmlns:a16="http://schemas.microsoft.com/office/drawing/2014/main" id="{2916FF7B-B560-4B06-9BD2-95B3F25DED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7413" y="2057400"/>
              <a:ext cx="500062" cy="163513"/>
            </a:xfrm>
            <a:custGeom>
              <a:avLst/>
              <a:gdLst>
                <a:gd name="T0" fmla="*/ 242 w 245"/>
                <a:gd name="T1" fmla="*/ 46 h 80"/>
                <a:gd name="T2" fmla="*/ 163 w 245"/>
                <a:gd name="T3" fmla="*/ 2 h 80"/>
                <a:gd name="T4" fmla="*/ 159 w 245"/>
                <a:gd name="T5" fmla="*/ 2 h 80"/>
                <a:gd name="T6" fmla="*/ 157 w 245"/>
                <a:gd name="T7" fmla="*/ 6 h 80"/>
                <a:gd name="T8" fmla="*/ 123 w 245"/>
                <a:gd name="T9" fmla="*/ 55 h 80"/>
                <a:gd name="T10" fmla="*/ 90 w 245"/>
                <a:gd name="T11" fmla="*/ 6 h 80"/>
                <a:gd name="T12" fmla="*/ 83 w 245"/>
                <a:gd name="T13" fmla="*/ 1 h 80"/>
                <a:gd name="T14" fmla="*/ 3 w 245"/>
                <a:gd name="T15" fmla="*/ 46 h 80"/>
                <a:gd name="T16" fmla="*/ 0 w 245"/>
                <a:gd name="T17" fmla="*/ 53 h 80"/>
                <a:gd name="T18" fmla="*/ 0 w 245"/>
                <a:gd name="T19" fmla="*/ 71 h 80"/>
                <a:gd name="T20" fmla="*/ 10 w 245"/>
                <a:gd name="T21" fmla="*/ 80 h 80"/>
                <a:gd name="T22" fmla="*/ 235 w 245"/>
                <a:gd name="T23" fmla="*/ 80 h 80"/>
                <a:gd name="T24" fmla="*/ 245 w 245"/>
                <a:gd name="T25" fmla="*/ 71 h 80"/>
                <a:gd name="T26" fmla="*/ 245 w 245"/>
                <a:gd name="T27" fmla="*/ 53 h 80"/>
                <a:gd name="T28" fmla="*/ 242 w 245"/>
                <a:gd name="T29" fmla="*/ 46 h 80"/>
                <a:gd name="T30" fmla="*/ 235 w 245"/>
                <a:gd name="T31" fmla="*/ 71 h 80"/>
                <a:gd name="T32" fmla="*/ 9 w 245"/>
                <a:gd name="T33" fmla="*/ 71 h 80"/>
                <a:gd name="T34" fmla="*/ 9 w 245"/>
                <a:gd name="T35" fmla="*/ 53 h 80"/>
                <a:gd name="T36" fmla="*/ 80 w 245"/>
                <a:gd name="T37" fmla="*/ 12 h 80"/>
                <a:gd name="T38" fmla="*/ 123 w 245"/>
                <a:gd name="T39" fmla="*/ 65 h 80"/>
                <a:gd name="T40" fmla="*/ 166 w 245"/>
                <a:gd name="T41" fmla="*/ 13 h 80"/>
                <a:gd name="T42" fmla="*/ 235 w 245"/>
                <a:gd name="T43" fmla="*/ 53 h 80"/>
                <a:gd name="T44" fmla="*/ 235 w 245"/>
                <a:gd name="T45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" h="80">
                  <a:moveTo>
                    <a:pt x="242" y="46"/>
                  </a:moveTo>
                  <a:cubicBezTo>
                    <a:pt x="219" y="24"/>
                    <a:pt x="192" y="9"/>
                    <a:pt x="163" y="2"/>
                  </a:cubicBezTo>
                  <a:cubicBezTo>
                    <a:pt x="162" y="1"/>
                    <a:pt x="160" y="1"/>
                    <a:pt x="159" y="2"/>
                  </a:cubicBezTo>
                  <a:cubicBezTo>
                    <a:pt x="158" y="3"/>
                    <a:pt x="157" y="4"/>
                    <a:pt x="157" y="6"/>
                  </a:cubicBezTo>
                  <a:cubicBezTo>
                    <a:pt x="155" y="34"/>
                    <a:pt x="140" y="55"/>
                    <a:pt x="123" y="55"/>
                  </a:cubicBezTo>
                  <a:cubicBezTo>
                    <a:pt x="106" y="55"/>
                    <a:pt x="91" y="34"/>
                    <a:pt x="90" y="6"/>
                  </a:cubicBezTo>
                  <a:cubicBezTo>
                    <a:pt x="89" y="3"/>
                    <a:pt x="86" y="0"/>
                    <a:pt x="83" y="1"/>
                  </a:cubicBezTo>
                  <a:cubicBezTo>
                    <a:pt x="53" y="8"/>
                    <a:pt x="25" y="24"/>
                    <a:pt x="3" y="46"/>
                  </a:cubicBezTo>
                  <a:cubicBezTo>
                    <a:pt x="1" y="48"/>
                    <a:pt x="0" y="50"/>
                    <a:pt x="0" y="5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4" y="80"/>
                    <a:pt x="10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40" y="80"/>
                    <a:pt x="245" y="76"/>
                    <a:pt x="245" y="71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5" y="50"/>
                    <a:pt x="243" y="48"/>
                    <a:pt x="242" y="46"/>
                  </a:cubicBezTo>
                  <a:close/>
                  <a:moveTo>
                    <a:pt x="235" y="71"/>
                  </a:moveTo>
                  <a:cubicBezTo>
                    <a:pt x="9" y="71"/>
                    <a:pt x="9" y="71"/>
                    <a:pt x="9" y="71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30" y="33"/>
                    <a:pt x="54" y="19"/>
                    <a:pt x="80" y="12"/>
                  </a:cubicBezTo>
                  <a:cubicBezTo>
                    <a:pt x="84" y="43"/>
                    <a:pt x="102" y="65"/>
                    <a:pt x="123" y="65"/>
                  </a:cubicBezTo>
                  <a:cubicBezTo>
                    <a:pt x="144" y="65"/>
                    <a:pt x="162" y="43"/>
                    <a:pt x="166" y="13"/>
                  </a:cubicBezTo>
                  <a:cubicBezTo>
                    <a:pt x="191" y="20"/>
                    <a:pt x="215" y="34"/>
                    <a:pt x="235" y="53"/>
                  </a:cubicBezTo>
                  <a:lnTo>
                    <a:pt x="23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43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44" name="Group 32">
            <a:extLst>
              <a:ext uri="{FF2B5EF4-FFF2-40B4-BE49-F238E27FC236}">
                <a16:creationId xmlns:a16="http://schemas.microsoft.com/office/drawing/2014/main" id="{B1679160-4C44-4473-BD63-0F47BE7C6267}"/>
              </a:ext>
            </a:extLst>
          </p:cNvPr>
          <p:cNvGrpSpPr/>
          <p:nvPr/>
        </p:nvGrpSpPr>
        <p:grpSpPr>
          <a:xfrm>
            <a:off x="1364824" y="1287697"/>
            <a:ext cx="364331" cy="394097"/>
            <a:chOff x="4970463" y="1701800"/>
            <a:chExt cx="485775" cy="525463"/>
          </a:xfrm>
        </p:grpSpPr>
        <p:sp>
          <p:nvSpPr>
            <p:cNvPr id="45" name="Freeform 257">
              <a:extLst>
                <a:ext uri="{FF2B5EF4-FFF2-40B4-BE49-F238E27FC236}">
                  <a16:creationId xmlns:a16="http://schemas.microsoft.com/office/drawing/2014/main" id="{648AFCF5-0A25-4CA0-8FE2-CCED1A5FD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2070100"/>
              <a:ext cx="485775" cy="157163"/>
            </a:xfrm>
            <a:custGeom>
              <a:avLst/>
              <a:gdLst>
                <a:gd name="T0" fmla="*/ 235 w 238"/>
                <a:gd name="T1" fmla="*/ 43 h 77"/>
                <a:gd name="T2" fmla="*/ 159 w 238"/>
                <a:gd name="T3" fmla="*/ 1 h 77"/>
                <a:gd name="T4" fmla="*/ 155 w 238"/>
                <a:gd name="T5" fmla="*/ 0 h 77"/>
                <a:gd name="T6" fmla="*/ 152 w 238"/>
                <a:gd name="T7" fmla="*/ 0 h 77"/>
                <a:gd name="T8" fmla="*/ 148 w 238"/>
                <a:gd name="T9" fmla="*/ 1 h 77"/>
                <a:gd name="T10" fmla="*/ 146 w 238"/>
                <a:gd name="T11" fmla="*/ 7 h 77"/>
                <a:gd name="T12" fmla="*/ 153 w 238"/>
                <a:gd name="T13" fmla="*/ 21 h 77"/>
                <a:gd name="T14" fmla="*/ 119 w 238"/>
                <a:gd name="T15" fmla="*/ 55 h 77"/>
                <a:gd name="T16" fmla="*/ 85 w 238"/>
                <a:gd name="T17" fmla="*/ 21 h 77"/>
                <a:gd name="T18" fmla="*/ 92 w 238"/>
                <a:gd name="T19" fmla="*/ 7 h 77"/>
                <a:gd name="T20" fmla="*/ 90 w 238"/>
                <a:gd name="T21" fmla="*/ 1 h 77"/>
                <a:gd name="T22" fmla="*/ 85 w 238"/>
                <a:gd name="T23" fmla="*/ 0 h 77"/>
                <a:gd name="T24" fmla="*/ 83 w 238"/>
                <a:gd name="T25" fmla="*/ 0 h 77"/>
                <a:gd name="T26" fmla="*/ 81 w 238"/>
                <a:gd name="T27" fmla="*/ 0 h 77"/>
                <a:gd name="T28" fmla="*/ 3 w 238"/>
                <a:gd name="T29" fmla="*/ 43 h 77"/>
                <a:gd name="T30" fmla="*/ 0 w 238"/>
                <a:gd name="T31" fmla="*/ 50 h 77"/>
                <a:gd name="T32" fmla="*/ 0 w 238"/>
                <a:gd name="T33" fmla="*/ 67 h 77"/>
                <a:gd name="T34" fmla="*/ 9 w 238"/>
                <a:gd name="T35" fmla="*/ 77 h 77"/>
                <a:gd name="T36" fmla="*/ 119 w 238"/>
                <a:gd name="T37" fmla="*/ 77 h 77"/>
                <a:gd name="T38" fmla="*/ 228 w 238"/>
                <a:gd name="T39" fmla="*/ 77 h 77"/>
                <a:gd name="T40" fmla="*/ 238 w 238"/>
                <a:gd name="T41" fmla="*/ 67 h 77"/>
                <a:gd name="T42" fmla="*/ 238 w 238"/>
                <a:gd name="T43" fmla="*/ 50 h 77"/>
                <a:gd name="T44" fmla="*/ 235 w 238"/>
                <a:gd name="T45" fmla="*/ 43 h 77"/>
                <a:gd name="T46" fmla="*/ 9 w 238"/>
                <a:gd name="T47" fmla="*/ 67 h 77"/>
                <a:gd name="T48" fmla="*/ 9 w 238"/>
                <a:gd name="T49" fmla="*/ 50 h 77"/>
                <a:gd name="T50" fmla="*/ 79 w 238"/>
                <a:gd name="T51" fmla="*/ 10 h 77"/>
                <a:gd name="T52" fmla="*/ 74 w 238"/>
                <a:gd name="T53" fmla="*/ 19 h 77"/>
                <a:gd name="T54" fmla="*/ 71 w 238"/>
                <a:gd name="T55" fmla="*/ 24 h 77"/>
                <a:gd name="T56" fmla="*/ 75 w 238"/>
                <a:gd name="T57" fmla="*/ 28 h 77"/>
                <a:gd name="T58" fmla="*/ 113 w 238"/>
                <a:gd name="T59" fmla="*/ 67 h 77"/>
                <a:gd name="T60" fmla="*/ 9 w 238"/>
                <a:gd name="T61" fmla="*/ 67 h 77"/>
                <a:gd name="T62" fmla="*/ 228 w 238"/>
                <a:gd name="T63" fmla="*/ 67 h 77"/>
                <a:gd name="T64" fmla="*/ 125 w 238"/>
                <a:gd name="T65" fmla="*/ 67 h 77"/>
                <a:gd name="T66" fmla="*/ 162 w 238"/>
                <a:gd name="T67" fmla="*/ 28 h 77"/>
                <a:gd name="T68" fmla="*/ 167 w 238"/>
                <a:gd name="T69" fmla="*/ 24 h 77"/>
                <a:gd name="T70" fmla="*/ 164 w 238"/>
                <a:gd name="T71" fmla="*/ 19 h 77"/>
                <a:gd name="T72" fmla="*/ 158 w 238"/>
                <a:gd name="T73" fmla="*/ 11 h 77"/>
                <a:gd name="T74" fmla="*/ 228 w 238"/>
                <a:gd name="T75" fmla="*/ 50 h 77"/>
                <a:gd name="T76" fmla="*/ 228 w 238"/>
                <a:gd name="T77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8" h="77">
                  <a:moveTo>
                    <a:pt x="235" y="43"/>
                  </a:moveTo>
                  <a:cubicBezTo>
                    <a:pt x="213" y="22"/>
                    <a:pt x="187" y="8"/>
                    <a:pt x="159" y="1"/>
                  </a:cubicBezTo>
                  <a:cubicBezTo>
                    <a:pt x="158" y="0"/>
                    <a:pt x="156" y="0"/>
                    <a:pt x="15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49" y="0"/>
                    <a:pt x="148" y="1"/>
                  </a:cubicBezTo>
                  <a:cubicBezTo>
                    <a:pt x="146" y="2"/>
                    <a:pt x="145" y="5"/>
                    <a:pt x="146" y="7"/>
                  </a:cubicBezTo>
                  <a:cubicBezTo>
                    <a:pt x="148" y="12"/>
                    <a:pt x="150" y="17"/>
                    <a:pt x="153" y="21"/>
                  </a:cubicBezTo>
                  <a:cubicBezTo>
                    <a:pt x="143" y="25"/>
                    <a:pt x="128" y="34"/>
                    <a:pt x="119" y="55"/>
                  </a:cubicBezTo>
                  <a:cubicBezTo>
                    <a:pt x="110" y="34"/>
                    <a:pt x="94" y="25"/>
                    <a:pt x="85" y="21"/>
                  </a:cubicBezTo>
                  <a:cubicBezTo>
                    <a:pt x="87" y="17"/>
                    <a:pt x="90" y="12"/>
                    <a:pt x="92" y="7"/>
                  </a:cubicBezTo>
                  <a:cubicBezTo>
                    <a:pt x="93" y="5"/>
                    <a:pt x="92" y="2"/>
                    <a:pt x="90" y="1"/>
                  </a:cubicBezTo>
                  <a:cubicBezTo>
                    <a:pt x="88" y="0"/>
                    <a:pt x="87" y="0"/>
                    <a:pt x="85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52" y="7"/>
                    <a:pt x="25" y="22"/>
                    <a:pt x="3" y="43"/>
                  </a:cubicBezTo>
                  <a:cubicBezTo>
                    <a:pt x="1" y="45"/>
                    <a:pt x="0" y="48"/>
                    <a:pt x="0" y="5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3"/>
                    <a:pt x="4" y="77"/>
                    <a:pt x="9" y="77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228" y="77"/>
                    <a:pt x="228" y="77"/>
                    <a:pt x="228" y="77"/>
                  </a:cubicBezTo>
                  <a:cubicBezTo>
                    <a:pt x="233" y="77"/>
                    <a:pt x="238" y="73"/>
                    <a:pt x="238" y="67"/>
                  </a:cubicBezTo>
                  <a:cubicBezTo>
                    <a:pt x="238" y="50"/>
                    <a:pt x="238" y="50"/>
                    <a:pt x="238" y="50"/>
                  </a:cubicBezTo>
                  <a:cubicBezTo>
                    <a:pt x="238" y="48"/>
                    <a:pt x="237" y="45"/>
                    <a:pt x="235" y="43"/>
                  </a:cubicBezTo>
                  <a:close/>
                  <a:moveTo>
                    <a:pt x="9" y="67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9" y="31"/>
                    <a:pt x="53" y="17"/>
                    <a:pt x="79" y="10"/>
                  </a:cubicBezTo>
                  <a:cubicBezTo>
                    <a:pt x="77" y="15"/>
                    <a:pt x="75" y="18"/>
                    <a:pt x="74" y="19"/>
                  </a:cubicBezTo>
                  <a:cubicBezTo>
                    <a:pt x="72" y="20"/>
                    <a:pt x="71" y="22"/>
                    <a:pt x="71" y="24"/>
                  </a:cubicBezTo>
                  <a:cubicBezTo>
                    <a:pt x="71" y="26"/>
                    <a:pt x="73" y="28"/>
                    <a:pt x="75" y="28"/>
                  </a:cubicBezTo>
                  <a:cubicBezTo>
                    <a:pt x="75" y="28"/>
                    <a:pt x="103" y="34"/>
                    <a:pt x="113" y="67"/>
                  </a:cubicBezTo>
                  <a:lnTo>
                    <a:pt x="9" y="67"/>
                  </a:lnTo>
                  <a:close/>
                  <a:moveTo>
                    <a:pt x="228" y="67"/>
                  </a:moveTo>
                  <a:cubicBezTo>
                    <a:pt x="125" y="67"/>
                    <a:pt x="125" y="67"/>
                    <a:pt x="125" y="67"/>
                  </a:cubicBezTo>
                  <a:cubicBezTo>
                    <a:pt x="134" y="34"/>
                    <a:pt x="161" y="29"/>
                    <a:pt x="162" y="28"/>
                  </a:cubicBezTo>
                  <a:cubicBezTo>
                    <a:pt x="165" y="28"/>
                    <a:pt x="167" y="26"/>
                    <a:pt x="167" y="24"/>
                  </a:cubicBezTo>
                  <a:cubicBezTo>
                    <a:pt x="167" y="22"/>
                    <a:pt x="166" y="20"/>
                    <a:pt x="164" y="19"/>
                  </a:cubicBezTo>
                  <a:cubicBezTo>
                    <a:pt x="163" y="18"/>
                    <a:pt x="160" y="15"/>
                    <a:pt x="158" y="11"/>
                  </a:cubicBezTo>
                  <a:cubicBezTo>
                    <a:pt x="184" y="17"/>
                    <a:pt x="208" y="31"/>
                    <a:pt x="228" y="50"/>
                  </a:cubicBezTo>
                  <a:lnTo>
                    <a:pt x="228" y="6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4349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46" name="Freeform 258">
              <a:extLst>
                <a:ext uri="{FF2B5EF4-FFF2-40B4-BE49-F238E27FC236}">
                  <a16:creationId xmlns:a16="http://schemas.microsoft.com/office/drawing/2014/main" id="{BE23331E-B255-42ED-A38C-218DDB5F0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1701800"/>
              <a:ext cx="271462" cy="354013"/>
            </a:xfrm>
            <a:custGeom>
              <a:avLst/>
              <a:gdLst>
                <a:gd name="T0" fmla="*/ 10 w 133"/>
                <a:gd name="T1" fmla="*/ 70 h 173"/>
                <a:gd name="T2" fmla="*/ 8 w 133"/>
                <a:gd name="T3" fmla="*/ 87 h 173"/>
                <a:gd name="T4" fmla="*/ 6 w 133"/>
                <a:gd name="T5" fmla="*/ 113 h 173"/>
                <a:gd name="T6" fmla="*/ 32 w 133"/>
                <a:gd name="T7" fmla="*/ 161 h 173"/>
                <a:gd name="T8" fmla="*/ 33 w 133"/>
                <a:gd name="T9" fmla="*/ 170 h 173"/>
                <a:gd name="T10" fmla="*/ 39 w 133"/>
                <a:gd name="T11" fmla="*/ 172 h 173"/>
                <a:gd name="T12" fmla="*/ 42 w 133"/>
                <a:gd name="T13" fmla="*/ 159 h 173"/>
                <a:gd name="T14" fmla="*/ 25 w 133"/>
                <a:gd name="T15" fmla="*/ 122 h 173"/>
                <a:gd name="T16" fmla="*/ 16 w 133"/>
                <a:gd name="T17" fmla="*/ 113 h 173"/>
                <a:gd name="T18" fmla="*/ 21 w 133"/>
                <a:gd name="T19" fmla="*/ 103 h 173"/>
                <a:gd name="T20" fmla="*/ 26 w 133"/>
                <a:gd name="T21" fmla="*/ 59 h 173"/>
                <a:gd name="T22" fmla="*/ 20 w 133"/>
                <a:gd name="T23" fmla="*/ 52 h 173"/>
                <a:gd name="T24" fmla="*/ 60 w 133"/>
                <a:gd name="T25" fmla="*/ 30 h 173"/>
                <a:gd name="T26" fmla="*/ 65 w 133"/>
                <a:gd name="T27" fmla="*/ 24 h 173"/>
                <a:gd name="T28" fmla="*/ 100 w 133"/>
                <a:gd name="T29" fmla="*/ 40 h 173"/>
                <a:gd name="T30" fmla="*/ 103 w 133"/>
                <a:gd name="T31" fmla="*/ 42 h 173"/>
                <a:gd name="T32" fmla="*/ 117 w 133"/>
                <a:gd name="T33" fmla="*/ 67 h 173"/>
                <a:gd name="T34" fmla="*/ 109 w 133"/>
                <a:gd name="T35" fmla="*/ 72 h 173"/>
                <a:gd name="T36" fmla="*/ 109 w 133"/>
                <a:gd name="T37" fmla="*/ 103 h 173"/>
                <a:gd name="T38" fmla="*/ 114 w 133"/>
                <a:gd name="T39" fmla="*/ 113 h 173"/>
                <a:gd name="T40" fmla="*/ 105 w 133"/>
                <a:gd name="T41" fmla="*/ 122 h 173"/>
                <a:gd name="T42" fmla="*/ 88 w 133"/>
                <a:gd name="T43" fmla="*/ 159 h 173"/>
                <a:gd name="T44" fmla="*/ 90 w 133"/>
                <a:gd name="T45" fmla="*/ 172 h 173"/>
                <a:gd name="T46" fmla="*/ 97 w 133"/>
                <a:gd name="T47" fmla="*/ 166 h 173"/>
                <a:gd name="T48" fmla="*/ 114 w 133"/>
                <a:gd name="T49" fmla="*/ 126 h 173"/>
                <a:gd name="T50" fmla="*/ 119 w 133"/>
                <a:gd name="T51" fmla="*/ 102 h 173"/>
                <a:gd name="T52" fmla="*/ 121 w 133"/>
                <a:gd name="T53" fmla="*/ 86 h 173"/>
                <a:gd name="T54" fmla="*/ 127 w 133"/>
                <a:gd name="T55" fmla="*/ 82 h 173"/>
                <a:gd name="T56" fmla="*/ 123 w 133"/>
                <a:gd name="T57" fmla="*/ 54 h 173"/>
                <a:gd name="T58" fmla="*/ 131 w 133"/>
                <a:gd name="T59" fmla="*/ 49 h 173"/>
                <a:gd name="T60" fmla="*/ 26 w 133"/>
                <a:gd name="T61" fmla="*/ 21 h 173"/>
                <a:gd name="T62" fmla="*/ 25 w 133"/>
                <a:gd name="T63" fmla="*/ 30 h 173"/>
                <a:gd name="T64" fmla="*/ 4 w 133"/>
                <a:gd name="T65" fmla="*/ 7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3" h="173">
                  <a:moveTo>
                    <a:pt x="4" y="74"/>
                  </a:moveTo>
                  <a:cubicBezTo>
                    <a:pt x="7" y="74"/>
                    <a:pt x="9" y="73"/>
                    <a:pt x="10" y="70"/>
                  </a:cubicBezTo>
                  <a:cubicBezTo>
                    <a:pt x="10" y="70"/>
                    <a:pt x="11" y="69"/>
                    <a:pt x="11" y="69"/>
                  </a:cubicBezTo>
                  <a:cubicBezTo>
                    <a:pt x="9" y="75"/>
                    <a:pt x="8" y="81"/>
                    <a:pt x="8" y="87"/>
                  </a:cubicBezTo>
                  <a:cubicBezTo>
                    <a:pt x="8" y="92"/>
                    <a:pt x="9" y="97"/>
                    <a:pt x="10" y="102"/>
                  </a:cubicBezTo>
                  <a:cubicBezTo>
                    <a:pt x="7" y="105"/>
                    <a:pt x="6" y="109"/>
                    <a:pt x="6" y="113"/>
                  </a:cubicBezTo>
                  <a:cubicBezTo>
                    <a:pt x="6" y="119"/>
                    <a:pt x="10" y="124"/>
                    <a:pt x="15" y="126"/>
                  </a:cubicBezTo>
                  <a:cubicBezTo>
                    <a:pt x="17" y="139"/>
                    <a:pt x="23" y="152"/>
                    <a:pt x="32" y="161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8"/>
                    <a:pt x="32" y="169"/>
                    <a:pt x="33" y="170"/>
                  </a:cubicBezTo>
                  <a:cubicBezTo>
                    <a:pt x="34" y="172"/>
                    <a:pt x="35" y="173"/>
                    <a:pt x="37" y="173"/>
                  </a:cubicBezTo>
                  <a:cubicBezTo>
                    <a:pt x="38" y="173"/>
                    <a:pt x="39" y="173"/>
                    <a:pt x="39" y="172"/>
                  </a:cubicBezTo>
                  <a:cubicBezTo>
                    <a:pt x="42" y="171"/>
                    <a:pt x="43" y="168"/>
                    <a:pt x="42" y="166"/>
                  </a:cubicBezTo>
                  <a:cubicBezTo>
                    <a:pt x="42" y="159"/>
                    <a:pt x="42" y="159"/>
                    <a:pt x="42" y="159"/>
                  </a:cubicBezTo>
                  <a:cubicBezTo>
                    <a:pt x="42" y="158"/>
                    <a:pt x="41" y="157"/>
                    <a:pt x="40" y="156"/>
                  </a:cubicBezTo>
                  <a:cubicBezTo>
                    <a:pt x="31" y="147"/>
                    <a:pt x="26" y="134"/>
                    <a:pt x="25" y="122"/>
                  </a:cubicBezTo>
                  <a:cubicBezTo>
                    <a:pt x="24" y="119"/>
                    <a:pt x="22" y="117"/>
                    <a:pt x="20" y="117"/>
                  </a:cubicBezTo>
                  <a:cubicBezTo>
                    <a:pt x="17" y="117"/>
                    <a:pt x="16" y="115"/>
                    <a:pt x="16" y="113"/>
                  </a:cubicBezTo>
                  <a:cubicBezTo>
                    <a:pt x="16" y="111"/>
                    <a:pt x="17" y="109"/>
                    <a:pt x="18" y="109"/>
                  </a:cubicBezTo>
                  <a:cubicBezTo>
                    <a:pt x="20" y="108"/>
                    <a:pt x="21" y="105"/>
                    <a:pt x="21" y="103"/>
                  </a:cubicBezTo>
                  <a:cubicBezTo>
                    <a:pt x="19" y="98"/>
                    <a:pt x="18" y="92"/>
                    <a:pt x="18" y="87"/>
                  </a:cubicBezTo>
                  <a:cubicBezTo>
                    <a:pt x="18" y="77"/>
                    <a:pt x="21" y="67"/>
                    <a:pt x="26" y="59"/>
                  </a:cubicBezTo>
                  <a:cubicBezTo>
                    <a:pt x="27" y="57"/>
                    <a:pt x="27" y="55"/>
                    <a:pt x="26" y="53"/>
                  </a:cubicBezTo>
                  <a:cubicBezTo>
                    <a:pt x="24" y="52"/>
                    <a:pt x="22" y="51"/>
                    <a:pt x="20" y="52"/>
                  </a:cubicBezTo>
                  <a:cubicBezTo>
                    <a:pt x="19" y="52"/>
                    <a:pt x="18" y="53"/>
                    <a:pt x="17" y="53"/>
                  </a:cubicBezTo>
                  <a:cubicBezTo>
                    <a:pt x="24" y="42"/>
                    <a:pt x="37" y="29"/>
                    <a:pt x="60" y="30"/>
                  </a:cubicBezTo>
                  <a:cubicBezTo>
                    <a:pt x="63" y="30"/>
                    <a:pt x="65" y="28"/>
                    <a:pt x="65" y="25"/>
                  </a:cubicBezTo>
                  <a:cubicBezTo>
                    <a:pt x="65" y="25"/>
                    <a:pt x="65" y="24"/>
                    <a:pt x="65" y="24"/>
                  </a:cubicBezTo>
                  <a:cubicBezTo>
                    <a:pt x="76" y="24"/>
                    <a:pt x="87" y="28"/>
                    <a:pt x="95" y="39"/>
                  </a:cubicBezTo>
                  <a:cubicBezTo>
                    <a:pt x="96" y="40"/>
                    <a:pt x="98" y="41"/>
                    <a:pt x="100" y="40"/>
                  </a:cubicBezTo>
                  <a:cubicBezTo>
                    <a:pt x="101" y="40"/>
                    <a:pt x="102" y="40"/>
                    <a:pt x="105" y="40"/>
                  </a:cubicBezTo>
                  <a:cubicBezTo>
                    <a:pt x="104" y="41"/>
                    <a:pt x="104" y="41"/>
                    <a:pt x="103" y="42"/>
                  </a:cubicBezTo>
                  <a:cubicBezTo>
                    <a:pt x="103" y="44"/>
                    <a:pt x="103" y="46"/>
                    <a:pt x="105" y="48"/>
                  </a:cubicBezTo>
                  <a:cubicBezTo>
                    <a:pt x="105" y="48"/>
                    <a:pt x="114" y="55"/>
                    <a:pt x="117" y="67"/>
                  </a:cubicBezTo>
                  <a:cubicBezTo>
                    <a:pt x="116" y="66"/>
                    <a:pt x="114" y="65"/>
                    <a:pt x="112" y="66"/>
                  </a:cubicBezTo>
                  <a:cubicBezTo>
                    <a:pt x="110" y="67"/>
                    <a:pt x="108" y="69"/>
                    <a:pt x="109" y="72"/>
                  </a:cubicBezTo>
                  <a:cubicBezTo>
                    <a:pt x="111" y="77"/>
                    <a:pt x="111" y="82"/>
                    <a:pt x="111" y="87"/>
                  </a:cubicBezTo>
                  <a:cubicBezTo>
                    <a:pt x="111" y="92"/>
                    <a:pt x="110" y="98"/>
                    <a:pt x="109" y="103"/>
                  </a:cubicBezTo>
                  <a:cubicBezTo>
                    <a:pt x="108" y="105"/>
                    <a:pt x="109" y="108"/>
                    <a:pt x="111" y="109"/>
                  </a:cubicBezTo>
                  <a:cubicBezTo>
                    <a:pt x="113" y="109"/>
                    <a:pt x="114" y="111"/>
                    <a:pt x="114" y="113"/>
                  </a:cubicBezTo>
                  <a:cubicBezTo>
                    <a:pt x="114" y="115"/>
                    <a:pt x="112" y="117"/>
                    <a:pt x="110" y="117"/>
                  </a:cubicBezTo>
                  <a:cubicBezTo>
                    <a:pt x="107" y="117"/>
                    <a:pt x="105" y="119"/>
                    <a:pt x="105" y="122"/>
                  </a:cubicBezTo>
                  <a:cubicBezTo>
                    <a:pt x="104" y="134"/>
                    <a:pt x="98" y="147"/>
                    <a:pt x="89" y="156"/>
                  </a:cubicBezTo>
                  <a:cubicBezTo>
                    <a:pt x="88" y="157"/>
                    <a:pt x="88" y="158"/>
                    <a:pt x="88" y="159"/>
                  </a:cubicBezTo>
                  <a:cubicBezTo>
                    <a:pt x="88" y="166"/>
                    <a:pt x="88" y="166"/>
                    <a:pt x="88" y="166"/>
                  </a:cubicBezTo>
                  <a:cubicBezTo>
                    <a:pt x="87" y="168"/>
                    <a:pt x="88" y="171"/>
                    <a:pt x="90" y="172"/>
                  </a:cubicBezTo>
                  <a:cubicBezTo>
                    <a:pt x="92" y="173"/>
                    <a:pt x="95" y="172"/>
                    <a:pt x="97" y="170"/>
                  </a:cubicBezTo>
                  <a:cubicBezTo>
                    <a:pt x="97" y="169"/>
                    <a:pt x="97" y="168"/>
                    <a:pt x="97" y="166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106" y="152"/>
                    <a:pt x="112" y="139"/>
                    <a:pt x="114" y="126"/>
                  </a:cubicBezTo>
                  <a:cubicBezTo>
                    <a:pt x="120" y="125"/>
                    <a:pt x="124" y="119"/>
                    <a:pt x="124" y="113"/>
                  </a:cubicBezTo>
                  <a:cubicBezTo>
                    <a:pt x="124" y="109"/>
                    <a:pt x="122" y="105"/>
                    <a:pt x="119" y="102"/>
                  </a:cubicBezTo>
                  <a:cubicBezTo>
                    <a:pt x="120" y="97"/>
                    <a:pt x="121" y="92"/>
                    <a:pt x="121" y="87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2" y="86"/>
                    <a:pt x="124" y="85"/>
                    <a:pt x="124" y="85"/>
                  </a:cubicBezTo>
                  <a:cubicBezTo>
                    <a:pt x="125" y="84"/>
                    <a:pt x="126" y="83"/>
                    <a:pt x="127" y="82"/>
                  </a:cubicBezTo>
                  <a:cubicBezTo>
                    <a:pt x="129" y="70"/>
                    <a:pt x="126" y="60"/>
                    <a:pt x="122" y="53"/>
                  </a:cubicBezTo>
                  <a:cubicBezTo>
                    <a:pt x="123" y="54"/>
                    <a:pt x="123" y="54"/>
                    <a:pt x="123" y="54"/>
                  </a:cubicBezTo>
                  <a:cubicBezTo>
                    <a:pt x="125" y="56"/>
                    <a:pt x="128" y="57"/>
                    <a:pt x="130" y="55"/>
                  </a:cubicBezTo>
                  <a:cubicBezTo>
                    <a:pt x="132" y="54"/>
                    <a:pt x="133" y="51"/>
                    <a:pt x="131" y="49"/>
                  </a:cubicBezTo>
                  <a:cubicBezTo>
                    <a:pt x="122" y="32"/>
                    <a:pt x="108" y="29"/>
                    <a:pt x="101" y="30"/>
                  </a:cubicBezTo>
                  <a:cubicBezTo>
                    <a:pt x="76" y="0"/>
                    <a:pt x="28" y="20"/>
                    <a:pt x="26" y="21"/>
                  </a:cubicBezTo>
                  <a:cubicBezTo>
                    <a:pt x="24" y="22"/>
                    <a:pt x="23" y="25"/>
                    <a:pt x="23" y="27"/>
                  </a:cubicBezTo>
                  <a:cubicBezTo>
                    <a:pt x="24" y="28"/>
                    <a:pt x="24" y="29"/>
                    <a:pt x="25" y="30"/>
                  </a:cubicBezTo>
                  <a:cubicBezTo>
                    <a:pt x="6" y="44"/>
                    <a:pt x="1" y="67"/>
                    <a:pt x="1" y="68"/>
                  </a:cubicBezTo>
                  <a:cubicBezTo>
                    <a:pt x="0" y="70"/>
                    <a:pt x="2" y="73"/>
                    <a:pt x="4" y="7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4349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sp>
        <p:nvSpPr>
          <p:cNvPr id="47" name="textruta 46">
            <a:extLst>
              <a:ext uri="{FF2B5EF4-FFF2-40B4-BE49-F238E27FC236}">
                <a16:creationId xmlns:a16="http://schemas.microsoft.com/office/drawing/2014/main" id="{2FFCA79D-9488-4BF3-A645-4EA575410472}"/>
              </a:ext>
            </a:extLst>
          </p:cNvPr>
          <p:cNvSpPr txBox="1"/>
          <p:nvPr/>
        </p:nvSpPr>
        <p:spPr>
          <a:xfrm>
            <a:off x="967280" y="1715180"/>
            <a:ext cx="136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400" dirty="0" err="1">
                <a:solidFill>
                  <a:srgbClr val="646567"/>
                </a:solidFill>
                <a:latin typeface="+mj-lt"/>
              </a:rPr>
              <a:t>Using</a:t>
            </a:r>
            <a:r>
              <a:rPr lang="sv-SE" sz="1400" dirty="0">
                <a:solidFill>
                  <a:srgbClr val="646567"/>
                </a:solidFill>
                <a:latin typeface="+mj-lt"/>
              </a:rPr>
              <a:t> EN as is</a:t>
            </a:r>
          </a:p>
        </p:txBody>
      </p:sp>
      <p:cxnSp>
        <p:nvCxnSpPr>
          <p:cNvPr id="48" name="Rak pilkoppling 47">
            <a:extLst>
              <a:ext uri="{FF2B5EF4-FFF2-40B4-BE49-F238E27FC236}">
                <a16:creationId xmlns:a16="http://schemas.microsoft.com/office/drawing/2014/main" id="{387AF886-5BF8-4DD4-8596-108979B7A1B2}"/>
              </a:ext>
            </a:extLst>
          </p:cNvPr>
          <p:cNvCxnSpPr/>
          <p:nvPr/>
        </p:nvCxnSpPr>
        <p:spPr bwMode="auto">
          <a:xfrm>
            <a:off x="1940767" y="1553206"/>
            <a:ext cx="4189445" cy="1025320"/>
          </a:xfrm>
          <a:prstGeom prst="straightConnector1">
            <a:avLst/>
          </a:prstGeom>
          <a:noFill/>
          <a:ln w="76200" cap="rnd" cmpd="sng" algn="ctr">
            <a:solidFill>
              <a:srgbClr val="FFFFFF">
                <a:lumMod val="50000"/>
              </a:srgbClr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ruta 48">
            <a:extLst>
              <a:ext uri="{FF2B5EF4-FFF2-40B4-BE49-F238E27FC236}">
                <a16:creationId xmlns:a16="http://schemas.microsoft.com/office/drawing/2014/main" id="{E72F44A9-E2BE-458E-8E6E-F29574850689}"/>
              </a:ext>
            </a:extLst>
          </p:cNvPr>
          <p:cNvSpPr txBox="1"/>
          <p:nvPr/>
        </p:nvSpPr>
        <p:spPr>
          <a:xfrm>
            <a:off x="6200777" y="2919523"/>
            <a:ext cx="2496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400" dirty="0">
                <a:solidFill>
                  <a:srgbClr val="646567"/>
                </a:solidFill>
                <a:latin typeface="+mj-lt"/>
              </a:rPr>
              <a:t>Supports CIUS SE          </a:t>
            </a:r>
            <a:r>
              <a:rPr lang="sv-SE" sz="1400" dirty="0" err="1">
                <a:solidFill>
                  <a:srgbClr val="646567"/>
                </a:solidFill>
                <a:latin typeface="+mj-lt"/>
              </a:rPr>
              <a:t>only</a:t>
            </a:r>
            <a:endParaRPr lang="sv-SE" sz="1400" dirty="0">
              <a:solidFill>
                <a:srgbClr val="646567"/>
              </a:solidFill>
              <a:latin typeface="+mj-lt"/>
            </a:endParaRPr>
          </a:p>
        </p:txBody>
      </p:sp>
      <p:grpSp>
        <p:nvGrpSpPr>
          <p:cNvPr id="50" name="Group 32">
            <a:extLst>
              <a:ext uri="{FF2B5EF4-FFF2-40B4-BE49-F238E27FC236}">
                <a16:creationId xmlns:a16="http://schemas.microsoft.com/office/drawing/2014/main" id="{CA18D718-21D5-4199-B5E4-5A721248A448}"/>
              </a:ext>
            </a:extLst>
          </p:cNvPr>
          <p:cNvGrpSpPr/>
          <p:nvPr/>
        </p:nvGrpSpPr>
        <p:grpSpPr>
          <a:xfrm>
            <a:off x="1364824" y="4018060"/>
            <a:ext cx="364331" cy="394097"/>
            <a:chOff x="4970463" y="1701800"/>
            <a:chExt cx="485775" cy="525463"/>
          </a:xfrm>
        </p:grpSpPr>
        <p:sp>
          <p:nvSpPr>
            <p:cNvPr id="51" name="Freeform 257">
              <a:extLst>
                <a:ext uri="{FF2B5EF4-FFF2-40B4-BE49-F238E27FC236}">
                  <a16:creationId xmlns:a16="http://schemas.microsoft.com/office/drawing/2014/main" id="{49B45E00-ED17-468A-8F73-4C67BF6EB6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2070100"/>
              <a:ext cx="485775" cy="157163"/>
            </a:xfrm>
            <a:custGeom>
              <a:avLst/>
              <a:gdLst>
                <a:gd name="T0" fmla="*/ 235 w 238"/>
                <a:gd name="T1" fmla="*/ 43 h 77"/>
                <a:gd name="T2" fmla="*/ 159 w 238"/>
                <a:gd name="T3" fmla="*/ 1 h 77"/>
                <a:gd name="T4" fmla="*/ 155 w 238"/>
                <a:gd name="T5" fmla="*/ 0 h 77"/>
                <a:gd name="T6" fmla="*/ 152 w 238"/>
                <a:gd name="T7" fmla="*/ 0 h 77"/>
                <a:gd name="T8" fmla="*/ 148 w 238"/>
                <a:gd name="T9" fmla="*/ 1 h 77"/>
                <a:gd name="T10" fmla="*/ 146 w 238"/>
                <a:gd name="T11" fmla="*/ 7 h 77"/>
                <a:gd name="T12" fmla="*/ 153 w 238"/>
                <a:gd name="T13" fmla="*/ 21 h 77"/>
                <a:gd name="T14" fmla="*/ 119 w 238"/>
                <a:gd name="T15" fmla="*/ 55 h 77"/>
                <a:gd name="T16" fmla="*/ 85 w 238"/>
                <a:gd name="T17" fmla="*/ 21 h 77"/>
                <a:gd name="T18" fmla="*/ 92 w 238"/>
                <a:gd name="T19" fmla="*/ 7 h 77"/>
                <a:gd name="T20" fmla="*/ 90 w 238"/>
                <a:gd name="T21" fmla="*/ 1 h 77"/>
                <a:gd name="T22" fmla="*/ 85 w 238"/>
                <a:gd name="T23" fmla="*/ 0 h 77"/>
                <a:gd name="T24" fmla="*/ 83 w 238"/>
                <a:gd name="T25" fmla="*/ 0 h 77"/>
                <a:gd name="T26" fmla="*/ 81 w 238"/>
                <a:gd name="T27" fmla="*/ 0 h 77"/>
                <a:gd name="T28" fmla="*/ 3 w 238"/>
                <a:gd name="T29" fmla="*/ 43 h 77"/>
                <a:gd name="T30" fmla="*/ 0 w 238"/>
                <a:gd name="T31" fmla="*/ 50 h 77"/>
                <a:gd name="T32" fmla="*/ 0 w 238"/>
                <a:gd name="T33" fmla="*/ 67 h 77"/>
                <a:gd name="T34" fmla="*/ 9 w 238"/>
                <a:gd name="T35" fmla="*/ 77 h 77"/>
                <a:gd name="T36" fmla="*/ 119 w 238"/>
                <a:gd name="T37" fmla="*/ 77 h 77"/>
                <a:gd name="T38" fmla="*/ 228 w 238"/>
                <a:gd name="T39" fmla="*/ 77 h 77"/>
                <a:gd name="T40" fmla="*/ 238 w 238"/>
                <a:gd name="T41" fmla="*/ 67 h 77"/>
                <a:gd name="T42" fmla="*/ 238 w 238"/>
                <a:gd name="T43" fmla="*/ 50 h 77"/>
                <a:gd name="T44" fmla="*/ 235 w 238"/>
                <a:gd name="T45" fmla="*/ 43 h 77"/>
                <a:gd name="T46" fmla="*/ 9 w 238"/>
                <a:gd name="T47" fmla="*/ 67 h 77"/>
                <a:gd name="T48" fmla="*/ 9 w 238"/>
                <a:gd name="T49" fmla="*/ 50 h 77"/>
                <a:gd name="T50" fmla="*/ 79 w 238"/>
                <a:gd name="T51" fmla="*/ 10 h 77"/>
                <a:gd name="T52" fmla="*/ 74 w 238"/>
                <a:gd name="T53" fmla="*/ 19 h 77"/>
                <a:gd name="T54" fmla="*/ 71 w 238"/>
                <a:gd name="T55" fmla="*/ 24 h 77"/>
                <a:gd name="T56" fmla="*/ 75 w 238"/>
                <a:gd name="T57" fmla="*/ 28 h 77"/>
                <a:gd name="T58" fmla="*/ 113 w 238"/>
                <a:gd name="T59" fmla="*/ 67 h 77"/>
                <a:gd name="T60" fmla="*/ 9 w 238"/>
                <a:gd name="T61" fmla="*/ 67 h 77"/>
                <a:gd name="T62" fmla="*/ 228 w 238"/>
                <a:gd name="T63" fmla="*/ 67 h 77"/>
                <a:gd name="T64" fmla="*/ 125 w 238"/>
                <a:gd name="T65" fmla="*/ 67 h 77"/>
                <a:gd name="T66" fmla="*/ 162 w 238"/>
                <a:gd name="T67" fmla="*/ 28 h 77"/>
                <a:gd name="T68" fmla="*/ 167 w 238"/>
                <a:gd name="T69" fmla="*/ 24 h 77"/>
                <a:gd name="T70" fmla="*/ 164 w 238"/>
                <a:gd name="T71" fmla="*/ 19 h 77"/>
                <a:gd name="T72" fmla="*/ 158 w 238"/>
                <a:gd name="T73" fmla="*/ 11 h 77"/>
                <a:gd name="T74" fmla="*/ 228 w 238"/>
                <a:gd name="T75" fmla="*/ 50 h 77"/>
                <a:gd name="T76" fmla="*/ 228 w 238"/>
                <a:gd name="T77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8" h="77">
                  <a:moveTo>
                    <a:pt x="235" y="43"/>
                  </a:moveTo>
                  <a:cubicBezTo>
                    <a:pt x="213" y="22"/>
                    <a:pt x="187" y="8"/>
                    <a:pt x="159" y="1"/>
                  </a:cubicBezTo>
                  <a:cubicBezTo>
                    <a:pt x="158" y="0"/>
                    <a:pt x="156" y="0"/>
                    <a:pt x="15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49" y="0"/>
                    <a:pt x="148" y="1"/>
                  </a:cubicBezTo>
                  <a:cubicBezTo>
                    <a:pt x="146" y="2"/>
                    <a:pt x="145" y="5"/>
                    <a:pt x="146" y="7"/>
                  </a:cubicBezTo>
                  <a:cubicBezTo>
                    <a:pt x="148" y="12"/>
                    <a:pt x="150" y="17"/>
                    <a:pt x="153" y="21"/>
                  </a:cubicBezTo>
                  <a:cubicBezTo>
                    <a:pt x="143" y="25"/>
                    <a:pt x="128" y="34"/>
                    <a:pt x="119" y="55"/>
                  </a:cubicBezTo>
                  <a:cubicBezTo>
                    <a:pt x="110" y="34"/>
                    <a:pt x="94" y="25"/>
                    <a:pt x="85" y="21"/>
                  </a:cubicBezTo>
                  <a:cubicBezTo>
                    <a:pt x="87" y="17"/>
                    <a:pt x="90" y="12"/>
                    <a:pt x="92" y="7"/>
                  </a:cubicBezTo>
                  <a:cubicBezTo>
                    <a:pt x="93" y="5"/>
                    <a:pt x="92" y="2"/>
                    <a:pt x="90" y="1"/>
                  </a:cubicBezTo>
                  <a:cubicBezTo>
                    <a:pt x="88" y="0"/>
                    <a:pt x="87" y="0"/>
                    <a:pt x="85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52" y="7"/>
                    <a:pt x="25" y="22"/>
                    <a:pt x="3" y="43"/>
                  </a:cubicBezTo>
                  <a:cubicBezTo>
                    <a:pt x="1" y="45"/>
                    <a:pt x="0" y="48"/>
                    <a:pt x="0" y="5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3"/>
                    <a:pt x="4" y="77"/>
                    <a:pt x="9" y="77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228" y="77"/>
                    <a:pt x="228" y="77"/>
                    <a:pt x="228" y="77"/>
                  </a:cubicBezTo>
                  <a:cubicBezTo>
                    <a:pt x="233" y="77"/>
                    <a:pt x="238" y="73"/>
                    <a:pt x="238" y="67"/>
                  </a:cubicBezTo>
                  <a:cubicBezTo>
                    <a:pt x="238" y="50"/>
                    <a:pt x="238" y="50"/>
                    <a:pt x="238" y="50"/>
                  </a:cubicBezTo>
                  <a:cubicBezTo>
                    <a:pt x="238" y="48"/>
                    <a:pt x="237" y="45"/>
                    <a:pt x="235" y="43"/>
                  </a:cubicBezTo>
                  <a:close/>
                  <a:moveTo>
                    <a:pt x="9" y="67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9" y="31"/>
                    <a:pt x="53" y="17"/>
                    <a:pt x="79" y="10"/>
                  </a:cubicBezTo>
                  <a:cubicBezTo>
                    <a:pt x="77" y="15"/>
                    <a:pt x="75" y="18"/>
                    <a:pt x="74" y="19"/>
                  </a:cubicBezTo>
                  <a:cubicBezTo>
                    <a:pt x="72" y="20"/>
                    <a:pt x="71" y="22"/>
                    <a:pt x="71" y="24"/>
                  </a:cubicBezTo>
                  <a:cubicBezTo>
                    <a:pt x="71" y="26"/>
                    <a:pt x="73" y="28"/>
                    <a:pt x="75" y="28"/>
                  </a:cubicBezTo>
                  <a:cubicBezTo>
                    <a:pt x="75" y="28"/>
                    <a:pt x="103" y="34"/>
                    <a:pt x="113" y="67"/>
                  </a:cubicBezTo>
                  <a:lnTo>
                    <a:pt x="9" y="67"/>
                  </a:lnTo>
                  <a:close/>
                  <a:moveTo>
                    <a:pt x="228" y="67"/>
                  </a:moveTo>
                  <a:cubicBezTo>
                    <a:pt x="125" y="67"/>
                    <a:pt x="125" y="67"/>
                    <a:pt x="125" y="67"/>
                  </a:cubicBezTo>
                  <a:cubicBezTo>
                    <a:pt x="134" y="34"/>
                    <a:pt x="161" y="29"/>
                    <a:pt x="162" y="28"/>
                  </a:cubicBezTo>
                  <a:cubicBezTo>
                    <a:pt x="165" y="28"/>
                    <a:pt x="167" y="26"/>
                    <a:pt x="167" y="24"/>
                  </a:cubicBezTo>
                  <a:cubicBezTo>
                    <a:pt x="167" y="22"/>
                    <a:pt x="166" y="20"/>
                    <a:pt x="164" y="19"/>
                  </a:cubicBezTo>
                  <a:cubicBezTo>
                    <a:pt x="163" y="18"/>
                    <a:pt x="160" y="15"/>
                    <a:pt x="158" y="11"/>
                  </a:cubicBezTo>
                  <a:cubicBezTo>
                    <a:pt x="184" y="17"/>
                    <a:pt x="208" y="31"/>
                    <a:pt x="228" y="50"/>
                  </a:cubicBezTo>
                  <a:lnTo>
                    <a:pt x="228" y="6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4349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52" name="Freeform 258">
              <a:extLst>
                <a:ext uri="{FF2B5EF4-FFF2-40B4-BE49-F238E27FC236}">
                  <a16:creationId xmlns:a16="http://schemas.microsoft.com/office/drawing/2014/main" id="{E179A53C-50C0-4E86-AABE-BE505C797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1701800"/>
              <a:ext cx="271462" cy="354013"/>
            </a:xfrm>
            <a:custGeom>
              <a:avLst/>
              <a:gdLst>
                <a:gd name="T0" fmla="*/ 10 w 133"/>
                <a:gd name="T1" fmla="*/ 70 h 173"/>
                <a:gd name="T2" fmla="*/ 8 w 133"/>
                <a:gd name="T3" fmla="*/ 87 h 173"/>
                <a:gd name="T4" fmla="*/ 6 w 133"/>
                <a:gd name="T5" fmla="*/ 113 h 173"/>
                <a:gd name="T6" fmla="*/ 32 w 133"/>
                <a:gd name="T7" fmla="*/ 161 h 173"/>
                <a:gd name="T8" fmla="*/ 33 w 133"/>
                <a:gd name="T9" fmla="*/ 170 h 173"/>
                <a:gd name="T10" fmla="*/ 39 w 133"/>
                <a:gd name="T11" fmla="*/ 172 h 173"/>
                <a:gd name="T12" fmla="*/ 42 w 133"/>
                <a:gd name="T13" fmla="*/ 159 h 173"/>
                <a:gd name="T14" fmla="*/ 25 w 133"/>
                <a:gd name="T15" fmla="*/ 122 h 173"/>
                <a:gd name="T16" fmla="*/ 16 w 133"/>
                <a:gd name="T17" fmla="*/ 113 h 173"/>
                <a:gd name="T18" fmla="*/ 21 w 133"/>
                <a:gd name="T19" fmla="*/ 103 h 173"/>
                <a:gd name="T20" fmla="*/ 26 w 133"/>
                <a:gd name="T21" fmla="*/ 59 h 173"/>
                <a:gd name="T22" fmla="*/ 20 w 133"/>
                <a:gd name="T23" fmla="*/ 52 h 173"/>
                <a:gd name="T24" fmla="*/ 60 w 133"/>
                <a:gd name="T25" fmla="*/ 30 h 173"/>
                <a:gd name="T26" fmla="*/ 65 w 133"/>
                <a:gd name="T27" fmla="*/ 24 h 173"/>
                <a:gd name="T28" fmla="*/ 100 w 133"/>
                <a:gd name="T29" fmla="*/ 40 h 173"/>
                <a:gd name="T30" fmla="*/ 103 w 133"/>
                <a:gd name="T31" fmla="*/ 42 h 173"/>
                <a:gd name="T32" fmla="*/ 117 w 133"/>
                <a:gd name="T33" fmla="*/ 67 h 173"/>
                <a:gd name="T34" fmla="*/ 109 w 133"/>
                <a:gd name="T35" fmla="*/ 72 h 173"/>
                <a:gd name="T36" fmla="*/ 109 w 133"/>
                <a:gd name="T37" fmla="*/ 103 h 173"/>
                <a:gd name="T38" fmla="*/ 114 w 133"/>
                <a:gd name="T39" fmla="*/ 113 h 173"/>
                <a:gd name="T40" fmla="*/ 105 w 133"/>
                <a:gd name="T41" fmla="*/ 122 h 173"/>
                <a:gd name="T42" fmla="*/ 88 w 133"/>
                <a:gd name="T43" fmla="*/ 159 h 173"/>
                <a:gd name="T44" fmla="*/ 90 w 133"/>
                <a:gd name="T45" fmla="*/ 172 h 173"/>
                <a:gd name="T46" fmla="*/ 97 w 133"/>
                <a:gd name="T47" fmla="*/ 166 h 173"/>
                <a:gd name="T48" fmla="*/ 114 w 133"/>
                <a:gd name="T49" fmla="*/ 126 h 173"/>
                <a:gd name="T50" fmla="*/ 119 w 133"/>
                <a:gd name="T51" fmla="*/ 102 h 173"/>
                <a:gd name="T52" fmla="*/ 121 w 133"/>
                <a:gd name="T53" fmla="*/ 86 h 173"/>
                <a:gd name="T54" fmla="*/ 127 w 133"/>
                <a:gd name="T55" fmla="*/ 82 h 173"/>
                <a:gd name="T56" fmla="*/ 123 w 133"/>
                <a:gd name="T57" fmla="*/ 54 h 173"/>
                <a:gd name="T58" fmla="*/ 131 w 133"/>
                <a:gd name="T59" fmla="*/ 49 h 173"/>
                <a:gd name="T60" fmla="*/ 26 w 133"/>
                <a:gd name="T61" fmla="*/ 21 h 173"/>
                <a:gd name="T62" fmla="*/ 25 w 133"/>
                <a:gd name="T63" fmla="*/ 30 h 173"/>
                <a:gd name="T64" fmla="*/ 4 w 133"/>
                <a:gd name="T65" fmla="*/ 7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3" h="173">
                  <a:moveTo>
                    <a:pt x="4" y="74"/>
                  </a:moveTo>
                  <a:cubicBezTo>
                    <a:pt x="7" y="74"/>
                    <a:pt x="9" y="73"/>
                    <a:pt x="10" y="70"/>
                  </a:cubicBezTo>
                  <a:cubicBezTo>
                    <a:pt x="10" y="70"/>
                    <a:pt x="11" y="69"/>
                    <a:pt x="11" y="69"/>
                  </a:cubicBezTo>
                  <a:cubicBezTo>
                    <a:pt x="9" y="75"/>
                    <a:pt x="8" y="81"/>
                    <a:pt x="8" y="87"/>
                  </a:cubicBezTo>
                  <a:cubicBezTo>
                    <a:pt x="8" y="92"/>
                    <a:pt x="9" y="97"/>
                    <a:pt x="10" y="102"/>
                  </a:cubicBezTo>
                  <a:cubicBezTo>
                    <a:pt x="7" y="105"/>
                    <a:pt x="6" y="109"/>
                    <a:pt x="6" y="113"/>
                  </a:cubicBezTo>
                  <a:cubicBezTo>
                    <a:pt x="6" y="119"/>
                    <a:pt x="10" y="124"/>
                    <a:pt x="15" y="126"/>
                  </a:cubicBezTo>
                  <a:cubicBezTo>
                    <a:pt x="17" y="139"/>
                    <a:pt x="23" y="152"/>
                    <a:pt x="32" y="161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8"/>
                    <a:pt x="32" y="169"/>
                    <a:pt x="33" y="170"/>
                  </a:cubicBezTo>
                  <a:cubicBezTo>
                    <a:pt x="34" y="172"/>
                    <a:pt x="35" y="173"/>
                    <a:pt x="37" y="173"/>
                  </a:cubicBezTo>
                  <a:cubicBezTo>
                    <a:pt x="38" y="173"/>
                    <a:pt x="39" y="173"/>
                    <a:pt x="39" y="172"/>
                  </a:cubicBezTo>
                  <a:cubicBezTo>
                    <a:pt x="42" y="171"/>
                    <a:pt x="43" y="168"/>
                    <a:pt x="42" y="166"/>
                  </a:cubicBezTo>
                  <a:cubicBezTo>
                    <a:pt x="42" y="159"/>
                    <a:pt x="42" y="159"/>
                    <a:pt x="42" y="159"/>
                  </a:cubicBezTo>
                  <a:cubicBezTo>
                    <a:pt x="42" y="158"/>
                    <a:pt x="41" y="157"/>
                    <a:pt x="40" y="156"/>
                  </a:cubicBezTo>
                  <a:cubicBezTo>
                    <a:pt x="31" y="147"/>
                    <a:pt x="26" y="134"/>
                    <a:pt x="25" y="122"/>
                  </a:cubicBezTo>
                  <a:cubicBezTo>
                    <a:pt x="24" y="119"/>
                    <a:pt x="22" y="117"/>
                    <a:pt x="20" y="117"/>
                  </a:cubicBezTo>
                  <a:cubicBezTo>
                    <a:pt x="17" y="117"/>
                    <a:pt x="16" y="115"/>
                    <a:pt x="16" y="113"/>
                  </a:cubicBezTo>
                  <a:cubicBezTo>
                    <a:pt x="16" y="111"/>
                    <a:pt x="17" y="109"/>
                    <a:pt x="18" y="109"/>
                  </a:cubicBezTo>
                  <a:cubicBezTo>
                    <a:pt x="20" y="108"/>
                    <a:pt x="21" y="105"/>
                    <a:pt x="21" y="103"/>
                  </a:cubicBezTo>
                  <a:cubicBezTo>
                    <a:pt x="19" y="98"/>
                    <a:pt x="18" y="92"/>
                    <a:pt x="18" y="87"/>
                  </a:cubicBezTo>
                  <a:cubicBezTo>
                    <a:pt x="18" y="77"/>
                    <a:pt x="21" y="67"/>
                    <a:pt x="26" y="59"/>
                  </a:cubicBezTo>
                  <a:cubicBezTo>
                    <a:pt x="27" y="57"/>
                    <a:pt x="27" y="55"/>
                    <a:pt x="26" y="53"/>
                  </a:cubicBezTo>
                  <a:cubicBezTo>
                    <a:pt x="24" y="52"/>
                    <a:pt x="22" y="51"/>
                    <a:pt x="20" y="52"/>
                  </a:cubicBezTo>
                  <a:cubicBezTo>
                    <a:pt x="19" y="52"/>
                    <a:pt x="18" y="53"/>
                    <a:pt x="17" y="53"/>
                  </a:cubicBezTo>
                  <a:cubicBezTo>
                    <a:pt x="24" y="42"/>
                    <a:pt x="37" y="29"/>
                    <a:pt x="60" y="30"/>
                  </a:cubicBezTo>
                  <a:cubicBezTo>
                    <a:pt x="63" y="30"/>
                    <a:pt x="65" y="28"/>
                    <a:pt x="65" y="25"/>
                  </a:cubicBezTo>
                  <a:cubicBezTo>
                    <a:pt x="65" y="25"/>
                    <a:pt x="65" y="24"/>
                    <a:pt x="65" y="24"/>
                  </a:cubicBezTo>
                  <a:cubicBezTo>
                    <a:pt x="76" y="24"/>
                    <a:pt x="87" y="28"/>
                    <a:pt x="95" y="39"/>
                  </a:cubicBezTo>
                  <a:cubicBezTo>
                    <a:pt x="96" y="40"/>
                    <a:pt x="98" y="41"/>
                    <a:pt x="100" y="40"/>
                  </a:cubicBezTo>
                  <a:cubicBezTo>
                    <a:pt x="101" y="40"/>
                    <a:pt x="102" y="40"/>
                    <a:pt x="105" y="40"/>
                  </a:cubicBezTo>
                  <a:cubicBezTo>
                    <a:pt x="104" y="41"/>
                    <a:pt x="104" y="41"/>
                    <a:pt x="103" y="42"/>
                  </a:cubicBezTo>
                  <a:cubicBezTo>
                    <a:pt x="103" y="44"/>
                    <a:pt x="103" y="46"/>
                    <a:pt x="105" y="48"/>
                  </a:cubicBezTo>
                  <a:cubicBezTo>
                    <a:pt x="105" y="48"/>
                    <a:pt x="114" y="55"/>
                    <a:pt x="117" y="67"/>
                  </a:cubicBezTo>
                  <a:cubicBezTo>
                    <a:pt x="116" y="66"/>
                    <a:pt x="114" y="65"/>
                    <a:pt x="112" y="66"/>
                  </a:cubicBezTo>
                  <a:cubicBezTo>
                    <a:pt x="110" y="67"/>
                    <a:pt x="108" y="69"/>
                    <a:pt x="109" y="72"/>
                  </a:cubicBezTo>
                  <a:cubicBezTo>
                    <a:pt x="111" y="77"/>
                    <a:pt x="111" y="82"/>
                    <a:pt x="111" y="87"/>
                  </a:cubicBezTo>
                  <a:cubicBezTo>
                    <a:pt x="111" y="92"/>
                    <a:pt x="110" y="98"/>
                    <a:pt x="109" y="103"/>
                  </a:cubicBezTo>
                  <a:cubicBezTo>
                    <a:pt x="108" y="105"/>
                    <a:pt x="109" y="108"/>
                    <a:pt x="111" y="109"/>
                  </a:cubicBezTo>
                  <a:cubicBezTo>
                    <a:pt x="113" y="109"/>
                    <a:pt x="114" y="111"/>
                    <a:pt x="114" y="113"/>
                  </a:cubicBezTo>
                  <a:cubicBezTo>
                    <a:pt x="114" y="115"/>
                    <a:pt x="112" y="117"/>
                    <a:pt x="110" y="117"/>
                  </a:cubicBezTo>
                  <a:cubicBezTo>
                    <a:pt x="107" y="117"/>
                    <a:pt x="105" y="119"/>
                    <a:pt x="105" y="122"/>
                  </a:cubicBezTo>
                  <a:cubicBezTo>
                    <a:pt x="104" y="134"/>
                    <a:pt x="98" y="147"/>
                    <a:pt x="89" y="156"/>
                  </a:cubicBezTo>
                  <a:cubicBezTo>
                    <a:pt x="88" y="157"/>
                    <a:pt x="88" y="158"/>
                    <a:pt x="88" y="159"/>
                  </a:cubicBezTo>
                  <a:cubicBezTo>
                    <a:pt x="88" y="166"/>
                    <a:pt x="88" y="166"/>
                    <a:pt x="88" y="166"/>
                  </a:cubicBezTo>
                  <a:cubicBezTo>
                    <a:pt x="87" y="168"/>
                    <a:pt x="88" y="171"/>
                    <a:pt x="90" y="172"/>
                  </a:cubicBezTo>
                  <a:cubicBezTo>
                    <a:pt x="92" y="173"/>
                    <a:pt x="95" y="172"/>
                    <a:pt x="97" y="170"/>
                  </a:cubicBezTo>
                  <a:cubicBezTo>
                    <a:pt x="97" y="169"/>
                    <a:pt x="97" y="168"/>
                    <a:pt x="97" y="166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106" y="152"/>
                    <a:pt x="112" y="139"/>
                    <a:pt x="114" y="126"/>
                  </a:cubicBezTo>
                  <a:cubicBezTo>
                    <a:pt x="120" y="125"/>
                    <a:pt x="124" y="119"/>
                    <a:pt x="124" y="113"/>
                  </a:cubicBezTo>
                  <a:cubicBezTo>
                    <a:pt x="124" y="109"/>
                    <a:pt x="122" y="105"/>
                    <a:pt x="119" y="102"/>
                  </a:cubicBezTo>
                  <a:cubicBezTo>
                    <a:pt x="120" y="97"/>
                    <a:pt x="121" y="92"/>
                    <a:pt x="121" y="87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2" y="86"/>
                    <a:pt x="124" y="85"/>
                    <a:pt x="124" y="85"/>
                  </a:cubicBezTo>
                  <a:cubicBezTo>
                    <a:pt x="125" y="84"/>
                    <a:pt x="126" y="83"/>
                    <a:pt x="127" y="82"/>
                  </a:cubicBezTo>
                  <a:cubicBezTo>
                    <a:pt x="129" y="70"/>
                    <a:pt x="126" y="60"/>
                    <a:pt x="122" y="53"/>
                  </a:cubicBezTo>
                  <a:cubicBezTo>
                    <a:pt x="123" y="54"/>
                    <a:pt x="123" y="54"/>
                    <a:pt x="123" y="54"/>
                  </a:cubicBezTo>
                  <a:cubicBezTo>
                    <a:pt x="125" y="56"/>
                    <a:pt x="128" y="57"/>
                    <a:pt x="130" y="55"/>
                  </a:cubicBezTo>
                  <a:cubicBezTo>
                    <a:pt x="132" y="54"/>
                    <a:pt x="133" y="51"/>
                    <a:pt x="131" y="49"/>
                  </a:cubicBezTo>
                  <a:cubicBezTo>
                    <a:pt x="122" y="32"/>
                    <a:pt x="108" y="29"/>
                    <a:pt x="101" y="30"/>
                  </a:cubicBezTo>
                  <a:cubicBezTo>
                    <a:pt x="76" y="0"/>
                    <a:pt x="28" y="20"/>
                    <a:pt x="26" y="21"/>
                  </a:cubicBezTo>
                  <a:cubicBezTo>
                    <a:pt x="24" y="22"/>
                    <a:pt x="23" y="25"/>
                    <a:pt x="23" y="27"/>
                  </a:cubicBezTo>
                  <a:cubicBezTo>
                    <a:pt x="24" y="28"/>
                    <a:pt x="24" y="29"/>
                    <a:pt x="25" y="30"/>
                  </a:cubicBezTo>
                  <a:cubicBezTo>
                    <a:pt x="6" y="44"/>
                    <a:pt x="1" y="67"/>
                    <a:pt x="1" y="68"/>
                  </a:cubicBezTo>
                  <a:cubicBezTo>
                    <a:pt x="0" y="70"/>
                    <a:pt x="2" y="73"/>
                    <a:pt x="4" y="7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4349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73FD13B6-E779-46F0-A55F-38D7E5115DCC}"/>
              </a:ext>
            </a:extLst>
          </p:cNvPr>
          <p:cNvSpPr txBox="1"/>
          <p:nvPr/>
        </p:nvSpPr>
        <p:spPr>
          <a:xfrm>
            <a:off x="967280" y="4492314"/>
            <a:ext cx="147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400" dirty="0" err="1">
                <a:solidFill>
                  <a:srgbClr val="646567"/>
                </a:solidFill>
                <a:latin typeface="+mj-lt"/>
              </a:rPr>
              <a:t>Using</a:t>
            </a:r>
            <a:r>
              <a:rPr lang="sv-SE" sz="1400" dirty="0">
                <a:solidFill>
                  <a:srgbClr val="646567"/>
                </a:solidFill>
                <a:latin typeface="+mj-lt"/>
              </a:rPr>
              <a:t> Extension</a:t>
            </a:r>
          </a:p>
        </p:txBody>
      </p:sp>
      <p:cxnSp>
        <p:nvCxnSpPr>
          <p:cNvPr id="54" name="Rak pilkoppling 53">
            <a:extLst>
              <a:ext uri="{FF2B5EF4-FFF2-40B4-BE49-F238E27FC236}">
                <a16:creationId xmlns:a16="http://schemas.microsoft.com/office/drawing/2014/main" id="{78FC495B-1B95-4B1D-8BAC-37073C797433}"/>
              </a:ext>
            </a:extLst>
          </p:cNvPr>
          <p:cNvCxnSpPr/>
          <p:nvPr/>
        </p:nvCxnSpPr>
        <p:spPr bwMode="auto">
          <a:xfrm>
            <a:off x="1938876" y="2567886"/>
            <a:ext cx="4191336" cy="215600"/>
          </a:xfrm>
          <a:prstGeom prst="straightConnector1">
            <a:avLst/>
          </a:prstGeom>
          <a:noFill/>
          <a:ln w="76200" cap="rnd" cmpd="sng" algn="ctr">
            <a:solidFill>
              <a:srgbClr val="FFFFFF">
                <a:lumMod val="50000"/>
              </a:srgbClr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Rak pilkoppling 54">
            <a:extLst>
              <a:ext uri="{FF2B5EF4-FFF2-40B4-BE49-F238E27FC236}">
                <a16:creationId xmlns:a16="http://schemas.microsoft.com/office/drawing/2014/main" id="{77F264C5-522A-4125-B2EB-134355D9C460}"/>
              </a:ext>
            </a:extLst>
          </p:cNvPr>
          <p:cNvCxnSpPr/>
          <p:nvPr/>
        </p:nvCxnSpPr>
        <p:spPr bwMode="auto">
          <a:xfrm flipV="1">
            <a:off x="2205841" y="2938871"/>
            <a:ext cx="3924371" cy="560649"/>
          </a:xfrm>
          <a:prstGeom prst="straightConnector1">
            <a:avLst/>
          </a:prstGeom>
          <a:noFill/>
          <a:ln w="76200" cap="rnd" cmpd="sng" algn="ctr">
            <a:solidFill>
              <a:srgbClr val="FFFFFF">
                <a:lumMod val="50000"/>
              </a:srgbClr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Rak pilkoppling 55">
            <a:extLst>
              <a:ext uri="{FF2B5EF4-FFF2-40B4-BE49-F238E27FC236}">
                <a16:creationId xmlns:a16="http://schemas.microsoft.com/office/drawing/2014/main" id="{81C3B6EE-1ECD-464F-A698-81738D6C3C93}"/>
              </a:ext>
            </a:extLst>
          </p:cNvPr>
          <p:cNvCxnSpPr/>
          <p:nvPr/>
        </p:nvCxnSpPr>
        <p:spPr bwMode="auto">
          <a:xfrm flipV="1">
            <a:off x="2127259" y="3149801"/>
            <a:ext cx="4035611" cy="1133769"/>
          </a:xfrm>
          <a:prstGeom prst="straightConnector1">
            <a:avLst/>
          </a:prstGeom>
          <a:noFill/>
          <a:ln w="76200" cap="rnd" cmpd="sng" algn="ctr">
            <a:solidFill>
              <a:srgbClr val="FFFFFF">
                <a:lumMod val="50000"/>
              </a:srgbClr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Rektangel 56">
            <a:extLst>
              <a:ext uri="{FF2B5EF4-FFF2-40B4-BE49-F238E27FC236}">
                <a16:creationId xmlns:a16="http://schemas.microsoft.com/office/drawing/2014/main" id="{834DAAB6-1E75-4601-B0C4-EB5C1ACA8282}"/>
              </a:ext>
            </a:extLst>
          </p:cNvPr>
          <p:cNvSpPr/>
          <p:nvPr/>
        </p:nvSpPr>
        <p:spPr bwMode="auto">
          <a:xfrm>
            <a:off x="3855355" y="5280028"/>
            <a:ext cx="2088245" cy="498335"/>
          </a:xfrm>
          <a:prstGeom prst="rect">
            <a:avLst/>
          </a:prstGeom>
          <a:noFill/>
          <a:ln>
            <a:noFill/>
          </a:ln>
        </p:spPr>
        <p:txBody>
          <a:bodyPr rtlCol="0" anchor="t"/>
          <a:lstStyle/>
          <a:p>
            <a:pPr algn="ctr">
              <a:defRPr/>
            </a:pPr>
            <a:r>
              <a:rPr lang="sv-SE" sz="1400" dirty="0" err="1">
                <a:solidFill>
                  <a:srgbClr val="646567"/>
                </a:solidFill>
                <a:latin typeface="+mj-lt"/>
              </a:rPr>
              <a:t>Assuming</a:t>
            </a:r>
            <a:r>
              <a:rPr lang="sv-SE" sz="1400" dirty="0">
                <a:solidFill>
                  <a:srgbClr val="646567"/>
                </a:solidFill>
                <a:latin typeface="+mj-lt"/>
              </a:rPr>
              <a:t> the </a:t>
            </a:r>
            <a:r>
              <a:rPr lang="sv-SE" sz="1400" dirty="0" err="1">
                <a:solidFill>
                  <a:srgbClr val="646567"/>
                </a:solidFill>
                <a:latin typeface="+mj-lt"/>
              </a:rPr>
              <a:t>invoices</a:t>
            </a:r>
            <a:r>
              <a:rPr lang="sv-SE" sz="1400" dirty="0">
                <a:solidFill>
                  <a:srgbClr val="646567"/>
                </a:solidFill>
                <a:latin typeface="+mj-lt"/>
              </a:rPr>
              <a:t> </a:t>
            </a:r>
            <a:r>
              <a:rPr lang="sv-SE" sz="1400" dirty="0" err="1">
                <a:solidFill>
                  <a:srgbClr val="646567"/>
                </a:solidFill>
                <a:latin typeface="+mj-lt"/>
              </a:rPr>
              <a:t>are</a:t>
            </a:r>
            <a:r>
              <a:rPr lang="sv-SE" sz="1400" dirty="0">
                <a:solidFill>
                  <a:srgbClr val="646567"/>
                </a:solidFill>
                <a:latin typeface="+mj-lt"/>
              </a:rPr>
              <a:t> </a:t>
            </a:r>
            <a:r>
              <a:rPr lang="sv-SE" sz="1400" dirty="0" err="1">
                <a:solidFill>
                  <a:srgbClr val="646567"/>
                </a:solidFill>
                <a:latin typeface="+mj-lt"/>
              </a:rPr>
              <a:t>conformant</a:t>
            </a:r>
            <a:r>
              <a:rPr lang="sv-SE" sz="1400" dirty="0">
                <a:solidFill>
                  <a:srgbClr val="646567"/>
                </a:solidFill>
                <a:latin typeface="+mj-lt"/>
              </a:rPr>
              <a:t> </a:t>
            </a:r>
            <a:r>
              <a:rPr lang="sv-SE" sz="1400" dirty="0" err="1">
                <a:solidFill>
                  <a:srgbClr val="646567"/>
                </a:solidFill>
                <a:latin typeface="+mj-lt"/>
              </a:rPr>
              <a:t>against</a:t>
            </a:r>
            <a:r>
              <a:rPr lang="sv-SE" sz="1400" dirty="0">
                <a:solidFill>
                  <a:srgbClr val="646567"/>
                </a:solidFill>
                <a:latin typeface="+mj-lt"/>
              </a:rPr>
              <a:t> its </a:t>
            </a:r>
            <a:r>
              <a:rPr lang="sv-SE" sz="1400" dirty="0" err="1">
                <a:solidFill>
                  <a:srgbClr val="646567"/>
                </a:solidFill>
                <a:latin typeface="+mj-lt"/>
              </a:rPr>
              <a:t>specifcation</a:t>
            </a:r>
            <a:r>
              <a:rPr lang="sv-SE" sz="1400" dirty="0">
                <a:solidFill>
                  <a:srgbClr val="646567"/>
                </a:solidFill>
                <a:latin typeface="+mj-lt"/>
              </a:rPr>
              <a:t> (EN/CIUS/Extension)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8668C71B-7074-4768-BAB0-21CAC75A1F28}"/>
              </a:ext>
            </a:extLst>
          </p:cNvPr>
          <p:cNvSpPr/>
          <p:nvPr/>
        </p:nvSpPr>
        <p:spPr bwMode="auto">
          <a:xfrm>
            <a:off x="4210360" y="1965822"/>
            <a:ext cx="1441760" cy="425326"/>
          </a:xfrm>
          <a:prstGeom prst="rect">
            <a:avLst/>
          </a:prstGeom>
          <a:solidFill>
            <a:srgbClr val="DC383A">
              <a:lumMod val="60000"/>
              <a:lumOff val="40000"/>
            </a:srgbClr>
          </a:solidFill>
          <a:ln>
            <a:noFill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All </a:t>
            </a:r>
            <a:r>
              <a:rPr kumimoji="0" lang="sv-SE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instances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sv-SE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may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not be </a:t>
            </a:r>
            <a:r>
              <a:rPr kumimoji="0" lang="sv-SE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possible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to accept</a:t>
            </a: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196F0093-C85A-49C2-9C05-C0CB4093CAAB}"/>
              </a:ext>
            </a:extLst>
          </p:cNvPr>
          <p:cNvSpPr/>
          <p:nvPr/>
        </p:nvSpPr>
        <p:spPr bwMode="auto">
          <a:xfrm>
            <a:off x="3855355" y="2499604"/>
            <a:ext cx="1301621" cy="30266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All </a:t>
            </a:r>
            <a:r>
              <a:rPr kumimoji="0" lang="sv-SE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instances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sv-SE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should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be </a:t>
            </a:r>
            <a:r>
              <a:rPr kumimoji="0" lang="sv-SE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possible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to accept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BB81E208-545D-4536-BDDD-FA0FDD678341}"/>
              </a:ext>
            </a:extLst>
          </p:cNvPr>
          <p:cNvSpPr/>
          <p:nvPr/>
        </p:nvSpPr>
        <p:spPr bwMode="auto">
          <a:xfrm>
            <a:off x="4063442" y="2940992"/>
            <a:ext cx="1444662" cy="356295"/>
          </a:xfrm>
          <a:prstGeom prst="rect">
            <a:avLst/>
          </a:prstGeom>
          <a:solidFill>
            <a:srgbClr val="DC383A">
              <a:lumMod val="60000"/>
              <a:lumOff val="40000"/>
            </a:srgbClr>
          </a:solidFill>
          <a:ln>
            <a:noFill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All </a:t>
            </a:r>
            <a:r>
              <a:rPr kumimoji="0" lang="sv-SE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instances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sv-SE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may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not be </a:t>
            </a:r>
            <a:r>
              <a:rPr kumimoji="0" lang="sv-SE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possible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to accept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04947A60-7130-40E6-B797-DB602AF83481}"/>
              </a:ext>
            </a:extLst>
          </p:cNvPr>
          <p:cNvSpPr/>
          <p:nvPr/>
        </p:nvSpPr>
        <p:spPr bwMode="auto">
          <a:xfrm>
            <a:off x="4145064" y="3373589"/>
            <a:ext cx="1363040" cy="334740"/>
          </a:xfrm>
          <a:prstGeom prst="rect">
            <a:avLst/>
          </a:prstGeom>
          <a:solidFill>
            <a:srgbClr val="DC383A">
              <a:lumMod val="60000"/>
              <a:lumOff val="40000"/>
            </a:srgbClr>
          </a:solidFill>
          <a:ln>
            <a:noFill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All </a:t>
            </a:r>
            <a:r>
              <a:rPr kumimoji="0" lang="sv-SE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instances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sv-SE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may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not be </a:t>
            </a:r>
            <a:r>
              <a:rPr kumimoji="0" lang="sv-SE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possible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to accept</a:t>
            </a:r>
          </a:p>
        </p:txBody>
      </p:sp>
      <p:sp>
        <p:nvSpPr>
          <p:cNvPr id="62" name="Pratbubbla: rad 61">
            <a:extLst>
              <a:ext uri="{FF2B5EF4-FFF2-40B4-BE49-F238E27FC236}">
                <a16:creationId xmlns:a16="http://schemas.microsoft.com/office/drawing/2014/main" id="{0FE66044-92F2-43FA-9DE2-064A021B431C}"/>
              </a:ext>
            </a:extLst>
          </p:cNvPr>
          <p:cNvSpPr/>
          <p:nvPr/>
        </p:nvSpPr>
        <p:spPr bwMode="auto">
          <a:xfrm>
            <a:off x="5943709" y="3848216"/>
            <a:ext cx="2554492" cy="1386970"/>
          </a:xfrm>
          <a:prstGeom prst="borderCallout1">
            <a:avLst>
              <a:gd name="adj1" fmla="val 18750"/>
              <a:gd name="adj2" fmla="val -8333"/>
              <a:gd name="adj3" fmla="val -20775"/>
              <a:gd name="adj4" fmla="val -34929"/>
            </a:avLst>
          </a:prstGeom>
          <a:noFill/>
          <a:ln>
            <a:solidFill>
              <a:srgbClr val="000000">
                <a:lumMod val="75000"/>
                <a:lumOff val="25000"/>
              </a:srgbClr>
            </a:solidFill>
          </a:ln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Example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: The extension has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added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 a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code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 for a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Invoice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Type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which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 is not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supported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 in the EN and the receiver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will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 not understand its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purpose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 </a:t>
            </a:r>
          </a:p>
        </p:txBody>
      </p:sp>
      <p:sp>
        <p:nvSpPr>
          <p:cNvPr id="63" name="Pratbubbla: rad 62">
            <a:extLst>
              <a:ext uri="{FF2B5EF4-FFF2-40B4-BE49-F238E27FC236}">
                <a16:creationId xmlns:a16="http://schemas.microsoft.com/office/drawing/2014/main" id="{F2C77F9B-D5CB-467E-BF10-D936280FA6F0}"/>
              </a:ext>
            </a:extLst>
          </p:cNvPr>
          <p:cNvSpPr/>
          <p:nvPr/>
        </p:nvSpPr>
        <p:spPr bwMode="auto">
          <a:xfrm>
            <a:off x="6035354" y="1414774"/>
            <a:ext cx="2731832" cy="682390"/>
          </a:xfrm>
          <a:prstGeom prst="borderCallout1">
            <a:avLst>
              <a:gd name="adj1" fmla="val 18750"/>
              <a:gd name="adj2" fmla="val -8333"/>
              <a:gd name="adj3" fmla="val 74255"/>
              <a:gd name="adj4" fmla="val -51019"/>
            </a:avLst>
          </a:prstGeom>
          <a:noFill/>
          <a:ln>
            <a:solidFill>
              <a:srgbClr val="000000">
                <a:lumMod val="75000"/>
                <a:lumOff val="25000"/>
              </a:srgbClr>
            </a:solidFill>
          </a:ln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Example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: The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issuer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may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use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 a feature from the EN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which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 has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been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restricted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</a:rPr>
              <a:t>  in the CIUS</a:t>
            </a:r>
          </a:p>
        </p:txBody>
      </p:sp>
      <p:grpSp>
        <p:nvGrpSpPr>
          <p:cNvPr id="64" name="Group 32">
            <a:extLst>
              <a:ext uri="{FF2B5EF4-FFF2-40B4-BE49-F238E27FC236}">
                <a16:creationId xmlns:a16="http://schemas.microsoft.com/office/drawing/2014/main" id="{E76668D2-53F4-42F4-BF20-CDA68BE39E34}"/>
              </a:ext>
            </a:extLst>
          </p:cNvPr>
          <p:cNvGrpSpPr/>
          <p:nvPr/>
        </p:nvGrpSpPr>
        <p:grpSpPr>
          <a:xfrm>
            <a:off x="1364824" y="2259658"/>
            <a:ext cx="364331" cy="394097"/>
            <a:chOff x="4970463" y="1701800"/>
            <a:chExt cx="485775" cy="525463"/>
          </a:xfrm>
        </p:grpSpPr>
        <p:sp>
          <p:nvSpPr>
            <p:cNvPr id="65" name="Freeform 257">
              <a:extLst>
                <a:ext uri="{FF2B5EF4-FFF2-40B4-BE49-F238E27FC236}">
                  <a16:creationId xmlns:a16="http://schemas.microsoft.com/office/drawing/2014/main" id="{251E0749-8985-4D77-B284-89F2F46223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2070100"/>
              <a:ext cx="485775" cy="157163"/>
            </a:xfrm>
            <a:custGeom>
              <a:avLst/>
              <a:gdLst>
                <a:gd name="T0" fmla="*/ 235 w 238"/>
                <a:gd name="T1" fmla="*/ 43 h 77"/>
                <a:gd name="T2" fmla="*/ 159 w 238"/>
                <a:gd name="T3" fmla="*/ 1 h 77"/>
                <a:gd name="T4" fmla="*/ 155 w 238"/>
                <a:gd name="T5" fmla="*/ 0 h 77"/>
                <a:gd name="T6" fmla="*/ 152 w 238"/>
                <a:gd name="T7" fmla="*/ 0 h 77"/>
                <a:gd name="T8" fmla="*/ 148 w 238"/>
                <a:gd name="T9" fmla="*/ 1 h 77"/>
                <a:gd name="T10" fmla="*/ 146 w 238"/>
                <a:gd name="T11" fmla="*/ 7 h 77"/>
                <a:gd name="T12" fmla="*/ 153 w 238"/>
                <a:gd name="T13" fmla="*/ 21 h 77"/>
                <a:gd name="T14" fmla="*/ 119 w 238"/>
                <a:gd name="T15" fmla="*/ 55 h 77"/>
                <a:gd name="T16" fmla="*/ 85 w 238"/>
                <a:gd name="T17" fmla="*/ 21 h 77"/>
                <a:gd name="T18" fmla="*/ 92 w 238"/>
                <a:gd name="T19" fmla="*/ 7 h 77"/>
                <a:gd name="T20" fmla="*/ 90 w 238"/>
                <a:gd name="T21" fmla="*/ 1 h 77"/>
                <a:gd name="T22" fmla="*/ 85 w 238"/>
                <a:gd name="T23" fmla="*/ 0 h 77"/>
                <a:gd name="T24" fmla="*/ 83 w 238"/>
                <a:gd name="T25" fmla="*/ 0 h 77"/>
                <a:gd name="T26" fmla="*/ 81 w 238"/>
                <a:gd name="T27" fmla="*/ 0 h 77"/>
                <a:gd name="T28" fmla="*/ 3 w 238"/>
                <a:gd name="T29" fmla="*/ 43 h 77"/>
                <a:gd name="T30" fmla="*/ 0 w 238"/>
                <a:gd name="T31" fmla="*/ 50 h 77"/>
                <a:gd name="T32" fmla="*/ 0 w 238"/>
                <a:gd name="T33" fmla="*/ 67 h 77"/>
                <a:gd name="T34" fmla="*/ 9 w 238"/>
                <a:gd name="T35" fmla="*/ 77 h 77"/>
                <a:gd name="T36" fmla="*/ 119 w 238"/>
                <a:gd name="T37" fmla="*/ 77 h 77"/>
                <a:gd name="T38" fmla="*/ 228 w 238"/>
                <a:gd name="T39" fmla="*/ 77 h 77"/>
                <a:gd name="T40" fmla="*/ 238 w 238"/>
                <a:gd name="T41" fmla="*/ 67 h 77"/>
                <a:gd name="T42" fmla="*/ 238 w 238"/>
                <a:gd name="T43" fmla="*/ 50 h 77"/>
                <a:gd name="T44" fmla="*/ 235 w 238"/>
                <a:gd name="T45" fmla="*/ 43 h 77"/>
                <a:gd name="T46" fmla="*/ 9 w 238"/>
                <a:gd name="T47" fmla="*/ 67 h 77"/>
                <a:gd name="T48" fmla="*/ 9 w 238"/>
                <a:gd name="T49" fmla="*/ 50 h 77"/>
                <a:gd name="T50" fmla="*/ 79 w 238"/>
                <a:gd name="T51" fmla="*/ 10 h 77"/>
                <a:gd name="T52" fmla="*/ 74 w 238"/>
                <a:gd name="T53" fmla="*/ 19 h 77"/>
                <a:gd name="T54" fmla="*/ 71 w 238"/>
                <a:gd name="T55" fmla="*/ 24 h 77"/>
                <a:gd name="T56" fmla="*/ 75 w 238"/>
                <a:gd name="T57" fmla="*/ 28 h 77"/>
                <a:gd name="T58" fmla="*/ 113 w 238"/>
                <a:gd name="T59" fmla="*/ 67 h 77"/>
                <a:gd name="T60" fmla="*/ 9 w 238"/>
                <a:gd name="T61" fmla="*/ 67 h 77"/>
                <a:gd name="T62" fmla="*/ 228 w 238"/>
                <a:gd name="T63" fmla="*/ 67 h 77"/>
                <a:gd name="T64" fmla="*/ 125 w 238"/>
                <a:gd name="T65" fmla="*/ 67 h 77"/>
                <a:gd name="T66" fmla="*/ 162 w 238"/>
                <a:gd name="T67" fmla="*/ 28 h 77"/>
                <a:gd name="T68" fmla="*/ 167 w 238"/>
                <a:gd name="T69" fmla="*/ 24 h 77"/>
                <a:gd name="T70" fmla="*/ 164 w 238"/>
                <a:gd name="T71" fmla="*/ 19 h 77"/>
                <a:gd name="T72" fmla="*/ 158 w 238"/>
                <a:gd name="T73" fmla="*/ 11 h 77"/>
                <a:gd name="T74" fmla="*/ 228 w 238"/>
                <a:gd name="T75" fmla="*/ 50 h 77"/>
                <a:gd name="T76" fmla="*/ 228 w 238"/>
                <a:gd name="T77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8" h="77">
                  <a:moveTo>
                    <a:pt x="235" y="43"/>
                  </a:moveTo>
                  <a:cubicBezTo>
                    <a:pt x="213" y="22"/>
                    <a:pt x="187" y="8"/>
                    <a:pt x="159" y="1"/>
                  </a:cubicBezTo>
                  <a:cubicBezTo>
                    <a:pt x="158" y="0"/>
                    <a:pt x="156" y="0"/>
                    <a:pt x="15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49" y="0"/>
                    <a:pt x="148" y="1"/>
                  </a:cubicBezTo>
                  <a:cubicBezTo>
                    <a:pt x="146" y="2"/>
                    <a:pt x="145" y="5"/>
                    <a:pt x="146" y="7"/>
                  </a:cubicBezTo>
                  <a:cubicBezTo>
                    <a:pt x="148" y="12"/>
                    <a:pt x="150" y="17"/>
                    <a:pt x="153" y="21"/>
                  </a:cubicBezTo>
                  <a:cubicBezTo>
                    <a:pt x="143" y="25"/>
                    <a:pt x="128" y="34"/>
                    <a:pt x="119" y="55"/>
                  </a:cubicBezTo>
                  <a:cubicBezTo>
                    <a:pt x="110" y="34"/>
                    <a:pt x="94" y="25"/>
                    <a:pt x="85" y="21"/>
                  </a:cubicBezTo>
                  <a:cubicBezTo>
                    <a:pt x="87" y="17"/>
                    <a:pt x="90" y="12"/>
                    <a:pt x="92" y="7"/>
                  </a:cubicBezTo>
                  <a:cubicBezTo>
                    <a:pt x="93" y="5"/>
                    <a:pt x="92" y="2"/>
                    <a:pt x="90" y="1"/>
                  </a:cubicBezTo>
                  <a:cubicBezTo>
                    <a:pt x="88" y="0"/>
                    <a:pt x="87" y="0"/>
                    <a:pt x="85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52" y="7"/>
                    <a:pt x="25" y="22"/>
                    <a:pt x="3" y="43"/>
                  </a:cubicBezTo>
                  <a:cubicBezTo>
                    <a:pt x="1" y="45"/>
                    <a:pt x="0" y="48"/>
                    <a:pt x="0" y="5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3"/>
                    <a:pt x="4" y="77"/>
                    <a:pt x="9" y="77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228" y="77"/>
                    <a:pt x="228" y="77"/>
                    <a:pt x="228" y="77"/>
                  </a:cubicBezTo>
                  <a:cubicBezTo>
                    <a:pt x="233" y="77"/>
                    <a:pt x="238" y="73"/>
                    <a:pt x="238" y="67"/>
                  </a:cubicBezTo>
                  <a:cubicBezTo>
                    <a:pt x="238" y="50"/>
                    <a:pt x="238" y="50"/>
                    <a:pt x="238" y="50"/>
                  </a:cubicBezTo>
                  <a:cubicBezTo>
                    <a:pt x="238" y="48"/>
                    <a:pt x="237" y="45"/>
                    <a:pt x="235" y="43"/>
                  </a:cubicBezTo>
                  <a:close/>
                  <a:moveTo>
                    <a:pt x="9" y="67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9" y="31"/>
                    <a:pt x="53" y="17"/>
                    <a:pt x="79" y="10"/>
                  </a:cubicBezTo>
                  <a:cubicBezTo>
                    <a:pt x="77" y="15"/>
                    <a:pt x="75" y="18"/>
                    <a:pt x="74" y="19"/>
                  </a:cubicBezTo>
                  <a:cubicBezTo>
                    <a:pt x="72" y="20"/>
                    <a:pt x="71" y="22"/>
                    <a:pt x="71" y="24"/>
                  </a:cubicBezTo>
                  <a:cubicBezTo>
                    <a:pt x="71" y="26"/>
                    <a:pt x="73" y="28"/>
                    <a:pt x="75" y="28"/>
                  </a:cubicBezTo>
                  <a:cubicBezTo>
                    <a:pt x="75" y="28"/>
                    <a:pt x="103" y="34"/>
                    <a:pt x="113" y="67"/>
                  </a:cubicBezTo>
                  <a:lnTo>
                    <a:pt x="9" y="67"/>
                  </a:lnTo>
                  <a:close/>
                  <a:moveTo>
                    <a:pt x="228" y="67"/>
                  </a:moveTo>
                  <a:cubicBezTo>
                    <a:pt x="125" y="67"/>
                    <a:pt x="125" y="67"/>
                    <a:pt x="125" y="67"/>
                  </a:cubicBezTo>
                  <a:cubicBezTo>
                    <a:pt x="134" y="34"/>
                    <a:pt x="161" y="29"/>
                    <a:pt x="162" y="28"/>
                  </a:cubicBezTo>
                  <a:cubicBezTo>
                    <a:pt x="165" y="28"/>
                    <a:pt x="167" y="26"/>
                    <a:pt x="167" y="24"/>
                  </a:cubicBezTo>
                  <a:cubicBezTo>
                    <a:pt x="167" y="22"/>
                    <a:pt x="166" y="20"/>
                    <a:pt x="164" y="19"/>
                  </a:cubicBezTo>
                  <a:cubicBezTo>
                    <a:pt x="163" y="18"/>
                    <a:pt x="160" y="15"/>
                    <a:pt x="158" y="11"/>
                  </a:cubicBezTo>
                  <a:cubicBezTo>
                    <a:pt x="184" y="17"/>
                    <a:pt x="208" y="31"/>
                    <a:pt x="228" y="50"/>
                  </a:cubicBezTo>
                  <a:lnTo>
                    <a:pt x="228" y="6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4349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66" name="Freeform 258">
              <a:extLst>
                <a:ext uri="{FF2B5EF4-FFF2-40B4-BE49-F238E27FC236}">
                  <a16:creationId xmlns:a16="http://schemas.microsoft.com/office/drawing/2014/main" id="{C12CA183-86AB-4C22-AA7D-F66F5DA33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1701800"/>
              <a:ext cx="271462" cy="354013"/>
            </a:xfrm>
            <a:custGeom>
              <a:avLst/>
              <a:gdLst>
                <a:gd name="T0" fmla="*/ 10 w 133"/>
                <a:gd name="T1" fmla="*/ 70 h 173"/>
                <a:gd name="T2" fmla="*/ 8 w 133"/>
                <a:gd name="T3" fmla="*/ 87 h 173"/>
                <a:gd name="T4" fmla="*/ 6 w 133"/>
                <a:gd name="T5" fmla="*/ 113 h 173"/>
                <a:gd name="T6" fmla="*/ 32 w 133"/>
                <a:gd name="T7" fmla="*/ 161 h 173"/>
                <a:gd name="T8" fmla="*/ 33 w 133"/>
                <a:gd name="T9" fmla="*/ 170 h 173"/>
                <a:gd name="T10" fmla="*/ 39 w 133"/>
                <a:gd name="T11" fmla="*/ 172 h 173"/>
                <a:gd name="T12" fmla="*/ 42 w 133"/>
                <a:gd name="T13" fmla="*/ 159 h 173"/>
                <a:gd name="T14" fmla="*/ 25 w 133"/>
                <a:gd name="T15" fmla="*/ 122 h 173"/>
                <a:gd name="T16" fmla="*/ 16 w 133"/>
                <a:gd name="T17" fmla="*/ 113 h 173"/>
                <a:gd name="T18" fmla="*/ 21 w 133"/>
                <a:gd name="T19" fmla="*/ 103 h 173"/>
                <a:gd name="T20" fmla="*/ 26 w 133"/>
                <a:gd name="T21" fmla="*/ 59 h 173"/>
                <a:gd name="T22" fmla="*/ 20 w 133"/>
                <a:gd name="T23" fmla="*/ 52 h 173"/>
                <a:gd name="T24" fmla="*/ 60 w 133"/>
                <a:gd name="T25" fmla="*/ 30 h 173"/>
                <a:gd name="T26" fmla="*/ 65 w 133"/>
                <a:gd name="T27" fmla="*/ 24 h 173"/>
                <a:gd name="T28" fmla="*/ 100 w 133"/>
                <a:gd name="T29" fmla="*/ 40 h 173"/>
                <a:gd name="T30" fmla="*/ 103 w 133"/>
                <a:gd name="T31" fmla="*/ 42 h 173"/>
                <a:gd name="T32" fmla="*/ 117 w 133"/>
                <a:gd name="T33" fmla="*/ 67 h 173"/>
                <a:gd name="T34" fmla="*/ 109 w 133"/>
                <a:gd name="T35" fmla="*/ 72 h 173"/>
                <a:gd name="T36" fmla="*/ 109 w 133"/>
                <a:gd name="T37" fmla="*/ 103 h 173"/>
                <a:gd name="T38" fmla="*/ 114 w 133"/>
                <a:gd name="T39" fmla="*/ 113 h 173"/>
                <a:gd name="T40" fmla="*/ 105 w 133"/>
                <a:gd name="T41" fmla="*/ 122 h 173"/>
                <a:gd name="T42" fmla="*/ 88 w 133"/>
                <a:gd name="T43" fmla="*/ 159 h 173"/>
                <a:gd name="T44" fmla="*/ 90 w 133"/>
                <a:gd name="T45" fmla="*/ 172 h 173"/>
                <a:gd name="T46" fmla="*/ 97 w 133"/>
                <a:gd name="T47" fmla="*/ 166 h 173"/>
                <a:gd name="T48" fmla="*/ 114 w 133"/>
                <a:gd name="T49" fmla="*/ 126 h 173"/>
                <a:gd name="T50" fmla="*/ 119 w 133"/>
                <a:gd name="T51" fmla="*/ 102 h 173"/>
                <a:gd name="T52" fmla="*/ 121 w 133"/>
                <a:gd name="T53" fmla="*/ 86 h 173"/>
                <a:gd name="T54" fmla="*/ 127 w 133"/>
                <a:gd name="T55" fmla="*/ 82 h 173"/>
                <a:gd name="T56" fmla="*/ 123 w 133"/>
                <a:gd name="T57" fmla="*/ 54 h 173"/>
                <a:gd name="T58" fmla="*/ 131 w 133"/>
                <a:gd name="T59" fmla="*/ 49 h 173"/>
                <a:gd name="T60" fmla="*/ 26 w 133"/>
                <a:gd name="T61" fmla="*/ 21 h 173"/>
                <a:gd name="T62" fmla="*/ 25 w 133"/>
                <a:gd name="T63" fmla="*/ 30 h 173"/>
                <a:gd name="T64" fmla="*/ 4 w 133"/>
                <a:gd name="T65" fmla="*/ 7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3" h="173">
                  <a:moveTo>
                    <a:pt x="4" y="74"/>
                  </a:moveTo>
                  <a:cubicBezTo>
                    <a:pt x="7" y="74"/>
                    <a:pt x="9" y="73"/>
                    <a:pt x="10" y="70"/>
                  </a:cubicBezTo>
                  <a:cubicBezTo>
                    <a:pt x="10" y="70"/>
                    <a:pt x="11" y="69"/>
                    <a:pt x="11" y="69"/>
                  </a:cubicBezTo>
                  <a:cubicBezTo>
                    <a:pt x="9" y="75"/>
                    <a:pt x="8" y="81"/>
                    <a:pt x="8" y="87"/>
                  </a:cubicBezTo>
                  <a:cubicBezTo>
                    <a:pt x="8" y="92"/>
                    <a:pt x="9" y="97"/>
                    <a:pt x="10" y="102"/>
                  </a:cubicBezTo>
                  <a:cubicBezTo>
                    <a:pt x="7" y="105"/>
                    <a:pt x="6" y="109"/>
                    <a:pt x="6" y="113"/>
                  </a:cubicBezTo>
                  <a:cubicBezTo>
                    <a:pt x="6" y="119"/>
                    <a:pt x="10" y="124"/>
                    <a:pt x="15" y="126"/>
                  </a:cubicBezTo>
                  <a:cubicBezTo>
                    <a:pt x="17" y="139"/>
                    <a:pt x="23" y="152"/>
                    <a:pt x="32" y="161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8"/>
                    <a:pt x="32" y="169"/>
                    <a:pt x="33" y="170"/>
                  </a:cubicBezTo>
                  <a:cubicBezTo>
                    <a:pt x="34" y="172"/>
                    <a:pt x="35" y="173"/>
                    <a:pt x="37" y="173"/>
                  </a:cubicBezTo>
                  <a:cubicBezTo>
                    <a:pt x="38" y="173"/>
                    <a:pt x="39" y="173"/>
                    <a:pt x="39" y="172"/>
                  </a:cubicBezTo>
                  <a:cubicBezTo>
                    <a:pt x="42" y="171"/>
                    <a:pt x="43" y="168"/>
                    <a:pt x="42" y="166"/>
                  </a:cubicBezTo>
                  <a:cubicBezTo>
                    <a:pt x="42" y="159"/>
                    <a:pt x="42" y="159"/>
                    <a:pt x="42" y="159"/>
                  </a:cubicBezTo>
                  <a:cubicBezTo>
                    <a:pt x="42" y="158"/>
                    <a:pt x="41" y="157"/>
                    <a:pt x="40" y="156"/>
                  </a:cubicBezTo>
                  <a:cubicBezTo>
                    <a:pt x="31" y="147"/>
                    <a:pt x="26" y="134"/>
                    <a:pt x="25" y="122"/>
                  </a:cubicBezTo>
                  <a:cubicBezTo>
                    <a:pt x="24" y="119"/>
                    <a:pt x="22" y="117"/>
                    <a:pt x="20" y="117"/>
                  </a:cubicBezTo>
                  <a:cubicBezTo>
                    <a:pt x="17" y="117"/>
                    <a:pt x="16" y="115"/>
                    <a:pt x="16" y="113"/>
                  </a:cubicBezTo>
                  <a:cubicBezTo>
                    <a:pt x="16" y="111"/>
                    <a:pt x="17" y="109"/>
                    <a:pt x="18" y="109"/>
                  </a:cubicBezTo>
                  <a:cubicBezTo>
                    <a:pt x="20" y="108"/>
                    <a:pt x="21" y="105"/>
                    <a:pt x="21" y="103"/>
                  </a:cubicBezTo>
                  <a:cubicBezTo>
                    <a:pt x="19" y="98"/>
                    <a:pt x="18" y="92"/>
                    <a:pt x="18" y="87"/>
                  </a:cubicBezTo>
                  <a:cubicBezTo>
                    <a:pt x="18" y="77"/>
                    <a:pt x="21" y="67"/>
                    <a:pt x="26" y="59"/>
                  </a:cubicBezTo>
                  <a:cubicBezTo>
                    <a:pt x="27" y="57"/>
                    <a:pt x="27" y="55"/>
                    <a:pt x="26" y="53"/>
                  </a:cubicBezTo>
                  <a:cubicBezTo>
                    <a:pt x="24" y="52"/>
                    <a:pt x="22" y="51"/>
                    <a:pt x="20" y="52"/>
                  </a:cubicBezTo>
                  <a:cubicBezTo>
                    <a:pt x="19" y="52"/>
                    <a:pt x="18" y="53"/>
                    <a:pt x="17" y="53"/>
                  </a:cubicBezTo>
                  <a:cubicBezTo>
                    <a:pt x="24" y="42"/>
                    <a:pt x="37" y="29"/>
                    <a:pt x="60" y="30"/>
                  </a:cubicBezTo>
                  <a:cubicBezTo>
                    <a:pt x="63" y="30"/>
                    <a:pt x="65" y="28"/>
                    <a:pt x="65" y="25"/>
                  </a:cubicBezTo>
                  <a:cubicBezTo>
                    <a:pt x="65" y="25"/>
                    <a:pt x="65" y="24"/>
                    <a:pt x="65" y="24"/>
                  </a:cubicBezTo>
                  <a:cubicBezTo>
                    <a:pt x="76" y="24"/>
                    <a:pt x="87" y="28"/>
                    <a:pt x="95" y="39"/>
                  </a:cubicBezTo>
                  <a:cubicBezTo>
                    <a:pt x="96" y="40"/>
                    <a:pt x="98" y="41"/>
                    <a:pt x="100" y="40"/>
                  </a:cubicBezTo>
                  <a:cubicBezTo>
                    <a:pt x="101" y="40"/>
                    <a:pt x="102" y="40"/>
                    <a:pt x="105" y="40"/>
                  </a:cubicBezTo>
                  <a:cubicBezTo>
                    <a:pt x="104" y="41"/>
                    <a:pt x="104" y="41"/>
                    <a:pt x="103" y="42"/>
                  </a:cubicBezTo>
                  <a:cubicBezTo>
                    <a:pt x="103" y="44"/>
                    <a:pt x="103" y="46"/>
                    <a:pt x="105" y="48"/>
                  </a:cubicBezTo>
                  <a:cubicBezTo>
                    <a:pt x="105" y="48"/>
                    <a:pt x="114" y="55"/>
                    <a:pt x="117" y="67"/>
                  </a:cubicBezTo>
                  <a:cubicBezTo>
                    <a:pt x="116" y="66"/>
                    <a:pt x="114" y="65"/>
                    <a:pt x="112" y="66"/>
                  </a:cubicBezTo>
                  <a:cubicBezTo>
                    <a:pt x="110" y="67"/>
                    <a:pt x="108" y="69"/>
                    <a:pt x="109" y="72"/>
                  </a:cubicBezTo>
                  <a:cubicBezTo>
                    <a:pt x="111" y="77"/>
                    <a:pt x="111" y="82"/>
                    <a:pt x="111" y="87"/>
                  </a:cubicBezTo>
                  <a:cubicBezTo>
                    <a:pt x="111" y="92"/>
                    <a:pt x="110" y="98"/>
                    <a:pt x="109" y="103"/>
                  </a:cubicBezTo>
                  <a:cubicBezTo>
                    <a:pt x="108" y="105"/>
                    <a:pt x="109" y="108"/>
                    <a:pt x="111" y="109"/>
                  </a:cubicBezTo>
                  <a:cubicBezTo>
                    <a:pt x="113" y="109"/>
                    <a:pt x="114" y="111"/>
                    <a:pt x="114" y="113"/>
                  </a:cubicBezTo>
                  <a:cubicBezTo>
                    <a:pt x="114" y="115"/>
                    <a:pt x="112" y="117"/>
                    <a:pt x="110" y="117"/>
                  </a:cubicBezTo>
                  <a:cubicBezTo>
                    <a:pt x="107" y="117"/>
                    <a:pt x="105" y="119"/>
                    <a:pt x="105" y="122"/>
                  </a:cubicBezTo>
                  <a:cubicBezTo>
                    <a:pt x="104" y="134"/>
                    <a:pt x="98" y="147"/>
                    <a:pt x="89" y="156"/>
                  </a:cubicBezTo>
                  <a:cubicBezTo>
                    <a:pt x="88" y="157"/>
                    <a:pt x="88" y="158"/>
                    <a:pt x="88" y="159"/>
                  </a:cubicBezTo>
                  <a:cubicBezTo>
                    <a:pt x="88" y="166"/>
                    <a:pt x="88" y="166"/>
                    <a:pt x="88" y="166"/>
                  </a:cubicBezTo>
                  <a:cubicBezTo>
                    <a:pt x="87" y="168"/>
                    <a:pt x="88" y="171"/>
                    <a:pt x="90" y="172"/>
                  </a:cubicBezTo>
                  <a:cubicBezTo>
                    <a:pt x="92" y="173"/>
                    <a:pt x="95" y="172"/>
                    <a:pt x="97" y="170"/>
                  </a:cubicBezTo>
                  <a:cubicBezTo>
                    <a:pt x="97" y="169"/>
                    <a:pt x="97" y="168"/>
                    <a:pt x="97" y="166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106" y="152"/>
                    <a:pt x="112" y="139"/>
                    <a:pt x="114" y="126"/>
                  </a:cubicBezTo>
                  <a:cubicBezTo>
                    <a:pt x="120" y="125"/>
                    <a:pt x="124" y="119"/>
                    <a:pt x="124" y="113"/>
                  </a:cubicBezTo>
                  <a:cubicBezTo>
                    <a:pt x="124" y="109"/>
                    <a:pt x="122" y="105"/>
                    <a:pt x="119" y="102"/>
                  </a:cubicBezTo>
                  <a:cubicBezTo>
                    <a:pt x="120" y="97"/>
                    <a:pt x="121" y="92"/>
                    <a:pt x="121" y="87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2" y="86"/>
                    <a:pt x="124" y="85"/>
                    <a:pt x="124" y="85"/>
                  </a:cubicBezTo>
                  <a:cubicBezTo>
                    <a:pt x="125" y="84"/>
                    <a:pt x="126" y="83"/>
                    <a:pt x="127" y="82"/>
                  </a:cubicBezTo>
                  <a:cubicBezTo>
                    <a:pt x="129" y="70"/>
                    <a:pt x="126" y="60"/>
                    <a:pt x="122" y="53"/>
                  </a:cubicBezTo>
                  <a:cubicBezTo>
                    <a:pt x="123" y="54"/>
                    <a:pt x="123" y="54"/>
                    <a:pt x="123" y="54"/>
                  </a:cubicBezTo>
                  <a:cubicBezTo>
                    <a:pt x="125" y="56"/>
                    <a:pt x="128" y="57"/>
                    <a:pt x="130" y="55"/>
                  </a:cubicBezTo>
                  <a:cubicBezTo>
                    <a:pt x="132" y="54"/>
                    <a:pt x="133" y="51"/>
                    <a:pt x="131" y="49"/>
                  </a:cubicBezTo>
                  <a:cubicBezTo>
                    <a:pt x="122" y="32"/>
                    <a:pt x="108" y="29"/>
                    <a:pt x="101" y="30"/>
                  </a:cubicBezTo>
                  <a:cubicBezTo>
                    <a:pt x="76" y="0"/>
                    <a:pt x="28" y="20"/>
                    <a:pt x="26" y="21"/>
                  </a:cubicBezTo>
                  <a:cubicBezTo>
                    <a:pt x="24" y="22"/>
                    <a:pt x="23" y="25"/>
                    <a:pt x="23" y="27"/>
                  </a:cubicBezTo>
                  <a:cubicBezTo>
                    <a:pt x="24" y="28"/>
                    <a:pt x="24" y="29"/>
                    <a:pt x="25" y="30"/>
                  </a:cubicBezTo>
                  <a:cubicBezTo>
                    <a:pt x="6" y="44"/>
                    <a:pt x="1" y="67"/>
                    <a:pt x="1" y="68"/>
                  </a:cubicBezTo>
                  <a:cubicBezTo>
                    <a:pt x="0" y="70"/>
                    <a:pt x="2" y="73"/>
                    <a:pt x="4" y="7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4349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sp>
        <p:nvSpPr>
          <p:cNvPr id="67" name="textruta 66">
            <a:extLst>
              <a:ext uri="{FF2B5EF4-FFF2-40B4-BE49-F238E27FC236}">
                <a16:creationId xmlns:a16="http://schemas.microsoft.com/office/drawing/2014/main" id="{FD3BB910-016D-4F5B-9BBE-0A69237556E8}"/>
              </a:ext>
            </a:extLst>
          </p:cNvPr>
          <p:cNvSpPr txBox="1"/>
          <p:nvPr/>
        </p:nvSpPr>
        <p:spPr>
          <a:xfrm>
            <a:off x="967280" y="2733912"/>
            <a:ext cx="1412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400" dirty="0" err="1">
                <a:solidFill>
                  <a:srgbClr val="646567"/>
                </a:solidFill>
                <a:latin typeface="+mj-lt"/>
              </a:rPr>
              <a:t>Using</a:t>
            </a:r>
            <a:r>
              <a:rPr lang="sv-SE" sz="1400" dirty="0">
                <a:solidFill>
                  <a:srgbClr val="646567"/>
                </a:solidFill>
                <a:latin typeface="+mj-lt"/>
              </a:rPr>
              <a:t> CIUS SE</a:t>
            </a:r>
          </a:p>
        </p:txBody>
      </p:sp>
      <p:grpSp>
        <p:nvGrpSpPr>
          <p:cNvPr id="68" name="Group 32">
            <a:extLst>
              <a:ext uri="{FF2B5EF4-FFF2-40B4-BE49-F238E27FC236}">
                <a16:creationId xmlns:a16="http://schemas.microsoft.com/office/drawing/2014/main" id="{B02749EF-B98B-4CDD-848C-AC793D52F1FB}"/>
              </a:ext>
            </a:extLst>
          </p:cNvPr>
          <p:cNvGrpSpPr/>
          <p:nvPr/>
        </p:nvGrpSpPr>
        <p:grpSpPr>
          <a:xfrm>
            <a:off x="1364824" y="3153853"/>
            <a:ext cx="364331" cy="394097"/>
            <a:chOff x="4970463" y="1701800"/>
            <a:chExt cx="485775" cy="525463"/>
          </a:xfrm>
        </p:grpSpPr>
        <p:sp>
          <p:nvSpPr>
            <p:cNvPr id="69" name="Freeform 257">
              <a:extLst>
                <a:ext uri="{FF2B5EF4-FFF2-40B4-BE49-F238E27FC236}">
                  <a16:creationId xmlns:a16="http://schemas.microsoft.com/office/drawing/2014/main" id="{0E8EBB4D-EF00-4EBB-ADC3-2365B3BE16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2070100"/>
              <a:ext cx="485775" cy="157163"/>
            </a:xfrm>
            <a:custGeom>
              <a:avLst/>
              <a:gdLst>
                <a:gd name="T0" fmla="*/ 235 w 238"/>
                <a:gd name="T1" fmla="*/ 43 h 77"/>
                <a:gd name="T2" fmla="*/ 159 w 238"/>
                <a:gd name="T3" fmla="*/ 1 h 77"/>
                <a:gd name="T4" fmla="*/ 155 w 238"/>
                <a:gd name="T5" fmla="*/ 0 h 77"/>
                <a:gd name="T6" fmla="*/ 152 w 238"/>
                <a:gd name="T7" fmla="*/ 0 h 77"/>
                <a:gd name="T8" fmla="*/ 148 w 238"/>
                <a:gd name="T9" fmla="*/ 1 h 77"/>
                <a:gd name="T10" fmla="*/ 146 w 238"/>
                <a:gd name="T11" fmla="*/ 7 h 77"/>
                <a:gd name="T12" fmla="*/ 153 w 238"/>
                <a:gd name="T13" fmla="*/ 21 h 77"/>
                <a:gd name="T14" fmla="*/ 119 w 238"/>
                <a:gd name="T15" fmla="*/ 55 h 77"/>
                <a:gd name="T16" fmla="*/ 85 w 238"/>
                <a:gd name="T17" fmla="*/ 21 h 77"/>
                <a:gd name="T18" fmla="*/ 92 w 238"/>
                <a:gd name="T19" fmla="*/ 7 h 77"/>
                <a:gd name="T20" fmla="*/ 90 w 238"/>
                <a:gd name="T21" fmla="*/ 1 h 77"/>
                <a:gd name="T22" fmla="*/ 85 w 238"/>
                <a:gd name="T23" fmla="*/ 0 h 77"/>
                <a:gd name="T24" fmla="*/ 83 w 238"/>
                <a:gd name="T25" fmla="*/ 0 h 77"/>
                <a:gd name="T26" fmla="*/ 81 w 238"/>
                <a:gd name="T27" fmla="*/ 0 h 77"/>
                <a:gd name="T28" fmla="*/ 3 w 238"/>
                <a:gd name="T29" fmla="*/ 43 h 77"/>
                <a:gd name="T30" fmla="*/ 0 w 238"/>
                <a:gd name="T31" fmla="*/ 50 h 77"/>
                <a:gd name="T32" fmla="*/ 0 w 238"/>
                <a:gd name="T33" fmla="*/ 67 h 77"/>
                <a:gd name="T34" fmla="*/ 9 w 238"/>
                <a:gd name="T35" fmla="*/ 77 h 77"/>
                <a:gd name="T36" fmla="*/ 119 w 238"/>
                <a:gd name="T37" fmla="*/ 77 h 77"/>
                <a:gd name="T38" fmla="*/ 228 w 238"/>
                <a:gd name="T39" fmla="*/ 77 h 77"/>
                <a:gd name="T40" fmla="*/ 238 w 238"/>
                <a:gd name="T41" fmla="*/ 67 h 77"/>
                <a:gd name="T42" fmla="*/ 238 w 238"/>
                <a:gd name="T43" fmla="*/ 50 h 77"/>
                <a:gd name="T44" fmla="*/ 235 w 238"/>
                <a:gd name="T45" fmla="*/ 43 h 77"/>
                <a:gd name="T46" fmla="*/ 9 w 238"/>
                <a:gd name="T47" fmla="*/ 67 h 77"/>
                <a:gd name="T48" fmla="*/ 9 w 238"/>
                <a:gd name="T49" fmla="*/ 50 h 77"/>
                <a:gd name="T50" fmla="*/ 79 w 238"/>
                <a:gd name="T51" fmla="*/ 10 h 77"/>
                <a:gd name="T52" fmla="*/ 74 w 238"/>
                <a:gd name="T53" fmla="*/ 19 h 77"/>
                <a:gd name="T54" fmla="*/ 71 w 238"/>
                <a:gd name="T55" fmla="*/ 24 h 77"/>
                <a:gd name="T56" fmla="*/ 75 w 238"/>
                <a:gd name="T57" fmla="*/ 28 h 77"/>
                <a:gd name="T58" fmla="*/ 113 w 238"/>
                <a:gd name="T59" fmla="*/ 67 h 77"/>
                <a:gd name="T60" fmla="*/ 9 w 238"/>
                <a:gd name="T61" fmla="*/ 67 h 77"/>
                <a:gd name="T62" fmla="*/ 228 w 238"/>
                <a:gd name="T63" fmla="*/ 67 h 77"/>
                <a:gd name="T64" fmla="*/ 125 w 238"/>
                <a:gd name="T65" fmla="*/ 67 h 77"/>
                <a:gd name="T66" fmla="*/ 162 w 238"/>
                <a:gd name="T67" fmla="*/ 28 h 77"/>
                <a:gd name="T68" fmla="*/ 167 w 238"/>
                <a:gd name="T69" fmla="*/ 24 h 77"/>
                <a:gd name="T70" fmla="*/ 164 w 238"/>
                <a:gd name="T71" fmla="*/ 19 h 77"/>
                <a:gd name="T72" fmla="*/ 158 w 238"/>
                <a:gd name="T73" fmla="*/ 11 h 77"/>
                <a:gd name="T74" fmla="*/ 228 w 238"/>
                <a:gd name="T75" fmla="*/ 50 h 77"/>
                <a:gd name="T76" fmla="*/ 228 w 238"/>
                <a:gd name="T77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8" h="77">
                  <a:moveTo>
                    <a:pt x="235" y="43"/>
                  </a:moveTo>
                  <a:cubicBezTo>
                    <a:pt x="213" y="22"/>
                    <a:pt x="187" y="8"/>
                    <a:pt x="159" y="1"/>
                  </a:cubicBezTo>
                  <a:cubicBezTo>
                    <a:pt x="158" y="0"/>
                    <a:pt x="156" y="0"/>
                    <a:pt x="15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49" y="0"/>
                    <a:pt x="148" y="1"/>
                  </a:cubicBezTo>
                  <a:cubicBezTo>
                    <a:pt x="146" y="2"/>
                    <a:pt x="145" y="5"/>
                    <a:pt x="146" y="7"/>
                  </a:cubicBezTo>
                  <a:cubicBezTo>
                    <a:pt x="148" y="12"/>
                    <a:pt x="150" y="17"/>
                    <a:pt x="153" y="21"/>
                  </a:cubicBezTo>
                  <a:cubicBezTo>
                    <a:pt x="143" y="25"/>
                    <a:pt x="128" y="34"/>
                    <a:pt x="119" y="55"/>
                  </a:cubicBezTo>
                  <a:cubicBezTo>
                    <a:pt x="110" y="34"/>
                    <a:pt x="94" y="25"/>
                    <a:pt x="85" y="21"/>
                  </a:cubicBezTo>
                  <a:cubicBezTo>
                    <a:pt x="87" y="17"/>
                    <a:pt x="90" y="12"/>
                    <a:pt x="92" y="7"/>
                  </a:cubicBezTo>
                  <a:cubicBezTo>
                    <a:pt x="93" y="5"/>
                    <a:pt x="92" y="2"/>
                    <a:pt x="90" y="1"/>
                  </a:cubicBezTo>
                  <a:cubicBezTo>
                    <a:pt x="88" y="0"/>
                    <a:pt x="87" y="0"/>
                    <a:pt x="85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52" y="7"/>
                    <a:pt x="25" y="22"/>
                    <a:pt x="3" y="43"/>
                  </a:cubicBezTo>
                  <a:cubicBezTo>
                    <a:pt x="1" y="45"/>
                    <a:pt x="0" y="48"/>
                    <a:pt x="0" y="5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3"/>
                    <a:pt x="4" y="77"/>
                    <a:pt x="9" y="77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228" y="77"/>
                    <a:pt x="228" y="77"/>
                    <a:pt x="228" y="77"/>
                  </a:cubicBezTo>
                  <a:cubicBezTo>
                    <a:pt x="233" y="77"/>
                    <a:pt x="238" y="73"/>
                    <a:pt x="238" y="67"/>
                  </a:cubicBezTo>
                  <a:cubicBezTo>
                    <a:pt x="238" y="50"/>
                    <a:pt x="238" y="50"/>
                    <a:pt x="238" y="50"/>
                  </a:cubicBezTo>
                  <a:cubicBezTo>
                    <a:pt x="238" y="48"/>
                    <a:pt x="237" y="45"/>
                    <a:pt x="235" y="43"/>
                  </a:cubicBezTo>
                  <a:close/>
                  <a:moveTo>
                    <a:pt x="9" y="67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9" y="31"/>
                    <a:pt x="53" y="17"/>
                    <a:pt x="79" y="10"/>
                  </a:cubicBezTo>
                  <a:cubicBezTo>
                    <a:pt x="77" y="15"/>
                    <a:pt x="75" y="18"/>
                    <a:pt x="74" y="19"/>
                  </a:cubicBezTo>
                  <a:cubicBezTo>
                    <a:pt x="72" y="20"/>
                    <a:pt x="71" y="22"/>
                    <a:pt x="71" y="24"/>
                  </a:cubicBezTo>
                  <a:cubicBezTo>
                    <a:pt x="71" y="26"/>
                    <a:pt x="73" y="28"/>
                    <a:pt x="75" y="28"/>
                  </a:cubicBezTo>
                  <a:cubicBezTo>
                    <a:pt x="75" y="28"/>
                    <a:pt x="103" y="34"/>
                    <a:pt x="113" y="67"/>
                  </a:cubicBezTo>
                  <a:lnTo>
                    <a:pt x="9" y="67"/>
                  </a:lnTo>
                  <a:close/>
                  <a:moveTo>
                    <a:pt x="228" y="67"/>
                  </a:moveTo>
                  <a:cubicBezTo>
                    <a:pt x="125" y="67"/>
                    <a:pt x="125" y="67"/>
                    <a:pt x="125" y="67"/>
                  </a:cubicBezTo>
                  <a:cubicBezTo>
                    <a:pt x="134" y="34"/>
                    <a:pt x="161" y="29"/>
                    <a:pt x="162" y="28"/>
                  </a:cubicBezTo>
                  <a:cubicBezTo>
                    <a:pt x="165" y="28"/>
                    <a:pt x="167" y="26"/>
                    <a:pt x="167" y="24"/>
                  </a:cubicBezTo>
                  <a:cubicBezTo>
                    <a:pt x="167" y="22"/>
                    <a:pt x="166" y="20"/>
                    <a:pt x="164" y="19"/>
                  </a:cubicBezTo>
                  <a:cubicBezTo>
                    <a:pt x="163" y="18"/>
                    <a:pt x="160" y="15"/>
                    <a:pt x="158" y="11"/>
                  </a:cubicBezTo>
                  <a:cubicBezTo>
                    <a:pt x="184" y="17"/>
                    <a:pt x="208" y="31"/>
                    <a:pt x="228" y="50"/>
                  </a:cubicBezTo>
                  <a:lnTo>
                    <a:pt x="228" y="6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4349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70" name="Freeform 258">
              <a:extLst>
                <a:ext uri="{FF2B5EF4-FFF2-40B4-BE49-F238E27FC236}">
                  <a16:creationId xmlns:a16="http://schemas.microsoft.com/office/drawing/2014/main" id="{89CA4195-1435-4466-8499-92430167D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1701800"/>
              <a:ext cx="271462" cy="354013"/>
            </a:xfrm>
            <a:custGeom>
              <a:avLst/>
              <a:gdLst>
                <a:gd name="T0" fmla="*/ 10 w 133"/>
                <a:gd name="T1" fmla="*/ 70 h 173"/>
                <a:gd name="T2" fmla="*/ 8 w 133"/>
                <a:gd name="T3" fmla="*/ 87 h 173"/>
                <a:gd name="T4" fmla="*/ 6 w 133"/>
                <a:gd name="T5" fmla="*/ 113 h 173"/>
                <a:gd name="T6" fmla="*/ 32 w 133"/>
                <a:gd name="T7" fmla="*/ 161 h 173"/>
                <a:gd name="T8" fmla="*/ 33 w 133"/>
                <a:gd name="T9" fmla="*/ 170 h 173"/>
                <a:gd name="T10" fmla="*/ 39 w 133"/>
                <a:gd name="T11" fmla="*/ 172 h 173"/>
                <a:gd name="T12" fmla="*/ 42 w 133"/>
                <a:gd name="T13" fmla="*/ 159 h 173"/>
                <a:gd name="T14" fmla="*/ 25 w 133"/>
                <a:gd name="T15" fmla="*/ 122 h 173"/>
                <a:gd name="T16" fmla="*/ 16 w 133"/>
                <a:gd name="T17" fmla="*/ 113 h 173"/>
                <a:gd name="T18" fmla="*/ 21 w 133"/>
                <a:gd name="T19" fmla="*/ 103 h 173"/>
                <a:gd name="T20" fmla="*/ 26 w 133"/>
                <a:gd name="T21" fmla="*/ 59 h 173"/>
                <a:gd name="T22" fmla="*/ 20 w 133"/>
                <a:gd name="T23" fmla="*/ 52 h 173"/>
                <a:gd name="T24" fmla="*/ 60 w 133"/>
                <a:gd name="T25" fmla="*/ 30 h 173"/>
                <a:gd name="T26" fmla="*/ 65 w 133"/>
                <a:gd name="T27" fmla="*/ 24 h 173"/>
                <a:gd name="T28" fmla="*/ 100 w 133"/>
                <a:gd name="T29" fmla="*/ 40 h 173"/>
                <a:gd name="T30" fmla="*/ 103 w 133"/>
                <a:gd name="T31" fmla="*/ 42 h 173"/>
                <a:gd name="T32" fmla="*/ 117 w 133"/>
                <a:gd name="T33" fmla="*/ 67 h 173"/>
                <a:gd name="T34" fmla="*/ 109 w 133"/>
                <a:gd name="T35" fmla="*/ 72 h 173"/>
                <a:gd name="T36" fmla="*/ 109 w 133"/>
                <a:gd name="T37" fmla="*/ 103 h 173"/>
                <a:gd name="T38" fmla="*/ 114 w 133"/>
                <a:gd name="T39" fmla="*/ 113 h 173"/>
                <a:gd name="T40" fmla="*/ 105 w 133"/>
                <a:gd name="T41" fmla="*/ 122 h 173"/>
                <a:gd name="T42" fmla="*/ 88 w 133"/>
                <a:gd name="T43" fmla="*/ 159 h 173"/>
                <a:gd name="T44" fmla="*/ 90 w 133"/>
                <a:gd name="T45" fmla="*/ 172 h 173"/>
                <a:gd name="T46" fmla="*/ 97 w 133"/>
                <a:gd name="T47" fmla="*/ 166 h 173"/>
                <a:gd name="T48" fmla="*/ 114 w 133"/>
                <a:gd name="T49" fmla="*/ 126 h 173"/>
                <a:gd name="T50" fmla="*/ 119 w 133"/>
                <a:gd name="T51" fmla="*/ 102 h 173"/>
                <a:gd name="T52" fmla="*/ 121 w 133"/>
                <a:gd name="T53" fmla="*/ 86 h 173"/>
                <a:gd name="T54" fmla="*/ 127 w 133"/>
                <a:gd name="T55" fmla="*/ 82 h 173"/>
                <a:gd name="T56" fmla="*/ 123 w 133"/>
                <a:gd name="T57" fmla="*/ 54 h 173"/>
                <a:gd name="T58" fmla="*/ 131 w 133"/>
                <a:gd name="T59" fmla="*/ 49 h 173"/>
                <a:gd name="T60" fmla="*/ 26 w 133"/>
                <a:gd name="T61" fmla="*/ 21 h 173"/>
                <a:gd name="T62" fmla="*/ 25 w 133"/>
                <a:gd name="T63" fmla="*/ 30 h 173"/>
                <a:gd name="T64" fmla="*/ 4 w 133"/>
                <a:gd name="T65" fmla="*/ 7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3" h="173">
                  <a:moveTo>
                    <a:pt x="4" y="74"/>
                  </a:moveTo>
                  <a:cubicBezTo>
                    <a:pt x="7" y="74"/>
                    <a:pt x="9" y="73"/>
                    <a:pt x="10" y="70"/>
                  </a:cubicBezTo>
                  <a:cubicBezTo>
                    <a:pt x="10" y="70"/>
                    <a:pt x="11" y="69"/>
                    <a:pt x="11" y="69"/>
                  </a:cubicBezTo>
                  <a:cubicBezTo>
                    <a:pt x="9" y="75"/>
                    <a:pt x="8" y="81"/>
                    <a:pt x="8" y="87"/>
                  </a:cubicBezTo>
                  <a:cubicBezTo>
                    <a:pt x="8" y="92"/>
                    <a:pt x="9" y="97"/>
                    <a:pt x="10" y="102"/>
                  </a:cubicBezTo>
                  <a:cubicBezTo>
                    <a:pt x="7" y="105"/>
                    <a:pt x="6" y="109"/>
                    <a:pt x="6" y="113"/>
                  </a:cubicBezTo>
                  <a:cubicBezTo>
                    <a:pt x="6" y="119"/>
                    <a:pt x="10" y="124"/>
                    <a:pt x="15" y="126"/>
                  </a:cubicBezTo>
                  <a:cubicBezTo>
                    <a:pt x="17" y="139"/>
                    <a:pt x="23" y="152"/>
                    <a:pt x="32" y="161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8"/>
                    <a:pt x="32" y="169"/>
                    <a:pt x="33" y="170"/>
                  </a:cubicBezTo>
                  <a:cubicBezTo>
                    <a:pt x="34" y="172"/>
                    <a:pt x="35" y="173"/>
                    <a:pt x="37" y="173"/>
                  </a:cubicBezTo>
                  <a:cubicBezTo>
                    <a:pt x="38" y="173"/>
                    <a:pt x="39" y="173"/>
                    <a:pt x="39" y="172"/>
                  </a:cubicBezTo>
                  <a:cubicBezTo>
                    <a:pt x="42" y="171"/>
                    <a:pt x="43" y="168"/>
                    <a:pt x="42" y="166"/>
                  </a:cubicBezTo>
                  <a:cubicBezTo>
                    <a:pt x="42" y="159"/>
                    <a:pt x="42" y="159"/>
                    <a:pt x="42" y="159"/>
                  </a:cubicBezTo>
                  <a:cubicBezTo>
                    <a:pt x="42" y="158"/>
                    <a:pt x="41" y="157"/>
                    <a:pt x="40" y="156"/>
                  </a:cubicBezTo>
                  <a:cubicBezTo>
                    <a:pt x="31" y="147"/>
                    <a:pt x="26" y="134"/>
                    <a:pt x="25" y="122"/>
                  </a:cubicBezTo>
                  <a:cubicBezTo>
                    <a:pt x="24" y="119"/>
                    <a:pt x="22" y="117"/>
                    <a:pt x="20" y="117"/>
                  </a:cubicBezTo>
                  <a:cubicBezTo>
                    <a:pt x="17" y="117"/>
                    <a:pt x="16" y="115"/>
                    <a:pt x="16" y="113"/>
                  </a:cubicBezTo>
                  <a:cubicBezTo>
                    <a:pt x="16" y="111"/>
                    <a:pt x="17" y="109"/>
                    <a:pt x="18" y="109"/>
                  </a:cubicBezTo>
                  <a:cubicBezTo>
                    <a:pt x="20" y="108"/>
                    <a:pt x="21" y="105"/>
                    <a:pt x="21" y="103"/>
                  </a:cubicBezTo>
                  <a:cubicBezTo>
                    <a:pt x="19" y="98"/>
                    <a:pt x="18" y="92"/>
                    <a:pt x="18" y="87"/>
                  </a:cubicBezTo>
                  <a:cubicBezTo>
                    <a:pt x="18" y="77"/>
                    <a:pt x="21" y="67"/>
                    <a:pt x="26" y="59"/>
                  </a:cubicBezTo>
                  <a:cubicBezTo>
                    <a:pt x="27" y="57"/>
                    <a:pt x="27" y="55"/>
                    <a:pt x="26" y="53"/>
                  </a:cubicBezTo>
                  <a:cubicBezTo>
                    <a:pt x="24" y="52"/>
                    <a:pt x="22" y="51"/>
                    <a:pt x="20" y="52"/>
                  </a:cubicBezTo>
                  <a:cubicBezTo>
                    <a:pt x="19" y="52"/>
                    <a:pt x="18" y="53"/>
                    <a:pt x="17" y="53"/>
                  </a:cubicBezTo>
                  <a:cubicBezTo>
                    <a:pt x="24" y="42"/>
                    <a:pt x="37" y="29"/>
                    <a:pt x="60" y="30"/>
                  </a:cubicBezTo>
                  <a:cubicBezTo>
                    <a:pt x="63" y="30"/>
                    <a:pt x="65" y="28"/>
                    <a:pt x="65" y="25"/>
                  </a:cubicBezTo>
                  <a:cubicBezTo>
                    <a:pt x="65" y="25"/>
                    <a:pt x="65" y="24"/>
                    <a:pt x="65" y="24"/>
                  </a:cubicBezTo>
                  <a:cubicBezTo>
                    <a:pt x="76" y="24"/>
                    <a:pt x="87" y="28"/>
                    <a:pt x="95" y="39"/>
                  </a:cubicBezTo>
                  <a:cubicBezTo>
                    <a:pt x="96" y="40"/>
                    <a:pt x="98" y="41"/>
                    <a:pt x="100" y="40"/>
                  </a:cubicBezTo>
                  <a:cubicBezTo>
                    <a:pt x="101" y="40"/>
                    <a:pt x="102" y="40"/>
                    <a:pt x="105" y="40"/>
                  </a:cubicBezTo>
                  <a:cubicBezTo>
                    <a:pt x="104" y="41"/>
                    <a:pt x="104" y="41"/>
                    <a:pt x="103" y="42"/>
                  </a:cubicBezTo>
                  <a:cubicBezTo>
                    <a:pt x="103" y="44"/>
                    <a:pt x="103" y="46"/>
                    <a:pt x="105" y="48"/>
                  </a:cubicBezTo>
                  <a:cubicBezTo>
                    <a:pt x="105" y="48"/>
                    <a:pt x="114" y="55"/>
                    <a:pt x="117" y="67"/>
                  </a:cubicBezTo>
                  <a:cubicBezTo>
                    <a:pt x="116" y="66"/>
                    <a:pt x="114" y="65"/>
                    <a:pt x="112" y="66"/>
                  </a:cubicBezTo>
                  <a:cubicBezTo>
                    <a:pt x="110" y="67"/>
                    <a:pt x="108" y="69"/>
                    <a:pt x="109" y="72"/>
                  </a:cubicBezTo>
                  <a:cubicBezTo>
                    <a:pt x="111" y="77"/>
                    <a:pt x="111" y="82"/>
                    <a:pt x="111" y="87"/>
                  </a:cubicBezTo>
                  <a:cubicBezTo>
                    <a:pt x="111" y="92"/>
                    <a:pt x="110" y="98"/>
                    <a:pt x="109" y="103"/>
                  </a:cubicBezTo>
                  <a:cubicBezTo>
                    <a:pt x="108" y="105"/>
                    <a:pt x="109" y="108"/>
                    <a:pt x="111" y="109"/>
                  </a:cubicBezTo>
                  <a:cubicBezTo>
                    <a:pt x="113" y="109"/>
                    <a:pt x="114" y="111"/>
                    <a:pt x="114" y="113"/>
                  </a:cubicBezTo>
                  <a:cubicBezTo>
                    <a:pt x="114" y="115"/>
                    <a:pt x="112" y="117"/>
                    <a:pt x="110" y="117"/>
                  </a:cubicBezTo>
                  <a:cubicBezTo>
                    <a:pt x="107" y="117"/>
                    <a:pt x="105" y="119"/>
                    <a:pt x="105" y="122"/>
                  </a:cubicBezTo>
                  <a:cubicBezTo>
                    <a:pt x="104" y="134"/>
                    <a:pt x="98" y="147"/>
                    <a:pt x="89" y="156"/>
                  </a:cubicBezTo>
                  <a:cubicBezTo>
                    <a:pt x="88" y="157"/>
                    <a:pt x="88" y="158"/>
                    <a:pt x="88" y="159"/>
                  </a:cubicBezTo>
                  <a:cubicBezTo>
                    <a:pt x="88" y="166"/>
                    <a:pt x="88" y="166"/>
                    <a:pt x="88" y="166"/>
                  </a:cubicBezTo>
                  <a:cubicBezTo>
                    <a:pt x="87" y="168"/>
                    <a:pt x="88" y="171"/>
                    <a:pt x="90" y="172"/>
                  </a:cubicBezTo>
                  <a:cubicBezTo>
                    <a:pt x="92" y="173"/>
                    <a:pt x="95" y="172"/>
                    <a:pt x="97" y="170"/>
                  </a:cubicBezTo>
                  <a:cubicBezTo>
                    <a:pt x="97" y="169"/>
                    <a:pt x="97" y="168"/>
                    <a:pt x="97" y="166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106" y="152"/>
                    <a:pt x="112" y="139"/>
                    <a:pt x="114" y="126"/>
                  </a:cubicBezTo>
                  <a:cubicBezTo>
                    <a:pt x="120" y="125"/>
                    <a:pt x="124" y="119"/>
                    <a:pt x="124" y="113"/>
                  </a:cubicBezTo>
                  <a:cubicBezTo>
                    <a:pt x="124" y="109"/>
                    <a:pt x="122" y="105"/>
                    <a:pt x="119" y="102"/>
                  </a:cubicBezTo>
                  <a:cubicBezTo>
                    <a:pt x="120" y="97"/>
                    <a:pt x="121" y="92"/>
                    <a:pt x="121" y="87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2" y="86"/>
                    <a:pt x="124" y="85"/>
                    <a:pt x="124" y="85"/>
                  </a:cubicBezTo>
                  <a:cubicBezTo>
                    <a:pt x="125" y="84"/>
                    <a:pt x="126" y="83"/>
                    <a:pt x="127" y="82"/>
                  </a:cubicBezTo>
                  <a:cubicBezTo>
                    <a:pt x="129" y="70"/>
                    <a:pt x="126" y="60"/>
                    <a:pt x="122" y="53"/>
                  </a:cubicBezTo>
                  <a:cubicBezTo>
                    <a:pt x="123" y="54"/>
                    <a:pt x="123" y="54"/>
                    <a:pt x="123" y="54"/>
                  </a:cubicBezTo>
                  <a:cubicBezTo>
                    <a:pt x="125" y="56"/>
                    <a:pt x="128" y="57"/>
                    <a:pt x="130" y="55"/>
                  </a:cubicBezTo>
                  <a:cubicBezTo>
                    <a:pt x="132" y="54"/>
                    <a:pt x="133" y="51"/>
                    <a:pt x="131" y="49"/>
                  </a:cubicBezTo>
                  <a:cubicBezTo>
                    <a:pt x="122" y="32"/>
                    <a:pt x="108" y="29"/>
                    <a:pt x="101" y="30"/>
                  </a:cubicBezTo>
                  <a:cubicBezTo>
                    <a:pt x="76" y="0"/>
                    <a:pt x="28" y="20"/>
                    <a:pt x="26" y="21"/>
                  </a:cubicBezTo>
                  <a:cubicBezTo>
                    <a:pt x="24" y="22"/>
                    <a:pt x="23" y="25"/>
                    <a:pt x="23" y="27"/>
                  </a:cubicBezTo>
                  <a:cubicBezTo>
                    <a:pt x="24" y="28"/>
                    <a:pt x="24" y="29"/>
                    <a:pt x="25" y="30"/>
                  </a:cubicBezTo>
                  <a:cubicBezTo>
                    <a:pt x="6" y="44"/>
                    <a:pt x="1" y="67"/>
                    <a:pt x="1" y="68"/>
                  </a:cubicBezTo>
                  <a:cubicBezTo>
                    <a:pt x="0" y="70"/>
                    <a:pt x="2" y="73"/>
                    <a:pt x="4" y="7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4349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sp>
        <p:nvSpPr>
          <p:cNvPr id="71" name="textruta 70">
            <a:extLst>
              <a:ext uri="{FF2B5EF4-FFF2-40B4-BE49-F238E27FC236}">
                <a16:creationId xmlns:a16="http://schemas.microsoft.com/office/drawing/2014/main" id="{EDE35431-4779-4451-9D4D-F34C60FEA565}"/>
              </a:ext>
            </a:extLst>
          </p:cNvPr>
          <p:cNvSpPr txBox="1"/>
          <p:nvPr/>
        </p:nvSpPr>
        <p:spPr>
          <a:xfrm>
            <a:off x="967281" y="3628108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400" dirty="0" err="1">
                <a:solidFill>
                  <a:srgbClr val="646567"/>
                </a:solidFill>
                <a:latin typeface="+mj-lt"/>
              </a:rPr>
              <a:t>Using</a:t>
            </a:r>
            <a:r>
              <a:rPr lang="sv-SE" sz="1400" dirty="0">
                <a:solidFill>
                  <a:srgbClr val="646567"/>
                </a:solidFill>
                <a:latin typeface="+mj-lt"/>
              </a:rPr>
              <a:t> CIUS NL</a:t>
            </a:r>
          </a:p>
        </p:txBody>
      </p:sp>
      <p:pic>
        <p:nvPicPr>
          <p:cNvPr id="72" name="Bildobjekt 71">
            <a:extLst>
              <a:ext uri="{FF2B5EF4-FFF2-40B4-BE49-F238E27FC236}">
                <a16:creationId xmlns:a16="http://schemas.microsoft.com/office/drawing/2014/main" id="{E7E6C446-57A1-4A67-988C-D06E8ED9C9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22" y="2797466"/>
            <a:ext cx="260412" cy="162758"/>
          </a:xfrm>
          <a:prstGeom prst="rect">
            <a:avLst/>
          </a:prstGeom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ABB15E4E-095B-4359-B2D2-03DFA9A2B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8" y="3682870"/>
            <a:ext cx="253786" cy="169191"/>
          </a:xfrm>
          <a:prstGeom prst="rect">
            <a:avLst/>
          </a:prstGeom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BF29C371-E49E-4F71-B12B-EDC6A15490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102" y="2976643"/>
            <a:ext cx="260412" cy="16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1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2C5323-0EB0-4AD1-95D0-90498C720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List </a:t>
            </a:r>
            <a:r>
              <a:rPr lang="sv-SE" dirty="0" err="1"/>
              <a:t>of</a:t>
            </a:r>
            <a:r>
              <a:rPr lang="sv-SE" dirty="0"/>
              <a:t> CIUS </a:t>
            </a:r>
            <a:r>
              <a:rPr lang="sv-SE" dirty="0" err="1"/>
              <a:t>projects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CB1C254-91C4-4D94-8E25-F59AFB19AE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6596CA1C-3D26-42E8-B49A-8439EC1587E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5" name="Bildobjekt 4">
            <a:hlinkClick r:id="rId2"/>
            <a:extLst>
              <a:ext uri="{FF2B5EF4-FFF2-40B4-BE49-F238E27FC236}">
                <a16:creationId xmlns:a16="http://schemas.microsoft.com/office/drawing/2014/main" id="{CFA60B7C-2A17-4423-950D-69BE9CFC9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27" y="1264631"/>
            <a:ext cx="7709004" cy="4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11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ABB88C9-4460-403B-AD63-313D1368AC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6596CA1C-3D26-42E8-B49A-8439EC1587E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CAE3970A-00D7-4CE0-82B2-2E27FB6C4687}"/>
              </a:ext>
            </a:extLst>
          </p:cNvPr>
          <p:cNvSpPr txBox="1">
            <a:spLocks/>
          </p:cNvSpPr>
          <p:nvPr/>
        </p:nvSpPr>
        <p:spPr bwMode="auto">
          <a:xfrm>
            <a:off x="467544" y="357506"/>
            <a:ext cx="8218488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0" i="0" kern="1200">
                <a:solidFill>
                  <a:srgbClr val="646567"/>
                </a:solidFill>
                <a:latin typeface="+mj-lt"/>
                <a:ea typeface="EC Square Sans Pro" charset="0"/>
                <a:cs typeface="EC Square Sans Pro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General </a:t>
            </a:r>
            <a:r>
              <a:rPr kumimoji="0" 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rules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 and </a:t>
            </a:r>
            <a:b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</a:b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country-</a:t>
            </a:r>
            <a:r>
              <a:rPr kumimoji="0" 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qualified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rules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</a:endParaRP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6C71301C-5CD7-4E34-BBF1-A521B6A4E87D}"/>
              </a:ext>
            </a:extLst>
          </p:cNvPr>
          <p:cNvSpPr txBox="1">
            <a:spLocks/>
          </p:cNvSpPr>
          <p:nvPr/>
        </p:nvSpPr>
        <p:spPr>
          <a:xfrm>
            <a:off x="467544" y="1167594"/>
            <a:ext cx="8218488" cy="3402378"/>
          </a:xfrm>
          <a:prstGeom prst="rect">
            <a:avLst/>
          </a:prstGeom>
        </p:spPr>
        <p:txBody>
          <a:bodyPr lIns="36000" rIns="36000"/>
          <a:lstStyle>
            <a:lvl1pPr marL="252000" indent="-252000" algn="l" rtl="0" eaLnBrk="1" fontAlgn="base" hangingPunct="1">
              <a:spcBef>
                <a:spcPct val="0"/>
              </a:spcBef>
              <a:spcAft>
                <a:spcPts val="600"/>
              </a:spcAft>
              <a:buClrTx/>
              <a:buSzPct val="90000"/>
              <a:buChar char="•"/>
              <a:defRPr sz="1200" b="0" i="0" kern="1200">
                <a:solidFill>
                  <a:srgbClr val="646567"/>
                </a:solidFill>
                <a:latin typeface="+mj-lt"/>
                <a:ea typeface="EC Square Sans Pro" charset="0"/>
                <a:cs typeface="EC Square Sans Pro" charset="0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90000"/>
              <a:buChar char="•"/>
              <a:defRPr sz="1200" b="0" i="0" kern="1200">
                <a:solidFill>
                  <a:srgbClr val="646567"/>
                </a:solidFill>
                <a:latin typeface="+mj-lt"/>
                <a:ea typeface="EC Square Sans Pro" charset="0"/>
                <a:cs typeface="EC Square Sans Pro" charset="0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 b="0" i="0" kern="1200">
                <a:solidFill>
                  <a:srgbClr val="646567"/>
                </a:solidFill>
                <a:latin typeface="+mj-lt"/>
                <a:ea typeface="EC Square Sans Pro" charset="0"/>
                <a:cs typeface="EC Square Sans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90000"/>
              <a:buFontTx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A </a:t>
            </a: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general rule </a:t>
            </a: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applies for all invoices</a:t>
            </a:r>
          </a:p>
          <a:p>
            <a:pPr marL="504000" marR="0" lvl="1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4494"/>
              </a:buClr>
              <a:buSzPct val="90000"/>
              <a:buFontTx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The rule is triggered by the existence of a spefic business term</a:t>
            </a:r>
          </a:p>
          <a:p>
            <a:pPr marL="504000" marR="0" lvl="1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4494"/>
              </a:buClr>
              <a:buSzPct val="90000"/>
              <a:buFontTx/>
              <a:buChar char="•"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646567"/>
              </a:solidFill>
              <a:effectLst/>
              <a:uLnTx/>
              <a:uFillTx/>
            </a:endParaRPr>
          </a:p>
          <a:p>
            <a:pPr marL="2520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4494"/>
              </a:buClr>
              <a:buSzPct val="90000"/>
              <a:buFontTx/>
              <a:buNone/>
              <a:tabLst/>
              <a:defRPr/>
            </a:pPr>
            <a:endParaRPr kumimoji="0" lang="en-US" sz="1050" b="1" i="1" u="none" strike="noStrike" kern="1200" cap="none" spc="0" normalizeH="0" baseline="0" noProof="0">
              <a:ln>
                <a:noFill/>
              </a:ln>
              <a:solidFill>
                <a:srgbClr val="646567"/>
              </a:solidFill>
              <a:effectLst/>
              <a:uLnTx/>
              <a:uFillTx/>
            </a:endParaRPr>
          </a:p>
          <a:p>
            <a:pPr marL="2520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4494"/>
              </a:buClr>
              <a:buSzPct val="90000"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646567"/>
              </a:solidFill>
              <a:effectLst/>
              <a:uLnTx/>
              <a:uFillTx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90000"/>
              <a:buFontTx/>
              <a:buChar char="•"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646567"/>
              </a:solidFill>
              <a:effectLst/>
              <a:uLnTx/>
              <a:uFillTx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90000"/>
              <a:buFontTx/>
              <a:buChar char="•"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646567"/>
              </a:solidFill>
              <a:effectLst/>
              <a:uLnTx/>
              <a:uFillTx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90000"/>
              <a:buFontTx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A </a:t>
            </a: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country-qualified rule </a:t>
            </a: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applies only for invoices issued in a specific country</a:t>
            </a:r>
          </a:p>
          <a:p>
            <a:pPr marL="504000" marR="0" lvl="1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4494"/>
              </a:buClr>
              <a:buSzPct val="90000"/>
              <a:buFontTx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The rule is triggered by the given country code of the seller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272AD9E-E085-4D4B-AC26-0832A9E40AF9}"/>
              </a:ext>
            </a:extLst>
          </p:cNvPr>
          <p:cNvSpPr/>
          <p:nvPr/>
        </p:nvSpPr>
        <p:spPr bwMode="auto">
          <a:xfrm>
            <a:off x="4499992" y="1779662"/>
            <a:ext cx="3096344" cy="1440160"/>
          </a:xfrm>
          <a:prstGeom prst="rect">
            <a:avLst/>
          </a:prstGeom>
          <a:noFill/>
          <a:ln>
            <a:noFill/>
          </a:ln>
        </p:spPr>
        <p:txBody>
          <a:bodyPr rtlCol="0" anchor="t"/>
          <a:lstStyle/>
          <a:p>
            <a:pPr algn="ctr">
              <a:defRPr/>
            </a:pPr>
            <a:endParaRPr lang="sv-SE" sz="1200" dirty="0">
              <a:solidFill>
                <a:srgbClr val="646567"/>
              </a:solidFill>
              <a:latin typeface="+mj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8A3090A-7A5A-4214-A620-EB1EFCEE86D9}"/>
              </a:ext>
            </a:extLst>
          </p:cNvPr>
          <p:cNvSpPr/>
          <p:nvPr/>
        </p:nvSpPr>
        <p:spPr bwMode="auto">
          <a:xfrm>
            <a:off x="899592" y="1779662"/>
            <a:ext cx="3960440" cy="118460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646567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-205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Rule text from the standard</a:t>
            </a:r>
          </a:p>
          <a:p>
            <a:pPr marL="2520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 an Invoice line where the Invoice item VAT category code (BT-151) is “Export outside the EU” the Invoiced item VAT rate (BT-152) shall be 0 (zero).</a:t>
            </a:r>
          </a:p>
          <a:p>
            <a:pPr marL="0" marR="0" lvl="0" indent="-205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Context (what triggers the rule)</a:t>
            </a:r>
          </a:p>
          <a:p>
            <a:pPr marL="2520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Existence of </a:t>
            </a:r>
            <a:r>
              <a:rPr kumimoji="0" lang="en-US" sz="1000" b="1" i="1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InvoiceLine</a:t>
            </a: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/Item/</a:t>
            </a:r>
            <a:r>
              <a:rPr kumimoji="0" lang="en-US" sz="1000" b="1" i="1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ClassifiedTax</a:t>
            </a: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</a:t>
            </a:r>
            <a:r>
              <a:rPr kumimoji="0" lang="en-US" sz="1000" b="1" i="1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CategoryCode</a:t>
            </a: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=‘XYZ’</a:t>
            </a:r>
            <a:endParaRPr kumimoji="0" lang="sv-SE" sz="1100" b="0" i="0" u="none" strike="noStrike" kern="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0474D280-388D-43C8-B78D-309F99CAE513}"/>
              </a:ext>
            </a:extLst>
          </p:cNvPr>
          <p:cNvSpPr/>
          <p:nvPr/>
        </p:nvSpPr>
        <p:spPr bwMode="auto">
          <a:xfrm>
            <a:off x="5004048" y="1779662"/>
            <a:ext cx="3960440" cy="118460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646567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-205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Example rule text from a CIUS</a:t>
            </a:r>
          </a:p>
          <a:p>
            <a:pPr marL="2520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Seller Name must not have more than 50 characters</a:t>
            </a:r>
          </a:p>
          <a:p>
            <a:pPr marL="0" marR="0" lvl="0" indent="-205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Context (what triggers the rule)</a:t>
            </a:r>
          </a:p>
          <a:p>
            <a:pPr marL="2520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Existence of</a:t>
            </a:r>
          </a:p>
          <a:p>
            <a:pPr marL="2520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Seller/Name</a:t>
            </a:r>
            <a:endParaRPr kumimoji="0" lang="sv-SE" sz="1050" b="1" i="1" u="none" strike="noStrike" kern="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CA93899-A4D0-40DB-A8BB-0DF97E50AB2D}"/>
              </a:ext>
            </a:extLst>
          </p:cNvPr>
          <p:cNvSpPr/>
          <p:nvPr/>
        </p:nvSpPr>
        <p:spPr bwMode="auto">
          <a:xfrm>
            <a:off x="2606616" y="3743172"/>
            <a:ext cx="3960440" cy="127853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646567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-205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Example rule text from a Country specific CIUS</a:t>
            </a:r>
          </a:p>
          <a:p>
            <a:pPr marL="2520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When the Seller is Swedish, the Legal Registration Number must be numeric with 10 digits.</a:t>
            </a:r>
          </a:p>
          <a:p>
            <a:pPr marL="0" marR="0" lvl="0" indent="-205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Context (what triggers the rule)</a:t>
            </a:r>
          </a:p>
          <a:p>
            <a:pPr marL="2520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Existence of</a:t>
            </a:r>
          </a:p>
          <a:p>
            <a:pPr marL="2520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Seller/Address/</a:t>
            </a:r>
            <a:r>
              <a:rPr kumimoji="0" lang="en-US" sz="1000" b="1" i="1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CountryCode</a:t>
            </a: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=‘SE’ </a:t>
            </a:r>
          </a:p>
          <a:p>
            <a:pPr marL="2520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AND existence of </a:t>
            </a:r>
            <a:b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Seller/</a:t>
            </a:r>
            <a:r>
              <a:rPr kumimoji="0" lang="en-US" sz="1000" b="1" i="1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LegalRegistrationNumber</a:t>
            </a:r>
            <a:endParaRPr kumimoji="0" lang="sv-SE" sz="1100" b="1" i="1" u="none" strike="noStrike" kern="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897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D117629-7FAD-4FDE-9CF9-CB64943B8B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0375" y="6556375"/>
            <a:ext cx="333425" cy="107722"/>
          </a:xfrm>
        </p:spPr>
        <p:txBody>
          <a:bodyPr/>
          <a:lstStyle/>
          <a:p>
            <a:pPr>
              <a:defRPr/>
            </a:pPr>
            <a:r>
              <a:rPr lang="de-DE">
                <a:latin typeface="+mj-lt"/>
              </a:rPr>
              <a:t>Page </a:t>
            </a:r>
            <a:fld id="{6596CA1C-3D26-42E8-B49A-8439EC1587E0}" type="slidenum">
              <a:rPr lang="de-DE" smtClean="0">
                <a:latin typeface="+mj-lt"/>
              </a:rPr>
              <a:pPr>
                <a:defRPr/>
              </a:pPr>
              <a:t>15</a:t>
            </a:fld>
            <a:endParaRPr lang="de-DE">
              <a:latin typeface="+mj-lt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963FC8B-ED56-4236-808A-72A1E2C529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000" y="1487613"/>
            <a:ext cx="546589" cy="77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541403C4-A409-4C8D-89AA-80ABEE82B70C}"/>
              </a:ext>
            </a:extLst>
          </p:cNvPr>
          <p:cNvSpPr txBox="1">
            <a:spLocks/>
          </p:cNvSpPr>
          <p:nvPr/>
        </p:nvSpPr>
        <p:spPr bwMode="auto">
          <a:xfrm>
            <a:off x="460375" y="406085"/>
            <a:ext cx="8218488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0" i="0" kern="1200">
                <a:solidFill>
                  <a:srgbClr val="646567"/>
                </a:solidFill>
                <a:latin typeface="+mj-lt"/>
                <a:ea typeface="EC Square Sans Pro" charset="0"/>
                <a:cs typeface="EC Square Sans Pro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Layers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of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validation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 </a:t>
            </a:r>
            <a:r>
              <a:rPr kumimoji="0" 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rules</a:t>
            </a:r>
            <a:b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</a:b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in PEPPOL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B39156D-FC0E-4696-81CD-D0A6D0DD7FCB}"/>
              </a:ext>
            </a:extLst>
          </p:cNvPr>
          <p:cNvSpPr/>
          <p:nvPr/>
        </p:nvSpPr>
        <p:spPr bwMode="auto">
          <a:xfrm>
            <a:off x="3379694" y="3068228"/>
            <a:ext cx="2520280" cy="43204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449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XML Schema</a:t>
            </a:r>
            <a:br>
              <a:rPr kumimoji="0" lang="sv-SE" sz="11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sv-SE" sz="11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XML </a:t>
            </a:r>
            <a:r>
              <a:rPr kumimoji="0" lang="sv-SE" sz="11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Invoice</a:t>
            </a:r>
            <a:r>
              <a:rPr kumimoji="0" lang="sv-SE" sz="11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Standard (UBL/CII)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3A268E2-8E1A-49FA-B227-CE348B770065}"/>
              </a:ext>
            </a:extLst>
          </p:cNvPr>
          <p:cNvSpPr/>
          <p:nvPr/>
        </p:nvSpPr>
        <p:spPr bwMode="auto">
          <a:xfrm>
            <a:off x="3379694" y="2513232"/>
            <a:ext cx="2520280" cy="43204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449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XML </a:t>
            </a:r>
            <a:r>
              <a:rPr kumimoji="0" lang="sv-SE" sz="11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Well-formedness</a:t>
            </a:r>
            <a:br>
              <a:rPr kumimoji="0" lang="sv-SE" sz="11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sv-SE" sz="11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Basic XML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95745BC-4F56-42E4-B85C-E47BEBA99A81}"/>
              </a:ext>
            </a:extLst>
          </p:cNvPr>
          <p:cNvSpPr/>
          <p:nvPr/>
        </p:nvSpPr>
        <p:spPr bwMode="auto">
          <a:xfrm>
            <a:off x="3379694" y="3625692"/>
            <a:ext cx="2520280" cy="43204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449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CEN TC/434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 + Syntax </a:t>
            </a:r>
            <a:r>
              <a:rPr kumimoji="0" lang="sv-SE" sz="11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specific</a:t>
            </a:r>
            <a:r>
              <a:rPr kumimoji="0" lang="sv-SE" sz="11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sv-SE" sz="11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rules</a:t>
            </a:r>
            <a:endParaRPr kumimoji="0" lang="sv-SE" sz="1100" b="0" i="0" u="none" strike="noStrike" kern="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4BEB91E-678A-41A3-BF7E-9B12B78DAFB6}"/>
              </a:ext>
            </a:extLst>
          </p:cNvPr>
          <p:cNvSpPr/>
          <p:nvPr/>
        </p:nvSpPr>
        <p:spPr bwMode="auto">
          <a:xfrm>
            <a:off x="3379694" y="4183156"/>
            <a:ext cx="2520280" cy="43204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449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PEPPOL General </a:t>
            </a:r>
            <a:r>
              <a:rPr kumimoji="0" lang="sv-SE" sz="11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Rules</a:t>
            </a:r>
            <a:endParaRPr kumimoji="0" lang="sv-SE" sz="1100" b="0" i="0" u="none" strike="noStrike" kern="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9F6957E-CD6F-4CE0-A3A4-34F9E0457F9C}"/>
              </a:ext>
            </a:extLst>
          </p:cNvPr>
          <p:cNvSpPr/>
          <p:nvPr/>
        </p:nvSpPr>
        <p:spPr bwMode="auto">
          <a:xfrm>
            <a:off x="3382944" y="4740620"/>
            <a:ext cx="504056" cy="43204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449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Country </a:t>
            </a:r>
            <a:r>
              <a:rPr kumimoji="0" lang="sv-SE" sz="6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Specific</a:t>
            </a:r>
            <a:endParaRPr kumimoji="0" lang="sv-SE" sz="600" b="0" i="0" u="none" strike="noStrike" kern="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F8C7DA-B12B-45AD-83E9-DA2752DE03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88" y="5005022"/>
            <a:ext cx="260412" cy="16275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20FEF7DA-D312-453C-8383-6FBB6B595FF9}"/>
              </a:ext>
            </a:extLst>
          </p:cNvPr>
          <p:cNvSpPr/>
          <p:nvPr/>
        </p:nvSpPr>
        <p:spPr bwMode="auto">
          <a:xfrm>
            <a:off x="4065395" y="4735732"/>
            <a:ext cx="504056" cy="43204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449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Country </a:t>
            </a:r>
            <a:r>
              <a:rPr kumimoji="0" lang="sv-SE" sz="6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Specific</a:t>
            </a:r>
            <a:endParaRPr kumimoji="0" lang="sv-SE" sz="600" b="0" i="0" u="none" strike="noStrike" kern="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A5ECBA0-129A-4C2E-AEBD-C36BA199D459}"/>
              </a:ext>
            </a:extLst>
          </p:cNvPr>
          <p:cNvSpPr/>
          <p:nvPr/>
        </p:nvSpPr>
        <p:spPr bwMode="auto">
          <a:xfrm>
            <a:off x="4747846" y="4740620"/>
            <a:ext cx="504056" cy="43204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449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Country </a:t>
            </a:r>
            <a:r>
              <a:rPr kumimoji="0" lang="sv-SE" sz="6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Specific</a:t>
            </a:r>
            <a:endParaRPr kumimoji="0" lang="sv-SE" sz="600" b="0" i="0" u="none" strike="noStrike" kern="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34F9478-9E5E-436C-8901-E591BC24DFBB}"/>
              </a:ext>
            </a:extLst>
          </p:cNvPr>
          <p:cNvSpPr/>
          <p:nvPr/>
        </p:nvSpPr>
        <p:spPr bwMode="auto">
          <a:xfrm>
            <a:off x="5399168" y="4740620"/>
            <a:ext cx="504056" cy="43204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449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Country </a:t>
            </a:r>
            <a:r>
              <a:rPr kumimoji="0" lang="sv-SE" sz="600" b="0" i="0" u="none" strike="noStrike" kern="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Specific</a:t>
            </a:r>
            <a:endParaRPr kumimoji="0" lang="sv-SE" sz="600" b="0" i="0" u="none" strike="noStrike" kern="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F22D7A95-6501-4EB2-9409-A1A8F5653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30" y="5005022"/>
            <a:ext cx="194570" cy="169191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65683405-8120-421E-B47C-9492F7FF14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249" y="5005023"/>
            <a:ext cx="215654" cy="162758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86AAC8EB-8FE8-48F9-8064-50AB5066F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38" y="5005022"/>
            <a:ext cx="253786" cy="169191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7D333BEF-E7BB-40E2-B5C7-08CADA73EB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87" y="2178563"/>
            <a:ext cx="144167" cy="90105"/>
          </a:xfrm>
          <a:prstGeom prst="rect">
            <a:avLst/>
          </a:prstGeom>
        </p:spPr>
      </p:pic>
      <p:sp>
        <p:nvSpPr>
          <p:cNvPr id="20" name="Pil: nedåt 19">
            <a:extLst>
              <a:ext uri="{FF2B5EF4-FFF2-40B4-BE49-F238E27FC236}">
                <a16:creationId xmlns:a16="http://schemas.microsoft.com/office/drawing/2014/main" id="{E0678596-AD6C-4293-982D-7AA69363935F}"/>
              </a:ext>
            </a:extLst>
          </p:cNvPr>
          <p:cNvSpPr/>
          <p:nvPr/>
        </p:nvSpPr>
        <p:spPr bwMode="auto">
          <a:xfrm>
            <a:off x="4061467" y="2346542"/>
            <a:ext cx="238220" cy="163675"/>
          </a:xfrm>
          <a:prstGeom prst="downArrow">
            <a:avLst/>
          </a:prstGeom>
          <a:solidFill>
            <a:srgbClr val="004494"/>
          </a:solidFill>
          <a:ln w="12700" cap="flat" cmpd="sng" algn="ctr">
            <a:solidFill>
              <a:srgbClr val="00449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Pil: nedåt 20">
            <a:extLst>
              <a:ext uri="{FF2B5EF4-FFF2-40B4-BE49-F238E27FC236}">
                <a16:creationId xmlns:a16="http://schemas.microsoft.com/office/drawing/2014/main" id="{D7F6DD51-3A4C-4665-A40C-7BB87D7CFF1D}"/>
              </a:ext>
            </a:extLst>
          </p:cNvPr>
          <p:cNvSpPr/>
          <p:nvPr/>
        </p:nvSpPr>
        <p:spPr bwMode="auto">
          <a:xfrm>
            <a:off x="4061467" y="2920669"/>
            <a:ext cx="238220" cy="163675"/>
          </a:xfrm>
          <a:prstGeom prst="downArrow">
            <a:avLst/>
          </a:prstGeom>
          <a:solidFill>
            <a:srgbClr val="004494"/>
          </a:solidFill>
          <a:ln w="12700" cap="flat" cmpd="sng" algn="ctr">
            <a:solidFill>
              <a:srgbClr val="00449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" name="Pil: nedåt 21">
            <a:extLst>
              <a:ext uri="{FF2B5EF4-FFF2-40B4-BE49-F238E27FC236}">
                <a16:creationId xmlns:a16="http://schemas.microsoft.com/office/drawing/2014/main" id="{4C146894-AD4B-4D43-98A6-DF9593E6C261}"/>
              </a:ext>
            </a:extLst>
          </p:cNvPr>
          <p:cNvSpPr/>
          <p:nvPr/>
        </p:nvSpPr>
        <p:spPr bwMode="auto">
          <a:xfrm>
            <a:off x="4061467" y="3476896"/>
            <a:ext cx="238220" cy="163675"/>
          </a:xfrm>
          <a:prstGeom prst="downArrow">
            <a:avLst/>
          </a:prstGeom>
          <a:solidFill>
            <a:srgbClr val="004494"/>
          </a:solidFill>
          <a:ln w="12700" cap="flat" cmpd="sng" algn="ctr">
            <a:solidFill>
              <a:srgbClr val="00449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" name="Pil: nedåt 22">
            <a:extLst>
              <a:ext uri="{FF2B5EF4-FFF2-40B4-BE49-F238E27FC236}">
                <a16:creationId xmlns:a16="http://schemas.microsoft.com/office/drawing/2014/main" id="{F4389A60-674B-4369-B734-A041C3F13BB5}"/>
              </a:ext>
            </a:extLst>
          </p:cNvPr>
          <p:cNvSpPr/>
          <p:nvPr/>
        </p:nvSpPr>
        <p:spPr bwMode="auto">
          <a:xfrm>
            <a:off x="4061467" y="4047716"/>
            <a:ext cx="238220" cy="163675"/>
          </a:xfrm>
          <a:prstGeom prst="downArrow">
            <a:avLst/>
          </a:prstGeom>
          <a:solidFill>
            <a:srgbClr val="004494"/>
          </a:solidFill>
          <a:ln w="12700" cap="flat" cmpd="sng" algn="ctr">
            <a:solidFill>
              <a:srgbClr val="00449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Pil: nedåt 23">
            <a:extLst>
              <a:ext uri="{FF2B5EF4-FFF2-40B4-BE49-F238E27FC236}">
                <a16:creationId xmlns:a16="http://schemas.microsoft.com/office/drawing/2014/main" id="{667A17B4-357F-440B-AFFC-FF9FE39E2AA3}"/>
              </a:ext>
            </a:extLst>
          </p:cNvPr>
          <p:cNvSpPr/>
          <p:nvPr/>
        </p:nvSpPr>
        <p:spPr bwMode="auto">
          <a:xfrm>
            <a:off x="3529671" y="4593631"/>
            <a:ext cx="238220" cy="163675"/>
          </a:xfrm>
          <a:prstGeom prst="downArrow">
            <a:avLst/>
          </a:prstGeom>
          <a:solidFill>
            <a:srgbClr val="004494"/>
          </a:solidFill>
          <a:ln w="12700" cap="flat" cmpd="sng" algn="ctr">
            <a:solidFill>
              <a:srgbClr val="00449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Pil: nedåt 24">
            <a:extLst>
              <a:ext uri="{FF2B5EF4-FFF2-40B4-BE49-F238E27FC236}">
                <a16:creationId xmlns:a16="http://schemas.microsoft.com/office/drawing/2014/main" id="{971D2038-79B4-4C32-BC68-431E2C9E4900}"/>
              </a:ext>
            </a:extLst>
          </p:cNvPr>
          <p:cNvSpPr/>
          <p:nvPr/>
        </p:nvSpPr>
        <p:spPr bwMode="auto">
          <a:xfrm>
            <a:off x="3529671" y="5194183"/>
            <a:ext cx="238220" cy="163675"/>
          </a:xfrm>
          <a:prstGeom prst="downArrow">
            <a:avLst/>
          </a:prstGeom>
          <a:solidFill>
            <a:srgbClr val="004494"/>
          </a:solidFill>
          <a:ln w="12700" cap="flat" cmpd="sng" algn="ctr">
            <a:solidFill>
              <a:srgbClr val="00449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4BDE3560-ED18-471C-AF44-E682B0617FA7}"/>
              </a:ext>
            </a:extLst>
          </p:cNvPr>
          <p:cNvSpPr txBox="1"/>
          <p:nvPr/>
        </p:nvSpPr>
        <p:spPr>
          <a:xfrm>
            <a:off x="3094912" y="5298084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400" dirty="0" err="1">
                <a:solidFill>
                  <a:srgbClr val="646567"/>
                </a:solidFill>
                <a:latin typeface="+mj-lt"/>
              </a:rPr>
              <a:t>Compliant</a:t>
            </a:r>
            <a:r>
              <a:rPr lang="sv-SE" sz="1400" dirty="0">
                <a:solidFill>
                  <a:srgbClr val="646567"/>
                </a:solidFill>
                <a:latin typeface="+mj-lt"/>
              </a:rPr>
              <a:t>!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7FB55772-3DA8-48EF-A2B5-394BD123337A}"/>
              </a:ext>
            </a:extLst>
          </p:cNvPr>
          <p:cNvSpPr txBox="1"/>
          <p:nvPr/>
        </p:nvSpPr>
        <p:spPr>
          <a:xfrm>
            <a:off x="994177" y="4808440"/>
            <a:ext cx="2127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200" dirty="0">
                <a:solidFill>
                  <a:srgbClr val="646567"/>
                </a:solidFill>
                <a:latin typeface="+mj-lt"/>
              </a:rPr>
              <a:t>CIUS-Country </a:t>
            </a:r>
            <a:r>
              <a:rPr lang="sv-SE" sz="1200" dirty="0" err="1">
                <a:solidFill>
                  <a:srgbClr val="646567"/>
                </a:solidFill>
                <a:latin typeface="+mj-lt"/>
              </a:rPr>
              <a:t>qualified</a:t>
            </a:r>
            <a:r>
              <a:rPr lang="sv-SE" sz="1200" dirty="0">
                <a:solidFill>
                  <a:srgbClr val="646567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rgbClr val="646567"/>
                </a:solidFill>
                <a:latin typeface="+mj-lt"/>
              </a:rPr>
              <a:t>rules</a:t>
            </a:r>
            <a:endParaRPr lang="sv-SE" sz="1200" dirty="0">
              <a:solidFill>
                <a:srgbClr val="646567"/>
              </a:solidFill>
              <a:latin typeface="+mj-lt"/>
            </a:endParaRPr>
          </a:p>
        </p:txBody>
      </p:sp>
      <p:sp>
        <p:nvSpPr>
          <p:cNvPr id="28" name="Pil: nedåt 27">
            <a:extLst>
              <a:ext uri="{FF2B5EF4-FFF2-40B4-BE49-F238E27FC236}">
                <a16:creationId xmlns:a16="http://schemas.microsoft.com/office/drawing/2014/main" id="{D53FE4CB-C9FE-4E9B-BFFD-A9235EE8B59C}"/>
              </a:ext>
            </a:extLst>
          </p:cNvPr>
          <p:cNvSpPr/>
          <p:nvPr/>
        </p:nvSpPr>
        <p:spPr bwMode="auto">
          <a:xfrm>
            <a:off x="5099609" y="2354781"/>
            <a:ext cx="238220" cy="163675"/>
          </a:xfrm>
          <a:prstGeom prst="downArrow">
            <a:avLst/>
          </a:prstGeom>
          <a:solidFill>
            <a:srgbClr val="00B0F0"/>
          </a:solidFill>
          <a:ln w="12700" cap="flat" cmpd="sng" algn="ctr">
            <a:solidFill>
              <a:srgbClr val="00449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9" name="Pil: nedåt 28">
            <a:extLst>
              <a:ext uri="{FF2B5EF4-FFF2-40B4-BE49-F238E27FC236}">
                <a16:creationId xmlns:a16="http://schemas.microsoft.com/office/drawing/2014/main" id="{B9A56A4F-376D-4263-8C27-A09172A6DAC7}"/>
              </a:ext>
            </a:extLst>
          </p:cNvPr>
          <p:cNvSpPr/>
          <p:nvPr/>
        </p:nvSpPr>
        <p:spPr bwMode="auto">
          <a:xfrm>
            <a:off x="5099609" y="2928908"/>
            <a:ext cx="238220" cy="163675"/>
          </a:xfrm>
          <a:prstGeom prst="downArrow">
            <a:avLst/>
          </a:prstGeom>
          <a:solidFill>
            <a:srgbClr val="00B0F0"/>
          </a:solidFill>
          <a:ln w="12700" cap="flat" cmpd="sng" algn="ctr">
            <a:solidFill>
              <a:srgbClr val="00449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0" name="Pil: nedåt 29">
            <a:extLst>
              <a:ext uri="{FF2B5EF4-FFF2-40B4-BE49-F238E27FC236}">
                <a16:creationId xmlns:a16="http://schemas.microsoft.com/office/drawing/2014/main" id="{B2FE643B-01B2-4475-80F8-7862391489FD}"/>
              </a:ext>
            </a:extLst>
          </p:cNvPr>
          <p:cNvSpPr/>
          <p:nvPr/>
        </p:nvSpPr>
        <p:spPr bwMode="auto">
          <a:xfrm>
            <a:off x="5099609" y="3485135"/>
            <a:ext cx="238220" cy="163675"/>
          </a:xfrm>
          <a:prstGeom prst="downArrow">
            <a:avLst/>
          </a:prstGeom>
          <a:solidFill>
            <a:srgbClr val="00B0F0"/>
          </a:solidFill>
          <a:ln w="12700" cap="flat" cmpd="sng" algn="ctr">
            <a:solidFill>
              <a:srgbClr val="00449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" name="Pil: nedåt 30">
            <a:extLst>
              <a:ext uri="{FF2B5EF4-FFF2-40B4-BE49-F238E27FC236}">
                <a16:creationId xmlns:a16="http://schemas.microsoft.com/office/drawing/2014/main" id="{2E71B51A-0994-45B1-B446-7DA324DBD27B}"/>
              </a:ext>
            </a:extLst>
          </p:cNvPr>
          <p:cNvSpPr/>
          <p:nvPr/>
        </p:nvSpPr>
        <p:spPr bwMode="auto">
          <a:xfrm>
            <a:off x="5099609" y="4055955"/>
            <a:ext cx="238220" cy="163675"/>
          </a:xfrm>
          <a:prstGeom prst="downArrow">
            <a:avLst/>
          </a:prstGeom>
          <a:solidFill>
            <a:srgbClr val="00B0F0"/>
          </a:solidFill>
          <a:ln w="12700" cap="flat" cmpd="sng" algn="ctr">
            <a:solidFill>
              <a:srgbClr val="00449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ADD27326-06A3-42C7-95E4-9296C42BAD07}"/>
              </a:ext>
            </a:extLst>
          </p:cNvPr>
          <p:cNvGrpSpPr/>
          <p:nvPr/>
        </p:nvGrpSpPr>
        <p:grpSpPr>
          <a:xfrm>
            <a:off x="4925142" y="1495852"/>
            <a:ext cx="559098" cy="781130"/>
            <a:chOff x="4749296" y="425702"/>
            <a:chExt cx="559098" cy="781130"/>
          </a:xfrm>
        </p:grpSpPr>
        <p:pic>
          <p:nvPicPr>
            <p:cNvPr id="33" name="Bildobjekt 32">
              <a:extLst>
                <a:ext uri="{FF2B5EF4-FFF2-40B4-BE49-F238E27FC236}">
                  <a16:creationId xmlns:a16="http://schemas.microsoft.com/office/drawing/2014/main" id="{118DEB50-7DB1-4B42-B76E-EB2AD96EA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296" y="425702"/>
              <a:ext cx="546589" cy="7728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4" name="Bildobjekt 33">
              <a:extLst>
                <a:ext uri="{FF2B5EF4-FFF2-40B4-BE49-F238E27FC236}">
                  <a16:creationId xmlns:a16="http://schemas.microsoft.com/office/drawing/2014/main" id="{BEF927CB-E3C5-4CF0-B435-5AEDBE867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250" y="1093402"/>
              <a:ext cx="170144" cy="113430"/>
            </a:xfrm>
            <a:prstGeom prst="rect">
              <a:avLst/>
            </a:prstGeom>
          </p:spPr>
        </p:pic>
      </p:grpSp>
      <p:sp>
        <p:nvSpPr>
          <p:cNvPr id="35" name="Pil: nedåt 34">
            <a:extLst>
              <a:ext uri="{FF2B5EF4-FFF2-40B4-BE49-F238E27FC236}">
                <a16:creationId xmlns:a16="http://schemas.microsoft.com/office/drawing/2014/main" id="{788497F7-288D-4193-9358-90509B3CC2CB}"/>
              </a:ext>
            </a:extLst>
          </p:cNvPr>
          <p:cNvSpPr/>
          <p:nvPr/>
        </p:nvSpPr>
        <p:spPr bwMode="auto">
          <a:xfrm>
            <a:off x="5530328" y="4581117"/>
            <a:ext cx="238220" cy="163675"/>
          </a:xfrm>
          <a:prstGeom prst="downArrow">
            <a:avLst/>
          </a:prstGeom>
          <a:solidFill>
            <a:srgbClr val="00B0F0"/>
          </a:solidFill>
          <a:ln w="12700" cap="flat" cmpd="sng" algn="ctr">
            <a:solidFill>
              <a:srgbClr val="00449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6" name="Pil: nedåt 35">
            <a:extLst>
              <a:ext uri="{FF2B5EF4-FFF2-40B4-BE49-F238E27FC236}">
                <a16:creationId xmlns:a16="http://schemas.microsoft.com/office/drawing/2014/main" id="{F9FF7283-BEF9-4429-B196-2577BE9AFE7F}"/>
              </a:ext>
            </a:extLst>
          </p:cNvPr>
          <p:cNvSpPr/>
          <p:nvPr/>
        </p:nvSpPr>
        <p:spPr bwMode="auto">
          <a:xfrm>
            <a:off x="5531479" y="5206417"/>
            <a:ext cx="238220" cy="163675"/>
          </a:xfrm>
          <a:prstGeom prst="downArrow">
            <a:avLst/>
          </a:prstGeom>
          <a:solidFill>
            <a:srgbClr val="00B0F0"/>
          </a:solidFill>
          <a:ln w="12700" cap="flat" cmpd="sng" algn="ctr">
            <a:solidFill>
              <a:srgbClr val="00449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E6BD598C-1C2F-4A3A-85B7-E5EF7A120AA4}"/>
              </a:ext>
            </a:extLst>
          </p:cNvPr>
          <p:cNvSpPr txBox="1"/>
          <p:nvPr/>
        </p:nvSpPr>
        <p:spPr>
          <a:xfrm>
            <a:off x="5096720" y="5290261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400" dirty="0" err="1">
                <a:solidFill>
                  <a:srgbClr val="646567"/>
                </a:solidFill>
                <a:latin typeface="+mj-lt"/>
              </a:rPr>
              <a:t>Compliant</a:t>
            </a:r>
            <a:r>
              <a:rPr lang="sv-SE" sz="1400" dirty="0">
                <a:solidFill>
                  <a:srgbClr val="646567"/>
                </a:solidFill>
                <a:latin typeface="+mj-lt"/>
              </a:rPr>
              <a:t>!</a:t>
            </a:r>
          </a:p>
        </p:txBody>
      </p:sp>
      <p:sp>
        <p:nvSpPr>
          <p:cNvPr id="38" name="Höger klammerparentes 37">
            <a:extLst>
              <a:ext uri="{FF2B5EF4-FFF2-40B4-BE49-F238E27FC236}">
                <a16:creationId xmlns:a16="http://schemas.microsoft.com/office/drawing/2014/main" id="{76DA6C33-F478-4B5E-8E89-7A98E4E70D89}"/>
              </a:ext>
            </a:extLst>
          </p:cNvPr>
          <p:cNvSpPr/>
          <p:nvPr/>
        </p:nvSpPr>
        <p:spPr bwMode="auto">
          <a:xfrm>
            <a:off x="6332022" y="2518456"/>
            <a:ext cx="216024" cy="2779628"/>
          </a:xfrm>
          <a:prstGeom prst="rightBrace">
            <a:avLst/>
          </a:prstGeom>
          <a:noFill/>
          <a:ln w="38100" cap="rnd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B6EBE584-6D98-4078-81E3-51F5B047A301}"/>
              </a:ext>
            </a:extLst>
          </p:cNvPr>
          <p:cNvSpPr txBox="1"/>
          <p:nvPr/>
        </p:nvSpPr>
        <p:spPr>
          <a:xfrm>
            <a:off x="6616041" y="3778956"/>
            <a:ext cx="121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200" dirty="0">
                <a:solidFill>
                  <a:srgbClr val="646567"/>
                </a:solidFill>
                <a:latin typeface="+mj-lt"/>
              </a:rPr>
              <a:t>PEPPOL CIUS</a:t>
            </a:r>
          </a:p>
        </p:txBody>
      </p:sp>
    </p:spTree>
    <p:extLst>
      <p:ext uri="{BB962C8B-B14F-4D97-AF65-F5344CB8AC3E}">
        <p14:creationId xmlns:p14="http://schemas.microsoft.com/office/powerpoint/2010/main" val="262789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00"/>
                            </p:stCondLst>
                            <p:childTnLst>
                              <p:par>
                                <p:cTn id="1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0"/>
                            </p:stCondLst>
                            <p:childTnLst>
                              <p:par>
                                <p:cTn id="1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000"/>
                            </p:stCondLst>
                            <p:childTnLst>
                              <p:par>
                                <p:cTn id="1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37" grpId="0"/>
      <p:bldP spid="38" grpId="0" animBg="1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5141DA-AFD2-4428-A480-20778917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Proposed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 in TC434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10810C4-17EF-4DC1-8C59-FC5592634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6596CA1C-3D26-42E8-B49A-8439EC1587E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A10568B-1E73-4F6B-B5F5-DE8BC1747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07" y="1881606"/>
            <a:ext cx="8254721" cy="297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59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A9E7488-C6B8-4C67-B88D-E4C6246AB75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sv-SE" dirty="0"/>
              <a:t>Migration plan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79B998BA-A38B-4C99-BA0C-487116241932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4152362-2B03-4A3E-BE2A-939933872A0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56375"/>
            <a:ext cx="341313" cy="106363"/>
          </a:xfrm>
        </p:spPr>
        <p:txBody>
          <a:bodyPr/>
          <a:lstStyle/>
          <a:p>
            <a:pPr>
              <a:defRPr/>
            </a:pPr>
            <a:r>
              <a:rPr lang="de-DE"/>
              <a:t>Page </a:t>
            </a:r>
            <a:fld id="{6596CA1C-3D26-42E8-B49A-8439EC1587E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623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538F6F-D415-4E7F-B384-6AE7F2B44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Approved</a:t>
            </a:r>
            <a:r>
              <a:rPr lang="sv-SE" dirty="0"/>
              <a:t> migration plan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F2359C1-B1F3-4A28-86AD-AA3D434289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6596CA1C-3D26-42E8-B49A-8439EC1587E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E4F59D5-45E2-44B8-9A28-588823762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53" y="2057693"/>
            <a:ext cx="7812360" cy="264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29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tel 1"/>
          <p:cNvSpPr>
            <a:spLocks noGrp="1"/>
          </p:cNvSpPr>
          <p:nvPr>
            <p:ph type="title"/>
          </p:nvPr>
        </p:nvSpPr>
        <p:spPr>
          <a:xfrm>
            <a:off x="457200" y="341313"/>
            <a:ext cx="4071937" cy="706437"/>
          </a:xfrm>
        </p:spPr>
        <p:txBody>
          <a:bodyPr/>
          <a:lstStyle/>
          <a:p>
            <a:r>
              <a:rPr lang="sv-SE" dirty="0"/>
              <a:t>Migration from BIS V2 to </a:t>
            </a:r>
            <a:r>
              <a:rPr lang="sv-SE" dirty="0" err="1"/>
              <a:t>European</a:t>
            </a:r>
            <a:r>
              <a:rPr lang="sv-SE" dirty="0"/>
              <a:t> Norm</a:t>
            </a:r>
            <a:endParaRPr lang="en-GB" dirty="0"/>
          </a:p>
        </p:txBody>
      </p:sp>
      <p:sp>
        <p:nvSpPr>
          <p:cNvPr id="156675" name="Plassholder for lysbildenummer 3"/>
          <p:cNvSpPr>
            <a:spLocks noGrp="1"/>
          </p:cNvSpPr>
          <p:nvPr>
            <p:ph type="sldNum" sz="quarter" idx="10"/>
          </p:nvPr>
        </p:nvSpPr>
        <p:spPr>
          <a:xfrm>
            <a:off x="460375" y="6556375"/>
            <a:ext cx="280988" cy="106363"/>
          </a:xfrm>
          <a:noFill/>
        </p:spPr>
        <p:txBody>
          <a:bodyPr/>
          <a:lstStyle/>
          <a:p>
            <a:r>
              <a:rPr lang="de-DE">
                <a:latin typeface="Arial" pitchFamily="-96" charset="0"/>
                <a:ea typeface="Arial" pitchFamily="-96" charset="0"/>
                <a:cs typeface="Arial" pitchFamily="-96" charset="0"/>
              </a:rPr>
              <a:t>Page </a:t>
            </a:r>
            <a:fld id="{7CF65E01-B6A4-4BA9-AA56-7C3092949F32}" type="slidenum">
              <a:rPr lang="de-DE" smtClean="0">
                <a:latin typeface="Arial" pitchFamily="-96" charset="0"/>
                <a:ea typeface="Arial" pitchFamily="-96" charset="0"/>
                <a:cs typeface="Arial" pitchFamily="-96" charset="0"/>
              </a:rPr>
              <a:pPr/>
              <a:t>19</a:t>
            </a:fld>
            <a:endParaRPr lang="de-DE">
              <a:latin typeface="Arial" pitchFamily="-96" charset="0"/>
              <a:ea typeface="Arial" pitchFamily="-96" charset="0"/>
              <a:cs typeface="Arial" pitchFamily="-96" charset="0"/>
            </a:endParaRPr>
          </a:p>
        </p:txBody>
      </p:sp>
      <p:sp>
        <p:nvSpPr>
          <p:cNvPr id="4" name="Höger 3"/>
          <p:cNvSpPr/>
          <p:nvPr/>
        </p:nvSpPr>
        <p:spPr>
          <a:xfrm>
            <a:off x="2290336" y="3070269"/>
            <a:ext cx="5449330" cy="39541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öger 4"/>
          <p:cNvSpPr/>
          <p:nvPr/>
        </p:nvSpPr>
        <p:spPr>
          <a:xfrm>
            <a:off x="2290336" y="2614971"/>
            <a:ext cx="5449330" cy="39541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059100" y="3190030"/>
            <a:ext cx="1668525" cy="153779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 up – optional</a:t>
            </a:r>
          </a:p>
        </p:txBody>
      </p:sp>
      <p:sp>
        <p:nvSpPr>
          <p:cNvPr id="7" name="Rektangel 6"/>
          <p:cNvSpPr/>
          <p:nvPr/>
        </p:nvSpPr>
        <p:spPr>
          <a:xfrm>
            <a:off x="4071800" y="2731302"/>
            <a:ext cx="1668525" cy="153778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production – Mandatory</a:t>
            </a:r>
            <a:b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</a:t>
            </a: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optional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2325699" y="2735789"/>
            <a:ext cx="1629213" cy="149291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use - Mandatory</a:t>
            </a:r>
          </a:p>
        </p:txBody>
      </p:sp>
      <p:sp>
        <p:nvSpPr>
          <p:cNvPr id="9" name="Rektangel 8"/>
          <p:cNvSpPr/>
          <p:nvPr/>
        </p:nvSpPr>
        <p:spPr>
          <a:xfrm>
            <a:off x="1438189" y="3190032"/>
            <a:ext cx="747959" cy="153778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BIS V3</a:t>
            </a:r>
          </a:p>
        </p:txBody>
      </p:sp>
      <p:sp>
        <p:nvSpPr>
          <p:cNvPr id="10" name="Rektangel 9"/>
          <p:cNvSpPr/>
          <p:nvPr/>
        </p:nvSpPr>
        <p:spPr>
          <a:xfrm>
            <a:off x="1438189" y="2731303"/>
            <a:ext cx="747959" cy="153778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BIS V2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5853266" y="3190030"/>
            <a:ext cx="1668525" cy="153779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use - Mandatory</a:t>
            </a:r>
          </a:p>
        </p:txBody>
      </p:sp>
      <p:sp>
        <p:nvSpPr>
          <p:cNvPr id="12" name="Rektangel 11"/>
          <p:cNvSpPr/>
          <p:nvPr/>
        </p:nvSpPr>
        <p:spPr>
          <a:xfrm>
            <a:off x="1353154" y="2282255"/>
            <a:ext cx="6505111" cy="1305018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1418932" y="2337970"/>
            <a:ext cx="19304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1350" dirty="0">
                <a:solidFill>
                  <a:prstClr val="black"/>
                </a:solidFill>
                <a:latin typeface="Calibri" panose="020F0502020204030204"/>
              </a:rPr>
              <a:t>Policy </a:t>
            </a:r>
            <a:r>
              <a:rPr lang="sv-SE" sz="1350">
                <a:solidFill>
                  <a:prstClr val="black"/>
                </a:solidFill>
                <a:latin typeface="Calibri" panose="020F0502020204030204"/>
              </a:rPr>
              <a:t>for mandatory use</a:t>
            </a:r>
            <a:endParaRPr lang="sv-S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1338208" y="3833627"/>
            <a:ext cx="6505111" cy="1305018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1325404" y="3889345"/>
            <a:ext cx="10834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1350" dirty="0" err="1">
                <a:solidFill>
                  <a:prstClr val="black"/>
                </a:solidFill>
                <a:latin typeface="Calibri" panose="020F0502020204030204"/>
              </a:rPr>
              <a:t>Participants</a:t>
            </a:r>
            <a:r>
              <a:rPr lang="sv-SE" sz="1350" dirty="0">
                <a:solidFill>
                  <a:prstClr val="black"/>
                </a:solidFill>
                <a:latin typeface="Calibri" panose="020F0502020204030204"/>
              </a:rPr>
              <a:t>/</a:t>
            </a:r>
            <a:br>
              <a:rPr lang="sv-SE" sz="135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sv-SE" sz="1350" dirty="0">
                <a:solidFill>
                  <a:prstClr val="black"/>
                </a:solidFill>
                <a:latin typeface="Calibri" panose="020F0502020204030204"/>
              </a:rPr>
              <a:t>End </a:t>
            </a:r>
            <a:r>
              <a:rPr lang="sv-SE" sz="1350" dirty="0" err="1">
                <a:solidFill>
                  <a:prstClr val="black"/>
                </a:solidFill>
                <a:latin typeface="Calibri" panose="020F0502020204030204"/>
              </a:rPr>
              <a:t>users</a:t>
            </a:r>
            <a:endParaRPr lang="sv-S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Ellips 15"/>
          <p:cNvSpPr/>
          <p:nvPr/>
        </p:nvSpPr>
        <p:spPr>
          <a:xfrm>
            <a:off x="4775578" y="4437631"/>
            <a:ext cx="186431" cy="185285"/>
          </a:xfrm>
          <a:prstGeom prst="ellipse">
            <a:avLst/>
          </a:prstGeom>
          <a:gradFill flip="none" rotWithShape="1">
            <a:gsLst>
              <a:gs pos="44000">
                <a:srgbClr val="FFC000"/>
              </a:gs>
              <a:gs pos="46000">
                <a:srgbClr val="ED7D31">
                  <a:lumMod val="95000"/>
                  <a:lumOff val="5000"/>
                </a:srgbClr>
              </a:gs>
              <a:gs pos="80000">
                <a:srgbClr val="ED7D31">
                  <a:lumMod val="60000"/>
                </a:srgbClr>
              </a:gs>
            </a:gsLst>
            <a:lin ang="10800000" scaled="0"/>
            <a:tileRect/>
          </a:gradFill>
          <a:ln w="12700" cap="flat" cmpd="sng" algn="ctr">
            <a:gradFill>
              <a:gsLst>
                <a:gs pos="0">
                  <a:srgbClr val="5B9BD5">
                    <a:lumMod val="5000"/>
                    <a:lumOff val="95000"/>
                  </a:srgbClr>
                </a:gs>
                <a:gs pos="74000">
                  <a:srgbClr val="5B9BD5">
                    <a:lumMod val="45000"/>
                    <a:lumOff val="55000"/>
                  </a:srgbClr>
                </a:gs>
                <a:gs pos="83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llips 16"/>
          <p:cNvSpPr/>
          <p:nvPr/>
        </p:nvSpPr>
        <p:spPr>
          <a:xfrm>
            <a:off x="2629592" y="3946433"/>
            <a:ext cx="186431" cy="185285"/>
          </a:xfrm>
          <a:prstGeom prst="ellipse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lips 17"/>
          <p:cNvSpPr/>
          <p:nvPr/>
        </p:nvSpPr>
        <p:spPr>
          <a:xfrm>
            <a:off x="2437681" y="4300852"/>
            <a:ext cx="186431" cy="185285"/>
          </a:xfrm>
          <a:prstGeom prst="ellipse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lips 18"/>
          <p:cNvSpPr/>
          <p:nvPr/>
        </p:nvSpPr>
        <p:spPr>
          <a:xfrm>
            <a:off x="2803212" y="4422691"/>
            <a:ext cx="186431" cy="185285"/>
          </a:xfrm>
          <a:prstGeom prst="ellipse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Ellips 19"/>
          <p:cNvSpPr/>
          <p:nvPr/>
        </p:nvSpPr>
        <p:spPr>
          <a:xfrm>
            <a:off x="3047090" y="4115567"/>
            <a:ext cx="186431" cy="185285"/>
          </a:xfrm>
          <a:prstGeom prst="ellipse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Ellips 20"/>
          <p:cNvSpPr/>
          <p:nvPr/>
        </p:nvSpPr>
        <p:spPr>
          <a:xfrm>
            <a:off x="3246996" y="4519167"/>
            <a:ext cx="186431" cy="185285"/>
          </a:xfrm>
          <a:prstGeom prst="ellipse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llips 21"/>
          <p:cNvSpPr/>
          <p:nvPr/>
        </p:nvSpPr>
        <p:spPr>
          <a:xfrm>
            <a:off x="2630500" y="4761688"/>
            <a:ext cx="186431" cy="185285"/>
          </a:xfrm>
          <a:prstGeom prst="ellipse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Ellips 22"/>
          <p:cNvSpPr/>
          <p:nvPr/>
        </p:nvSpPr>
        <p:spPr>
          <a:xfrm>
            <a:off x="3140305" y="4854331"/>
            <a:ext cx="186431" cy="185285"/>
          </a:xfrm>
          <a:prstGeom prst="ellipse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Ellips 23"/>
          <p:cNvSpPr/>
          <p:nvPr/>
        </p:nvSpPr>
        <p:spPr>
          <a:xfrm>
            <a:off x="3443221" y="4188808"/>
            <a:ext cx="186431" cy="185285"/>
          </a:xfrm>
          <a:prstGeom prst="ellipse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Ellips 24"/>
          <p:cNvSpPr/>
          <p:nvPr/>
        </p:nvSpPr>
        <p:spPr>
          <a:xfrm>
            <a:off x="4332469" y="4049064"/>
            <a:ext cx="186431" cy="185285"/>
          </a:xfrm>
          <a:prstGeom prst="ellipse">
            <a:avLst/>
          </a:prstGeom>
          <a:gradFill flip="none" rotWithShape="1">
            <a:gsLst>
              <a:gs pos="44000">
                <a:srgbClr val="FFC000"/>
              </a:gs>
              <a:gs pos="46000">
                <a:srgbClr val="ED7D31">
                  <a:lumMod val="95000"/>
                  <a:lumOff val="5000"/>
                </a:srgbClr>
              </a:gs>
              <a:gs pos="80000">
                <a:srgbClr val="ED7D31">
                  <a:lumMod val="60000"/>
                </a:srgbClr>
              </a:gs>
            </a:gsLst>
            <a:lin ang="10800000" scaled="0"/>
            <a:tileRect/>
          </a:gradFill>
          <a:ln w="12700" cap="flat" cmpd="sng" algn="ctr">
            <a:gradFill>
              <a:gsLst>
                <a:gs pos="0">
                  <a:srgbClr val="5B9BD5">
                    <a:lumMod val="5000"/>
                    <a:lumOff val="95000"/>
                  </a:srgbClr>
                </a:gs>
                <a:gs pos="74000">
                  <a:srgbClr val="5B9BD5">
                    <a:lumMod val="45000"/>
                    <a:lumOff val="55000"/>
                  </a:srgbClr>
                </a:gs>
                <a:gs pos="83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Ellips 25"/>
          <p:cNvSpPr/>
          <p:nvPr/>
        </p:nvSpPr>
        <p:spPr>
          <a:xfrm>
            <a:off x="4597125" y="4141706"/>
            <a:ext cx="186431" cy="185285"/>
          </a:xfrm>
          <a:prstGeom prst="ellipse">
            <a:avLst/>
          </a:prstGeom>
          <a:gradFill flip="none" rotWithShape="1">
            <a:gsLst>
              <a:gs pos="44000">
                <a:srgbClr val="FFC000"/>
              </a:gs>
              <a:gs pos="46000">
                <a:srgbClr val="ED7D31">
                  <a:lumMod val="95000"/>
                  <a:lumOff val="5000"/>
                </a:srgbClr>
              </a:gs>
              <a:gs pos="80000">
                <a:srgbClr val="ED7D31">
                  <a:lumMod val="60000"/>
                </a:srgbClr>
              </a:gs>
            </a:gsLst>
            <a:lin ang="10800000" scaled="0"/>
            <a:tileRect/>
          </a:gradFill>
          <a:ln w="12700" cap="flat" cmpd="sng" algn="ctr">
            <a:gradFill>
              <a:gsLst>
                <a:gs pos="0">
                  <a:srgbClr val="5B9BD5">
                    <a:lumMod val="5000"/>
                    <a:lumOff val="95000"/>
                  </a:srgbClr>
                </a:gs>
                <a:gs pos="74000">
                  <a:srgbClr val="5B9BD5">
                    <a:lumMod val="45000"/>
                    <a:lumOff val="55000"/>
                  </a:srgbClr>
                </a:gs>
                <a:gs pos="83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Ellips 26"/>
          <p:cNvSpPr/>
          <p:nvPr/>
        </p:nvSpPr>
        <p:spPr>
          <a:xfrm>
            <a:off x="4227802" y="4679034"/>
            <a:ext cx="186431" cy="185285"/>
          </a:xfrm>
          <a:prstGeom prst="ellipse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Ellips 27"/>
          <p:cNvSpPr/>
          <p:nvPr/>
        </p:nvSpPr>
        <p:spPr>
          <a:xfrm>
            <a:off x="4529137" y="4464263"/>
            <a:ext cx="186431" cy="185285"/>
          </a:xfrm>
          <a:prstGeom prst="ellipse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Ellips 28"/>
          <p:cNvSpPr/>
          <p:nvPr/>
        </p:nvSpPr>
        <p:spPr>
          <a:xfrm>
            <a:off x="5328400" y="4588553"/>
            <a:ext cx="186431" cy="185285"/>
          </a:xfrm>
          <a:prstGeom prst="ellipse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Ellips 29"/>
          <p:cNvSpPr/>
          <p:nvPr/>
        </p:nvSpPr>
        <p:spPr>
          <a:xfrm>
            <a:off x="4597125" y="4864319"/>
            <a:ext cx="186431" cy="185285"/>
          </a:xfrm>
          <a:prstGeom prst="ellipse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Ellips 30"/>
          <p:cNvSpPr/>
          <p:nvPr/>
        </p:nvSpPr>
        <p:spPr>
          <a:xfrm>
            <a:off x="4183891" y="4326991"/>
            <a:ext cx="186431" cy="185285"/>
          </a:xfrm>
          <a:prstGeom prst="ellipse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Ellips 31"/>
          <p:cNvSpPr/>
          <p:nvPr/>
        </p:nvSpPr>
        <p:spPr>
          <a:xfrm>
            <a:off x="5081959" y="4477957"/>
            <a:ext cx="186431" cy="185285"/>
          </a:xfrm>
          <a:prstGeom prst="ellipse">
            <a:avLst/>
          </a:prstGeom>
          <a:gradFill flip="none" rotWithShape="1">
            <a:gsLst>
              <a:gs pos="44000">
                <a:srgbClr val="FFC000"/>
              </a:gs>
              <a:gs pos="46000">
                <a:srgbClr val="ED7D31">
                  <a:lumMod val="95000"/>
                  <a:lumOff val="5000"/>
                </a:srgbClr>
              </a:gs>
              <a:gs pos="80000">
                <a:srgbClr val="ED7D31">
                  <a:lumMod val="60000"/>
                </a:srgbClr>
              </a:gs>
            </a:gsLst>
            <a:lin ang="10800000" scaled="0"/>
            <a:tileRect/>
          </a:gradFill>
          <a:ln w="12700" cap="flat" cmpd="sng" algn="ctr">
            <a:gradFill>
              <a:gsLst>
                <a:gs pos="0">
                  <a:srgbClr val="5B9BD5">
                    <a:lumMod val="5000"/>
                    <a:lumOff val="95000"/>
                  </a:srgbClr>
                </a:gs>
                <a:gs pos="74000">
                  <a:srgbClr val="5B9BD5">
                    <a:lumMod val="45000"/>
                    <a:lumOff val="55000"/>
                  </a:srgbClr>
                </a:gs>
                <a:gs pos="83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Ellips 32"/>
          <p:cNvSpPr/>
          <p:nvPr/>
        </p:nvSpPr>
        <p:spPr>
          <a:xfrm>
            <a:off x="5981074" y="4105192"/>
            <a:ext cx="186431" cy="185285"/>
          </a:xfrm>
          <a:prstGeom prst="ellipse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Ellips 33"/>
          <p:cNvSpPr/>
          <p:nvPr/>
        </p:nvSpPr>
        <p:spPr>
          <a:xfrm>
            <a:off x="6209748" y="4326991"/>
            <a:ext cx="186431" cy="185285"/>
          </a:xfrm>
          <a:prstGeom prst="ellipse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Ellips 34"/>
          <p:cNvSpPr/>
          <p:nvPr/>
        </p:nvSpPr>
        <p:spPr>
          <a:xfrm>
            <a:off x="6440544" y="4141706"/>
            <a:ext cx="186431" cy="185285"/>
          </a:xfrm>
          <a:prstGeom prst="ellipse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Ellips 35"/>
          <p:cNvSpPr/>
          <p:nvPr/>
        </p:nvSpPr>
        <p:spPr>
          <a:xfrm>
            <a:off x="6724704" y="4183290"/>
            <a:ext cx="186431" cy="185285"/>
          </a:xfrm>
          <a:prstGeom prst="ellipse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Ellips 36"/>
          <p:cNvSpPr/>
          <p:nvPr/>
        </p:nvSpPr>
        <p:spPr>
          <a:xfrm>
            <a:off x="6652967" y="4522287"/>
            <a:ext cx="186431" cy="185285"/>
          </a:xfrm>
          <a:prstGeom prst="ellipse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Ellips 37"/>
          <p:cNvSpPr/>
          <p:nvPr/>
        </p:nvSpPr>
        <p:spPr>
          <a:xfrm>
            <a:off x="6243860" y="4739579"/>
            <a:ext cx="186431" cy="185285"/>
          </a:xfrm>
          <a:prstGeom prst="ellipse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Ellips 38"/>
          <p:cNvSpPr/>
          <p:nvPr/>
        </p:nvSpPr>
        <p:spPr>
          <a:xfrm>
            <a:off x="6746182" y="4878305"/>
            <a:ext cx="186431" cy="185285"/>
          </a:xfrm>
          <a:prstGeom prst="ellipse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Ellips 39"/>
          <p:cNvSpPr/>
          <p:nvPr/>
        </p:nvSpPr>
        <p:spPr>
          <a:xfrm>
            <a:off x="7014601" y="4512276"/>
            <a:ext cx="186431" cy="185285"/>
          </a:xfrm>
          <a:prstGeom prst="ellipse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Ellips 40"/>
          <p:cNvSpPr/>
          <p:nvPr/>
        </p:nvSpPr>
        <p:spPr>
          <a:xfrm>
            <a:off x="7048715" y="3978547"/>
            <a:ext cx="186431" cy="185285"/>
          </a:xfrm>
          <a:prstGeom prst="ellipse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2" name="Rak 41"/>
          <p:cNvCxnSpPr/>
          <p:nvPr/>
        </p:nvCxnSpPr>
        <p:spPr>
          <a:xfrm flipH="1">
            <a:off x="3981432" y="2042260"/>
            <a:ext cx="36628" cy="315745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3" name="Rak 42"/>
          <p:cNvCxnSpPr/>
          <p:nvPr/>
        </p:nvCxnSpPr>
        <p:spPr>
          <a:xfrm flipH="1">
            <a:off x="5779468" y="2042260"/>
            <a:ext cx="50249" cy="315745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4" name="textruta 43"/>
          <p:cNvSpPr txBox="1"/>
          <p:nvPr/>
        </p:nvSpPr>
        <p:spPr>
          <a:xfrm>
            <a:off x="3498304" y="1769278"/>
            <a:ext cx="11779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A. 2018-02-27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ruta 44"/>
          <p:cNvSpPr txBox="1"/>
          <p:nvPr/>
        </p:nvSpPr>
        <p:spPr>
          <a:xfrm>
            <a:off x="5318744" y="1784936"/>
            <a:ext cx="11721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B. 2018-04-18</a:t>
            </a:r>
          </a:p>
        </p:txBody>
      </p:sp>
      <p:sp>
        <p:nvSpPr>
          <p:cNvPr id="46" name="Ellips 45"/>
          <p:cNvSpPr/>
          <p:nvPr/>
        </p:nvSpPr>
        <p:spPr>
          <a:xfrm>
            <a:off x="1438189" y="5199716"/>
            <a:ext cx="186431" cy="185285"/>
          </a:xfrm>
          <a:prstGeom prst="ellipse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Ellips 46"/>
          <p:cNvSpPr/>
          <p:nvPr/>
        </p:nvSpPr>
        <p:spPr>
          <a:xfrm>
            <a:off x="1428057" y="5446071"/>
            <a:ext cx="186431" cy="185285"/>
          </a:xfrm>
          <a:prstGeom prst="ellipse">
            <a:avLst/>
          </a:prstGeom>
          <a:gradFill flip="none" rotWithShape="1">
            <a:gsLst>
              <a:gs pos="44000">
                <a:srgbClr val="FFC000"/>
              </a:gs>
              <a:gs pos="46000">
                <a:srgbClr val="ED7D31">
                  <a:lumMod val="95000"/>
                  <a:lumOff val="5000"/>
                </a:srgbClr>
              </a:gs>
              <a:gs pos="80000">
                <a:srgbClr val="ED7D31">
                  <a:lumMod val="60000"/>
                </a:srgbClr>
              </a:gs>
            </a:gsLst>
            <a:lin ang="10800000" scaled="0"/>
            <a:tileRect/>
          </a:gradFill>
          <a:ln w="12700" cap="flat" cmpd="sng" algn="ctr">
            <a:gradFill>
              <a:gsLst>
                <a:gs pos="0">
                  <a:srgbClr val="5B9BD5">
                    <a:lumMod val="5000"/>
                    <a:lumOff val="95000"/>
                  </a:srgbClr>
                </a:gs>
                <a:gs pos="74000">
                  <a:srgbClr val="5B9BD5">
                    <a:lumMod val="45000"/>
                    <a:lumOff val="55000"/>
                  </a:srgbClr>
                </a:gs>
                <a:gs pos="83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Ellips 47"/>
          <p:cNvSpPr/>
          <p:nvPr/>
        </p:nvSpPr>
        <p:spPr>
          <a:xfrm>
            <a:off x="1428057" y="5692426"/>
            <a:ext cx="186431" cy="185285"/>
          </a:xfrm>
          <a:prstGeom prst="ellipse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ruta 48"/>
          <p:cNvSpPr txBox="1"/>
          <p:nvPr/>
        </p:nvSpPr>
        <p:spPr>
          <a:xfrm>
            <a:off x="1630264" y="5194136"/>
            <a:ext cx="28376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900" dirty="0">
                <a:solidFill>
                  <a:prstClr val="black"/>
                </a:solidFill>
                <a:latin typeface="Calibri" panose="020F0502020204030204"/>
              </a:rPr>
              <a:t>End </a:t>
            </a:r>
            <a:r>
              <a:rPr lang="sv-SE" sz="900" dirty="0" err="1">
                <a:solidFill>
                  <a:prstClr val="black"/>
                </a:solidFill>
                <a:latin typeface="Calibri" panose="020F0502020204030204"/>
              </a:rPr>
              <a:t>user</a:t>
            </a:r>
            <a:r>
              <a:rPr lang="sv-SE" sz="900" dirty="0">
                <a:solidFill>
                  <a:prstClr val="black"/>
                </a:solidFill>
                <a:latin typeface="Calibri" panose="020F0502020204030204"/>
              </a:rPr>
              <a:t> Service Metadata </a:t>
            </a:r>
            <a:r>
              <a:rPr lang="sv-SE" sz="900" dirty="0" err="1">
                <a:solidFill>
                  <a:prstClr val="black"/>
                </a:solidFill>
                <a:latin typeface="Calibri" panose="020F0502020204030204"/>
              </a:rPr>
              <a:t>with</a:t>
            </a:r>
            <a:r>
              <a:rPr lang="sv-SE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v-SE" sz="900">
                <a:solidFill>
                  <a:prstClr val="black"/>
                </a:solidFill>
                <a:latin typeface="Calibri" panose="020F0502020204030204"/>
              </a:rPr>
              <a:t>BIS V2 </a:t>
            </a:r>
            <a:r>
              <a:rPr lang="sv-SE" sz="900" dirty="0" err="1">
                <a:solidFill>
                  <a:prstClr val="black"/>
                </a:solidFill>
                <a:latin typeface="Calibri" panose="020F0502020204030204"/>
              </a:rPr>
              <a:t>only</a:t>
            </a:r>
            <a:r>
              <a:rPr lang="sv-SE" sz="90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sv-SE" sz="900" err="1">
                <a:solidFill>
                  <a:prstClr val="black"/>
                </a:solidFill>
                <a:latin typeface="Calibri" panose="020F0502020204030204"/>
              </a:rPr>
              <a:t>Mandatory</a:t>
            </a:r>
            <a:r>
              <a:rPr lang="sv-SE" sz="90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sv-SE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textruta 49"/>
          <p:cNvSpPr txBox="1"/>
          <p:nvPr/>
        </p:nvSpPr>
        <p:spPr>
          <a:xfrm>
            <a:off x="1630264" y="5452907"/>
            <a:ext cx="47436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900" dirty="0">
                <a:solidFill>
                  <a:prstClr val="black"/>
                </a:solidFill>
                <a:latin typeface="Calibri" panose="020F0502020204030204"/>
              </a:rPr>
              <a:t>End </a:t>
            </a:r>
            <a:r>
              <a:rPr lang="sv-SE" sz="900" dirty="0" err="1">
                <a:solidFill>
                  <a:prstClr val="black"/>
                </a:solidFill>
                <a:latin typeface="Calibri" panose="020F0502020204030204"/>
              </a:rPr>
              <a:t>user</a:t>
            </a:r>
            <a:r>
              <a:rPr lang="sv-SE" sz="900" dirty="0">
                <a:solidFill>
                  <a:prstClr val="black"/>
                </a:solidFill>
                <a:latin typeface="Calibri" panose="020F0502020204030204"/>
              </a:rPr>
              <a:t> Service Metadata </a:t>
            </a:r>
            <a:r>
              <a:rPr lang="sv-SE" sz="900" dirty="0" err="1">
                <a:solidFill>
                  <a:prstClr val="black"/>
                </a:solidFill>
                <a:latin typeface="Calibri" panose="020F0502020204030204"/>
              </a:rPr>
              <a:t>with</a:t>
            </a:r>
            <a:r>
              <a:rPr lang="sv-SE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v-SE" sz="900" dirty="0" err="1">
                <a:solidFill>
                  <a:prstClr val="black"/>
                </a:solidFill>
                <a:latin typeface="Calibri" panose="020F0502020204030204"/>
              </a:rPr>
              <a:t>both</a:t>
            </a:r>
            <a:r>
              <a:rPr lang="sv-SE" sz="900" dirty="0">
                <a:solidFill>
                  <a:prstClr val="black"/>
                </a:solidFill>
                <a:latin typeface="Calibri" panose="020F0502020204030204"/>
              </a:rPr>
              <a:t> BIS V2 and BIS V3 (</a:t>
            </a:r>
            <a:r>
              <a:rPr lang="sv-SE" sz="900" dirty="0" err="1">
                <a:solidFill>
                  <a:prstClr val="black"/>
                </a:solidFill>
                <a:latin typeface="Calibri" panose="020F0502020204030204"/>
              </a:rPr>
              <a:t>optional</a:t>
            </a:r>
            <a:r>
              <a:rPr lang="sv-SE" sz="900" dirty="0">
                <a:solidFill>
                  <a:prstClr val="black"/>
                </a:solidFill>
                <a:latin typeface="Calibri" panose="020F0502020204030204"/>
              </a:rPr>
              <a:t> for new/</a:t>
            </a:r>
            <a:r>
              <a:rPr lang="sv-SE" sz="900" dirty="0" err="1">
                <a:solidFill>
                  <a:prstClr val="black"/>
                </a:solidFill>
                <a:latin typeface="Calibri" panose="020F0502020204030204"/>
              </a:rPr>
              <a:t>mandatory</a:t>
            </a:r>
            <a:r>
              <a:rPr lang="sv-SE" sz="900" dirty="0">
                <a:solidFill>
                  <a:prstClr val="black"/>
                </a:solidFill>
                <a:latin typeface="Calibri" panose="020F0502020204030204"/>
              </a:rPr>
              <a:t> for </a:t>
            </a:r>
            <a:r>
              <a:rPr lang="sv-SE" sz="900" dirty="0" err="1">
                <a:solidFill>
                  <a:prstClr val="black"/>
                </a:solidFill>
                <a:latin typeface="Calibri" panose="020F0502020204030204"/>
              </a:rPr>
              <a:t>existing</a:t>
            </a:r>
            <a:r>
              <a:rPr lang="sv-SE" sz="9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51" name="textruta 50"/>
          <p:cNvSpPr txBox="1"/>
          <p:nvPr/>
        </p:nvSpPr>
        <p:spPr>
          <a:xfrm>
            <a:off x="1643791" y="5693387"/>
            <a:ext cx="28440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900" dirty="0">
                <a:solidFill>
                  <a:prstClr val="black"/>
                </a:solidFill>
                <a:latin typeface="Calibri" panose="020F0502020204030204"/>
              </a:rPr>
              <a:t>End </a:t>
            </a:r>
            <a:r>
              <a:rPr lang="sv-SE" sz="900" dirty="0" err="1">
                <a:solidFill>
                  <a:prstClr val="black"/>
                </a:solidFill>
                <a:latin typeface="Calibri" panose="020F0502020204030204"/>
              </a:rPr>
              <a:t>user</a:t>
            </a:r>
            <a:r>
              <a:rPr lang="sv-SE" sz="900" dirty="0">
                <a:solidFill>
                  <a:prstClr val="black"/>
                </a:solidFill>
                <a:latin typeface="Calibri" panose="020F0502020204030204"/>
              </a:rPr>
              <a:t> Service Metadata </a:t>
            </a:r>
            <a:r>
              <a:rPr lang="sv-SE" sz="900" dirty="0" err="1">
                <a:solidFill>
                  <a:prstClr val="black"/>
                </a:solidFill>
                <a:latin typeface="Calibri" panose="020F0502020204030204"/>
              </a:rPr>
              <a:t>with</a:t>
            </a:r>
            <a:r>
              <a:rPr lang="sv-SE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v-SE" sz="900" dirty="0" err="1">
                <a:solidFill>
                  <a:prstClr val="black"/>
                </a:solidFill>
                <a:latin typeface="Calibri" panose="020F0502020204030204"/>
              </a:rPr>
              <a:t>with</a:t>
            </a:r>
            <a:r>
              <a:rPr lang="sv-SE" sz="900" dirty="0">
                <a:solidFill>
                  <a:prstClr val="black"/>
                </a:solidFill>
                <a:latin typeface="Calibri" panose="020F0502020204030204"/>
              </a:rPr>
              <a:t> BIS V3 (</a:t>
            </a:r>
            <a:r>
              <a:rPr lang="sv-SE" sz="900" dirty="0" err="1">
                <a:solidFill>
                  <a:prstClr val="black"/>
                </a:solidFill>
                <a:latin typeface="Calibri" panose="020F0502020204030204"/>
              </a:rPr>
              <a:t>Mandatory</a:t>
            </a:r>
            <a:r>
              <a:rPr lang="sv-SE" sz="9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52" name="Rektangel 51"/>
          <p:cNvSpPr/>
          <p:nvPr/>
        </p:nvSpPr>
        <p:spPr>
          <a:xfrm>
            <a:off x="5876155" y="2731302"/>
            <a:ext cx="1490759" cy="153478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out - optional</a:t>
            </a:r>
          </a:p>
        </p:txBody>
      </p:sp>
      <p:sp>
        <p:nvSpPr>
          <p:cNvPr id="53" name="Ellips 52"/>
          <p:cNvSpPr/>
          <p:nvPr/>
        </p:nvSpPr>
        <p:spPr>
          <a:xfrm>
            <a:off x="5938285" y="4600939"/>
            <a:ext cx="186431" cy="185285"/>
          </a:xfrm>
          <a:prstGeom prst="ellipse">
            <a:avLst/>
          </a:prstGeom>
          <a:gradFill flip="none" rotWithShape="1">
            <a:gsLst>
              <a:gs pos="44000">
                <a:srgbClr val="FFC000"/>
              </a:gs>
              <a:gs pos="46000">
                <a:srgbClr val="ED7D31">
                  <a:lumMod val="95000"/>
                  <a:lumOff val="5000"/>
                </a:srgbClr>
              </a:gs>
              <a:gs pos="80000">
                <a:srgbClr val="ED7D31">
                  <a:lumMod val="60000"/>
                </a:srgbClr>
              </a:gs>
            </a:gsLst>
            <a:lin ang="10800000" scaled="0"/>
            <a:tileRect/>
          </a:gradFill>
          <a:ln w="12700" cap="flat" cmpd="sng" algn="ctr">
            <a:gradFill>
              <a:gsLst>
                <a:gs pos="0">
                  <a:srgbClr val="5B9BD5">
                    <a:lumMod val="5000"/>
                    <a:lumOff val="95000"/>
                  </a:srgbClr>
                </a:gs>
                <a:gs pos="74000">
                  <a:srgbClr val="5B9BD5">
                    <a:lumMod val="45000"/>
                    <a:lumOff val="55000"/>
                  </a:srgbClr>
                </a:gs>
                <a:gs pos="83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Ellips 53"/>
          <p:cNvSpPr/>
          <p:nvPr/>
        </p:nvSpPr>
        <p:spPr>
          <a:xfrm>
            <a:off x="5113972" y="3925694"/>
            <a:ext cx="186431" cy="185285"/>
          </a:xfrm>
          <a:prstGeom prst="ellipse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55" name="Ellips 54"/>
          <p:cNvSpPr/>
          <p:nvPr/>
        </p:nvSpPr>
        <p:spPr>
          <a:xfrm>
            <a:off x="5437569" y="3962629"/>
            <a:ext cx="186431" cy="185285"/>
          </a:xfrm>
          <a:prstGeom prst="ellipse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56" name="Ellips 55"/>
          <p:cNvSpPr/>
          <p:nvPr/>
        </p:nvSpPr>
        <p:spPr>
          <a:xfrm>
            <a:off x="5240776" y="4250985"/>
            <a:ext cx="186431" cy="185285"/>
          </a:xfrm>
          <a:prstGeom prst="ellipse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57" name="textruta 56"/>
          <p:cNvSpPr txBox="1"/>
          <p:nvPr/>
        </p:nvSpPr>
        <p:spPr>
          <a:xfrm>
            <a:off x="5113973" y="4903334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900" dirty="0">
                <a:solidFill>
                  <a:prstClr val="black"/>
                </a:solidFill>
                <a:latin typeface="Calibri" panose="020F0502020204030204"/>
              </a:rPr>
              <a:t>! = New</a:t>
            </a:r>
          </a:p>
        </p:txBody>
      </p:sp>
      <p:cxnSp>
        <p:nvCxnSpPr>
          <p:cNvPr id="58" name="Rak 57"/>
          <p:cNvCxnSpPr/>
          <p:nvPr/>
        </p:nvCxnSpPr>
        <p:spPr>
          <a:xfrm flipH="1">
            <a:off x="7398987" y="2055051"/>
            <a:ext cx="18176" cy="955336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9" name="textruta 58"/>
          <p:cNvSpPr txBox="1"/>
          <p:nvPr/>
        </p:nvSpPr>
        <p:spPr>
          <a:xfrm>
            <a:off x="6775947" y="1811659"/>
            <a:ext cx="11705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C. 2019-12-31</a:t>
            </a:r>
          </a:p>
        </p:txBody>
      </p:sp>
      <p:sp>
        <p:nvSpPr>
          <p:cNvPr id="60" name="textruta 59"/>
          <p:cNvSpPr txBox="1"/>
          <p:nvPr/>
        </p:nvSpPr>
        <p:spPr>
          <a:xfrm>
            <a:off x="7456420" y="2525639"/>
            <a:ext cx="743970" cy="507831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sz="900" b="1" i="1" dirty="0">
              <a:solidFill>
                <a:srgbClr val="FF0000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900" b="1" i="1" dirty="0">
                <a:solidFill>
                  <a:srgbClr val="FF0000"/>
                </a:solidFill>
                <a:latin typeface="Calibri" panose="020F0502020204030204"/>
              </a:rPr>
              <a:t>Not </a:t>
            </a:r>
            <a:br>
              <a:rPr lang="sv-SE" sz="900" b="1" i="1" dirty="0">
                <a:solidFill>
                  <a:srgbClr val="FF0000"/>
                </a:solidFill>
                <a:latin typeface="Calibri" panose="020F0502020204030204"/>
              </a:rPr>
            </a:br>
            <a:r>
              <a:rPr lang="sv-SE" sz="900" b="1" i="1" dirty="0" err="1">
                <a:solidFill>
                  <a:srgbClr val="FF0000"/>
                </a:solidFill>
                <a:latin typeface="Calibri" panose="020F0502020204030204"/>
              </a:rPr>
              <a:t>Allowed</a:t>
            </a:r>
            <a:endParaRPr lang="sv-SE" sz="900" b="1" i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61" name="textruta 60"/>
          <p:cNvSpPr txBox="1"/>
          <p:nvPr/>
        </p:nvSpPr>
        <p:spPr>
          <a:xfrm>
            <a:off x="7066437" y="1392897"/>
            <a:ext cx="1045479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825" dirty="0" err="1">
                <a:solidFill>
                  <a:prstClr val="black"/>
                </a:solidFill>
                <a:latin typeface="Calibri" panose="020F0502020204030204"/>
              </a:rPr>
              <a:t>Document</a:t>
            </a:r>
            <a:r>
              <a:rPr lang="sv-SE" sz="825" dirty="0">
                <a:solidFill>
                  <a:prstClr val="black"/>
                </a:solidFill>
                <a:latin typeface="Calibri" panose="020F0502020204030204"/>
              </a:rPr>
              <a:t> ID taken </a:t>
            </a:r>
            <a:br>
              <a:rPr lang="sv-SE" sz="825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sv-SE" sz="825" dirty="0" err="1">
                <a:solidFill>
                  <a:prstClr val="black"/>
                </a:solidFill>
                <a:latin typeface="Calibri" panose="020F0502020204030204"/>
              </a:rPr>
              <a:t>out</a:t>
            </a:r>
            <a:r>
              <a:rPr lang="sv-SE" sz="825" dirty="0">
                <a:solidFill>
                  <a:prstClr val="black"/>
                </a:solidFill>
                <a:latin typeface="Calibri" panose="020F0502020204030204"/>
              </a:rPr>
              <a:t> from Policy For </a:t>
            </a:r>
            <a:br>
              <a:rPr lang="sv-SE" sz="825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sv-SE" sz="825" dirty="0" err="1">
                <a:solidFill>
                  <a:prstClr val="black"/>
                </a:solidFill>
                <a:latin typeface="Calibri" panose="020F0502020204030204"/>
              </a:rPr>
              <a:t>Identifiers</a:t>
            </a:r>
            <a:endParaRPr lang="sv-SE" sz="825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089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/>
      <p:bldP spid="45" grpId="0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9" grpId="0"/>
      <p:bldP spid="60" grpId="0" animBg="1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861793-772E-414F-BA95-6B141C3D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279E23-2847-4D37-A701-7AD5704F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4475"/>
            <a:ext cx="8229600" cy="1606594"/>
          </a:xfrm>
        </p:spPr>
        <p:txBody>
          <a:bodyPr/>
          <a:lstStyle/>
          <a:p>
            <a:r>
              <a:rPr lang="sv-SE" dirty="0" err="1"/>
              <a:t>Overview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BIS Billing 3.0</a:t>
            </a:r>
          </a:p>
          <a:p>
            <a:r>
              <a:rPr lang="sv-SE" dirty="0"/>
              <a:t>CIUS </a:t>
            </a:r>
            <a:r>
              <a:rPr lang="sv-SE" dirty="0" err="1"/>
              <a:t>concept</a:t>
            </a:r>
            <a:r>
              <a:rPr lang="sv-SE" dirty="0"/>
              <a:t> and </a:t>
            </a:r>
            <a:r>
              <a:rPr lang="sv-SE" dirty="0" err="1"/>
              <a:t>validation</a:t>
            </a:r>
            <a:endParaRPr lang="sv-SE" dirty="0"/>
          </a:p>
          <a:p>
            <a:r>
              <a:rPr lang="sv-SE" dirty="0"/>
              <a:t>Migration plan</a:t>
            </a:r>
          </a:p>
          <a:p>
            <a:r>
              <a:rPr lang="sv-SE" dirty="0" err="1"/>
              <a:t>Discussion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A2071B2-45BA-4EA5-8815-0D7D51B9C7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6596CA1C-3D26-42E8-B49A-8439EC1587E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357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A9E7488-C6B8-4C67-B88D-E4C6246AB75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sv-SE" dirty="0" err="1"/>
              <a:t>Discussion</a:t>
            </a:r>
            <a:r>
              <a:rPr lang="sv-SE" dirty="0"/>
              <a:t> – </a:t>
            </a:r>
            <a:r>
              <a:rPr lang="sv-SE" dirty="0" err="1"/>
              <a:t>buyer</a:t>
            </a:r>
            <a:r>
              <a:rPr lang="sv-SE" dirty="0"/>
              <a:t> </a:t>
            </a:r>
            <a:r>
              <a:rPr lang="sv-SE" dirty="0" err="1"/>
              <a:t>specific</a:t>
            </a:r>
            <a:r>
              <a:rPr lang="sv-SE" dirty="0"/>
              <a:t> </a:t>
            </a:r>
            <a:r>
              <a:rPr lang="sv-SE" dirty="0" err="1"/>
              <a:t>rules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4152362-2B03-4A3E-BE2A-939933872A0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56375"/>
            <a:ext cx="341313" cy="106363"/>
          </a:xfrm>
        </p:spPr>
        <p:txBody>
          <a:bodyPr/>
          <a:lstStyle/>
          <a:p>
            <a:pPr>
              <a:defRPr/>
            </a:pPr>
            <a:r>
              <a:rPr lang="de-DE"/>
              <a:t>Page </a:t>
            </a:r>
            <a:fld id="{6596CA1C-3D26-42E8-B49A-8439EC1587E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742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AACF81-4069-453F-8A4B-A7618805D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Buyer</a:t>
            </a:r>
            <a:r>
              <a:rPr lang="sv-SE" dirty="0"/>
              <a:t> </a:t>
            </a:r>
            <a:r>
              <a:rPr lang="sv-SE" dirty="0" err="1"/>
              <a:t>specific</a:t>
            </a:r>
            <a:r>
              <a:rPr lang="sv-SE" dirty="0"/>
              <a:t> </a:t>
            </a:r>
            <a:r>
              <a:rPr lang="sv-SE" dirty="0" err="1"/>
              <a:t>rules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E423F3-E865-4A63-A2B6-D41821FFC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4475"/>
            <a:ext cx="8229600" cy="1440394"/>
          </a:xfrm>
        </p:spPr>
        <p:txBody>
          <a:bodyPr/>
          <a:lstStyle/>
          <a:p>
            <a:r>
              <a:rPr lang="sv-SE" dirty="0" err="1"/>
              <a:t>Requests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received</a:t>
            </a:r>
            <a:r>
              <a:rPr lang="sv-SE" dirty="0"/>
              <a:t> to </a:t>
            </a:r>
            <a:r>
              <a:rPr lang="sv-SE" dirty="0" err="1"/>
              <a:t>reconsider</a:t>
            </a:r>
            <a:r>
              <a:rPr lang="sv-SE" dirty="0"/>
              <a:t> the </a:t>
            </a:r>
            <a:r>
              <a:rPr lang="sv-SE" dirty="0" err="1"/>
              <a:t>current</a:t>
            </a:r>
            <a:r>
              <a:rPr lang="sv-SE" dirty="0"/>
              <a:t> approach to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enable</a:t>
            </a:r>
            <a:r>
              <a:rPr lang="sv-SE" dirty="0"/>
              <a:t> country </a:t>
            </a:r>
            <a:r>
              <a:rPr lang="sv-SE" dirty="0" err="1"/>
              <a:t>specific</a:t>
            </a:r>
            <a:r>
              <a:rPr lang="sv-SE" dirty="0"/>
              <a:t> </a:t>
            </a:r>
            <a:r>
              <a:rPr lang="sv-SE" dirty="0" err="1"/>
              <a:t>rules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triggered</a:t>
            </a:r>
            <a:r>
              <a:rPr lang="sv-SE" dirty="0"/>
              <a:t> by the </a:t>
            </a:r>
            <a:r>
              <a:rPr lang="sv-SE" dirty="0" err="1"/>
              <a:t>buyer</a:t>
            </a:r>
            <a:r>
              <a:rPr lang="sv-SE" dirty="0"/>
              <a:t> country</a:t>
            </a:r>
          </a:p>
          <a:p>
            <a:r>
              <a:rPr lang="sv-SE" dirty="0" err="1"/>
              <a:t>Currently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is not </a:t>
            </a:r>
            <a:r>
              <a:rPr lang="sv-SE" dirty="0" err="1"/>
              <a:t>possible</a:t>
            </a:r>
            <a:r>
              <a:rPr lang="sv-SE" dirty="0"/>
              <a:t> as it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seen</a:t>
            </a:r>
            <a:r>
              <a:rPr lang="sv-SE" dirty="0"/>
              <a:t> as </a:t>
            </a:r>
            <a:r>
              <a:rPr lang="sv-SE" dirty="0" err="1"/>
              <a:t>adding</a:t>
            </a:r>
            <a:r>
              <a:rPr lang="sv-SE" dirty="0"/>
              <a:t> </a:t>
            </a:r>
            <a:r>
              <a:rPr lang="sv-SE" dirty="0" err="1"/>
              <a:t>complexity</a:t>
            </a:r>
            <a:endParaRPr lang="sv-SE" dirty="0"/>
          </a:p>
          <a:p>
            <a:r>
              <a:rPr lang="sv-SE" dirty="0" err="1"/>
              <a:t>Proposal</a:t>
            </a:r>
            <a:r>
              <a:rPr lang="sv-SE" dirty="0"/>
              <a:t> to limit the </a:t>
            </a:r>
            <a:r>
              <a:rPr lang="sv-SE" dirty="0" err="1"/>
              <a:t>rules</a:t>
            </a:r>
            <a:r>
              <a:rPr lang="sv-SE" dirty="0"/>
              <a:t> to limit hos to </a:t>
            </a:r>
            <a:r>
              <a:rPr lang="sv-SE" dirty="0" err="1"/>
              <a:t>enter</a:t>
            </a:r>
            <a:r>
              <a:rPr lang="sv-SE" dirty="0"/>
              <a:t> </a:t>
            </a:r>
            <a:r>
              <a:rPr lang="sv-SE" dirty="0" err="1"/>
              <a:t>buyer</a:t>
            </a:r>
            <a:r>
              <a:rPr lang="sv-SE" dirty="0"/>
              <a:t> business term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9AA16C2-5827-44FB-A80A-7591849CE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6596CA1C-3D26-42E8-B49A-8439EC1587E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9ED6523-B717-4B1C-8BFC-FBF925E5F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05" y="2997646"/>
            <a:ext cx="7307857" cy="355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2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A9E7488-C6B8-4C67-B88D-E4C6246AB75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sv-SE" dirty="0"/>
              <a:t>PEPPOL </a:t>
            </a:r>
            <a:br>
              <a:rPr lang="sv-SE" dirty="0"/>
            </a:br>
            <a:r>
              <a:rPr lang="sv-SE" dirty="0"/>
              <a:t>BIS Billing 3.0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79B998BA-A38B-4C99-BA0C-487116241932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sv-SE" dirty="0" err="1"/>
              <a:t>Current</a:t>
            </a:r>
            <a:r>
              <a:rPr lang="sv-SE" dirty="0"/>
              <a:t> status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4152362-2B03-4A3E-BE2A-939933872A0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56375"/>
            <a:ext cx="341313" cy="106363"/>
          </a:xfrm>
        </p:spPr>
        <p:txBody>
          <a:bodyPr/>
          <a:lstStyle/>
          <a:p>
            <a:pPr>
              <a:defRPr/>
            </a:pPr>
            <a:r>
              <a:rPr lang="de-DE"/>
              <a:t>Page </a:t>
            </a:r>
            <a:fld id="{6596CA1C-3D26-42E8-B49A-8439EC1587E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51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03B176-A7B2-4376-8D6E-AE2A3DBE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Published</a:t>
            </a:r>
            <a:r>
              <a:rPr lang="sv-SE" dirty="0"/>
              <a:t> and ready for </a:t>
            </a:r>
            <a:r>
              <a:rPr lang="sv-SE" dirty="0" err="1"/>
              <a:t>use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3CBCF10-CD0F-4787-96FD-A2E404126D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6596CA1C-3D26-42E8-B49A-8439EC1587E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FF76899-FD1E-4075-BE85-3E0C9B5E0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044" y="1381647"/>
            <a:ext cx="6383261" cy="392890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41CE527-2175-429C-A48C-E1B65580F3A4}"/>
              </a:ext>
            </a:extLst>
          </p:cNvPr>
          <p:cNvSpPr/>
          <p:nvPr/>
        </p:nvSpPr>
        <p:spPr>
          <a:xfrm>
            <a:off x="1475874" y="5535638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http://docs.peppol.eu/poacc/billing/3.0/</a:t>
            </a:r>
          </a:p>
        </p:txBody>
      </p:sp>
    </p:spTree>
    <p:extLst>
      <p:ext uri="{BB962C8B-B14F-4D97-AF65-F5344CB8AC3E}">
        <p14:creationId xmlns:p14="http://schemas.microsoft.com/office/powerpoint/2010/main" val="12463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A9E7488-C6B8-4C67-B88D-E4C6246AB75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sv-SE" sz="4000" dirty="0"/>
              <a:t>CIUS Challenge and the PEPPOL Solution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4152362-2B03-4A3E-BE2A-939933872A0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56375"/>
            <a:ext cx="341313" cy="106363"/>
          </a:xfrm>
        </p:spPr>
        <p:txBody>
          <a:bodyPr/>
          <a:lstStyle/>
          <a:p>
            <a:pPr>
              <a:defRPr/>
            </a:pPr>
            <a:r>
              <a:rPr lang="de-DE"/>
              <a:t>Page </a:t>
            </a:r>
            <a:fld id="{6596CA1C-3D26-42E8-B49A-8439EC1587E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534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The directive – </a:t>
            </a:r>
            <a:br>
              <a:rPr lang="en-GB" sz="2400" dirty="0"/>
            </a:br>
            <a:r>
              <a:rPr lang="en-GB" sz="2400" dirty="0"/>
              <a:t>Requirements for the contracting authorities/entities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2141" y="2168464"/>
            <a:ext cx="1547283" cy="284691"/>
          </a:xfrm>
          <a:prstGeom prst="rect">
            <a:avLst/>
          </a:prstGeom>
        </p:spPr>
        <p:txBody>
          <a:bodyPr wrap="none" lIns="68453" tIns="34289" rIns="68453" bIns="34289">
            <a:spAutoFit/>
          </a:bodyPr>
          <a:lstStyle/>
          <a:p>
            <a:pPr defTabSz="912465">
              <a:defRPr/>
            </a:pPr>
            <a:r>
              <a:rPr lang="en-GB" sz="1400" b="1" kern="0" dirty="0">
                <a:solidFill>
                  <a:srgbClr val="646567"/>
                </a:solidFill>
                <a:latin typeface="Verdana" pitchFamily="34" charset="0"/>
              </a:rPr>
              <a:t>From article 7</a:t>
            </a:r>
          </a:p>
        </p:txBody>
      </p:sp>
      <p:sp>
        <p:nvSpPr>
          <p:cNvPr id="13" name="Platshållare för innehåll 2"/>
          <p:cNvSpPr txBox="1">
            <a:spLocks/>
          </p:cNvSpPr>
          <p:nvPr/>
        </p:nvSpPr>
        <p:spPr>
          <a:xfrm>
            <a:off x="720712" y="2528553"/>
            <a:ext cx="7425776" cy="1198223"/>
          </a:xfrm>
          <a:prstGeom prst="rect">
            <a:avLst/>
          </a:prstGeom>
        </p:spPr>
        <p:txBody>
          <a:bodyPr lIns="26999" tIns="34289" rIns="26999" bIns="34289"/>
          <a:lstStyle>
            <a:lvl1pPr marL="335992" indent="-335992" algn="l" rtl="0" eaLnBrk="1" fontAlgn="base" hangingPunct="1">
              <a:spcBef>
                <a:spcPct val="0"/>
              </a:spcBef>
              <a:spcAft>
                <a:spcPts val="800"/>
              </a:spcAft>
              <a:buClrTx/>
              <a:buSzPct val="90000"/>
              <a:buChar char="•"/>
              <a:defRPr sz="1600" b="0" i="0" kern="1200">
                <a:solidFill>
                  <a:srgbClr val="646567"/>
                </a:solidFill>
                <a:latin typeface="+mj-lt"/>
                <a:ea typeface="EC Square Sans Pro" charset="0"/>
                <a:cs typeface="EC Square Sans Pro" charset="0"/>
              </a:defRPr>
            </a:lvl1pPr>
            <a:lvl2pPr marL="671983" indent="-335992" algn="l" rtl="0" eaLnBrk="1" fontAlgn="base" hangingPunct="1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90000"/>
              <a:buChar char="•"/>
              <a:defRPr sz="1600" b="0" i="0" kern="1200">
                <a:solidFill>
                  <a:srgbClr val="646567"/>
                </a:solidFill>
                <a:latin typeface="+mj-lt"/>
                <a:ea typeface="EC Square Sans Pro" charset="0"/>
                <a:cs typeface="EC Square Sans Pro" charset="0"/>
              </a:defRPr>
            </a:lvl2pPr>
            <a:lvl3pPr marL="1007975" indent="-335992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1467" b="0" i="0" kern="1200">
                <a:solidFill>
                  <a:srgbClr val="646567"/>
                </a:solidFill>
                <a:latin typeface="+mj-lt"/>
                <a:ea typeface="EC Square Sans Pro" charset="0"/>
                <a:cs typeface="EC Square Sans Pro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67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b="1" i="1" dirty="0">
                <a:latin typeface="Verdana"/>
              </a:rPr>
              <a:t>Receipt and processing of electronic invoices</a:t>
            </a:r>
          </a:p>
          <a:p>
            <a:pPr marL="0" indent="0">
              <a:buNone/>
              <a:defRPr/>
            </a:pPr>
            <a:r>
              <a:rPr lang="en-GB" i="1" dirty="0">
                <a:latin typeface="Verdana"/>
              </a:rPr>
              <a:t>Member States shall ensure that contracting authorities and contracting entities </a:t>
            </a:r>
            <a:r>
              <a:rPr lang="en-GB" b="1" i="1" dirty="0">
                <a:latin typeface="Verdana"/>
              </a:rPr>
              <a:t>receive and process electronic invoices which comply with the European standard on electronic invoicing </a:t>
            </a:r>
            <a:r>
              <a:rPr lang="en-GB" i="1" dirty="0">
                <a:latin typeface="Verdana"/>
              </a:rPr>
              <a:t>whose reference has been published pursuant to Article 3(2) and with any of the syntaxes on the list published pursuant to Article 3(2).</a:t>
            </a:r>
          </a:p>
          <a:p>
            <a:pPr marL="0" indent="0">
              <a:buNone/>
              <a:defRPr/>
            </a:pPr>
            <a:endParaRPr lang="en-GB" dirty="0">
              <a:latin typeface="Verdana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62705" y="2201792"/>
            <a:ext cx="45719" cy="1832879"/>
          </a:xfrm>
          <a:prstGeom prst="rect">
            <a:avLst/>
          </a:prstGeom>
          <a:solidFill>
            <a:srgbClr val="FFD617"/>
          </a:solidFill>
          <a:ln>
            <a:noFill/>
          </a:ln>
        </p:spPr>
        <p:txBody>
          <a:bodyPr lIns="68453" tIns="34289" rIns="68453" bIns="34289" rtlCol="0" anchor="t"/>
          <a:lstStyle/>
          <a:p>
            <a:pPr algn="ctr">
              <a:defRPr/>
            </a:pPr>
            <a:endParaRPr lang="en-GB" sz="1000" dirty="0">
              <a:solidFill>
                <a:srgbClr val="646567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61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tel 1"/>
          <p:cNvSpPr>
            <a:spLocks noGrp="1"/>
          </p:cNvSpPr>
          <p:nvPr>
            <p:ph type="title"/>
          </p:nvPr>
        </p:nvSpPr>
        <p:spPr>
          <a:xfrm>
            <a:off x="352498" y="187750"/>
            <a:ext cx="6201866" cy="706437"/>
          </a:xfrm>
        </p:spPr>
        <p:txBody>
          <a:bodyPr/>
          <a:lstStyle/>
          <a:p>
            <a:r>
              <a:rPr lang="en-GB"/>
              <a:t>European Norm for e-invoicing and relevant technical specifications</a:t>
            </a:r>
            <a:endParaRPr lang="en-GB" dirty="0"/>
          </a:p>
        </p:txBody>
      </p:sp>
      <p:sp>
        <p:nvSpPr>
          <p:cNvPr id="156674" name="Plassholder for innhold 2"/>
          <p:cNvSpPr>
            <a:spLocks noGrp="1"/>
          </p:cNvSpPr>
          <p:nvPr>
            <p:ph idx="1"/>
          </p:nvPr>
        </p:nvSpPr>
        <p:spPr>
          <a:xfrm>
            <a:off x="457200" y="1171110"/>
            <a:ext cx="8229600" cy="3964162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800" dirty="0"/>
          </a:p>
          <a:p>
            <a:r>
              <a:rPr lang="en-GB" dirty="0"/>
              <a:t>Consists of</a:t>
            </a:r>
          </a:p>
          <a:p>
            <a:pPr lvl="1"/>
            <a:r>
              <a:rPr lang="en-GB" dirty="0"/>
              <a:t>semantic data model </a:t>
            </a:r>
            <a:r>
              <a:rPr lang="en-GB" dirty="0" err="1"/>
              <a:t>incl</a:t>
            </a:r>
            <a:r>
              <a:rPr lang="en-GB" dirty="0"/>
              <a:t> business rules (European Norm)</a:t>
            </a:r>
          </a:p>
          <a:p>
            <a:pPr lvl="1"/>
            <a:r>
              <a:rPr lang="en-GB" dirty="0"/>
              <a:t>list of syntaxes (Technical Specification)</a:t>
            </a:r>
          </a:p>
          <a:p>
            <a:pPr lvl="1"/>
            <a:r>
              <a:rPr lang="en-GB" dirty="0"/>
              <a:t>syntax binding for each syntax (Technical Specification)</a:t>
            </a:r>
          </a:p>
          <a:p>
            <a:pPr lvl="1"/>
            <a:r>
              <a:rPr lang="en-GB" dirty="0"/>
              <a:t>other supporting specifications and guides (Technical Reports)</a:t>
            </a:r>
          </a:p>
          <a:p>
            <a:endParaRPr lang="en-GB" dirty="0"/>
          </a:p>
          <a:p>
            <a:endParaRPr lang="en-GB" dirty="0"/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sp>
        <p:nvSpPr>
          <p:cNvPr id="156675" name="Plassholder for lysbildenummer 3"/>
          <p:cNvSpPr>
            <a:spLocks noGrp="1"/>
          </p:cNvSpPr>
          <p:nvPr>
            <p:ph type="sldNum" sz="quarter" idx="10"/>
          </p:nvPr>
        </p:nvSpPr>
        <p:spPr>
          <a:xfrm>
            <a:off x="460375" y="6556375"/>
            <a:ext cx="280988" cy="106363"/>
          </a:xfrm>
          <a:noFill/>
        </p:spPr>
        <p:txBody>
          <a:bodyPr/>
          <a:lstStyle/>
          <a:p>
            <a:r>
              <a:rPr lang="de-DE">
                <a:latin typeface="Arial" pitchFamily="-96" charset="0"/>
                <a:ea typeface="Arial" pitchFamily="-96" charset="0"/>
                <a:cs typeface="Arial" pitchFamily="-96" charset="0"/>
              </a:rPr>
              <a:t>Page </a:t>
            </a:r>
            <a:fld id="{7CF65E01-B6A4-4BA9-AA56-7C3092949F32}" type="slidenum">
              <a:rPr lang="de-DE" smtClean="0">
                <a:latin typeface="Arial" pitchFamily="-96" charset="0"/>
                <a:ea typeface="Arial" pitchFamily="-96" charset="0"/>
                <a:cs typeface="Arial" pitchFamily="-96" charset="0"/>
              </a:rPr>
              <a:pPr/>
              <a:t>7</a:t>
            </a:fld>
            <a:endParaRPr lang="de-DE">
              <a:latin typeface="Arial" pitchFamily="-96" charset="0"/>
              <a:ea typeface="Arial" pitchFamily="-96" charset="0"/>
              <a:cs typeface="Arial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6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266E0EE4-04F4-408E-827D-5BF6982FA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Claiming compliance towards the norm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1EF6F3A-0791-4515-BC2B-5E7242099E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BCC67-40D8-9544-BE4E-FFCBCE79AD2E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63E96BF-27F9-47C9-ACE5-D281F3FBD032}"/>
              </a:ext>
            </a:extLst>
          </p:cNvPr>
          <p:cNvSpPr/>
          <p:nvPr/>
        </p:nvSpPr>
        <p:spPr bwMode="auto">
          <a:xfrm>
            <a:off x="668121" y="2041601"/>
            <a:ext cx="7704856" cy="1279939"/>
          </a:xfrm>
          <a:prstGeom prst="rect">
            <a:avLst/>
          </a:prstGeom>
          <a:solidFill>
            <a:srgbClr val="FFDB1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80000" tIns="108000" rIns="180000" bIns="108000" rtlCol="0" anchor="ctr">
            <a:spAutoFit/>
          </a:bodyPr>
          <a:lstStyle/>
          <a:p>
            <a:pPr marL="0" marR="0" lvl="0" indent="-4104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Verdana"/>
                <a:ea typeface="EC Square Sans Pro" charset="0"/>
                <a:cs typeface="EC Square Sans Pro" charset="0"/>
              </a:rPr>
              <a:t>Compliance of sending or receiving party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Verdana"/>
                <a:ea typeface="EC Square Sans Pro" charset="0"/>
                <a:cs typeface="EC Square Sans Pro" charset="0"/>
              </a:rPr>
              <a:t>A receiving party may only claim compliance to the core invoice model if he accepts invoices that comply with the core invoice model in general</a:t>
            </a: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Verdana"/>
                <a:ea typeface="EC Square Sans Pro" charset="0"/>
                <a:cs typeface="EC Square Sans Pro" charset="0"/>
              </a:rPr>
              <a:t>, or with a CIUS</a:t>
            </a:r>
            <a:r>
              <a: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Verdana"/>
                <a:ea typeface="EC Square Sans Pro" charset="0"/>
                <a:cs typeface="EC Square Sans Pro" charset="0"/>
              </a:rPr>
              <a:t>, that is itself compliant with the core invoice model.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3386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B76A092-125F-4F38-A7A9-EDB784432C30}"/>
              </a:ext>
            </a:extLst>
          </p:cNvPr>
          <p:cNvSpPr/>
          <p:nvPr/>
        </p:nvSpPr>
        <p:spPr bwMode="auto">
          <a:xfrm>
            <a:off x="668121" y="3868450"/>
            <a:ext cx="7704856" cy="1067444"/>
          </a:xfrm>
          <a:prstGeom prst="rect">
            <a:avLst/>
          </a:prstGeom>
          <a:solidFill>
            <a:srgbClr val="FFDB1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80000" tIns="108000" rIns="180000" bIns="10800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50"/>
              </a:lnSpc>
              <a:spcBef>
                <a:spcPts val="3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Conformance of an invoice document instance</a:t>
            </a:r>
            <a:endParaRPr kumimoji="0" lang="sv-SE" sz="1200" b="1" i="1" u="none" strike="noStrike" kern="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 invoice document instance is conformant to the core invoice model if it respects all rules defined for the core invoice model, which may include the specification contained in a conformant CIUS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3386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097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BB4EA3E-E062-43BE-8FCF-BAD54B2D46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6596CA1C-3D26-42E8-B49A-8439EC1587E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267D7749-E300-4C93-9061-459DDD6545AB}"/>
              </a:ext>
            </a:extLst>
          </p:cNvPr>
          <p:cNvSpPr txBox="1">
            <a:spLocks/>
          </p:cNvSpPr>
          <p:nvPr/>
        </p:nvSpPr>
        <p:spPr bwMode="auto">
          <a:xfrm>
            <a:off x="460375" y="564896"/>
            <a:ext cx="8218488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0" i="0" kern="1200">
                <a:solidFill>
                  <a:srgbClr val="646567"/>
                </a:solidFill>
                <a:latin typeface="+mj-lt"/>
                <a:ea typeface="EC Square Sans Pro" charset="0"/>
                <a:cs typeface="EC Square Sans Pro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Compliance – Usage Specifications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C6BF052B-BBBD-48B3-9394-6B01C47031F3}"/>
              </a:ext>
            </a:extLst>
          </p:cNvPr>
          <p:cNvSpPr txBox="1">
            <a:spLocks/>
          </p:cNvSpPr>
          <p:nvPr/>
        </p:nvSpPr>
        <p:spPr>
          <a:xfrm>
            <a:off x="460375" y="1374984"/>
            <a:ext cx="8218488" cy="3402378"/>
          </a:xfrm>
          <a:prstGeom prst="rect">
            <a:avLst/>
          </a:prstGeom>
        </p:spPr>
        <p:txBody>
          <a:bodyPr lIns="36000" rIns="36000"/>
          <a:lstStyle>
            <a:lvl1pPr marL="252000" indent="-252000" algn="l" rtl="0" eaLnBrk="1" fontAlgn="base" hangingPunct="1">
              <a:spcBef>
                <a:spcPct val="0"/>
              </a:spcBef>
              <a:spcAft>
                <a:spcPts val="600"/>
              </a:spcAft>
              <a:buClrTx/>
              <a:buSzPct val="90000"/>
              <a:buChar char="•"/>
              <a:defRPr sz="1200" b="0" i="0" kern="1200">
                <a:solidFill>
                  <a:srgbClr val="646567"/>
                </a:solidFill>
                <a:latin typeface="+mj-lt"/>
                <a:ea typeface="EC Square Sans Pro" charset="0"/>
                <a:cs typeface="EC Square Sans Pro" charset="0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90000"/>
              <a:buChar char="•"/>
              <a:defRPr sz="1200" b="0" i="0" kern="1200">
                <a:solidFill>
                  <a:srgbClr val="646567"/>
                </a:solidFill>
                <a:latin typeface="+mj-lt"/>
                <a:ea typeface="EC Square Sans Pro" charset="0"/>
                <a:cs typeface="EC Square Sans Pro" charset="0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 b="0" i="0" kern="1200">
                <a:solidFill>
                  <a:srgbClr val="646567"/>
                </a:solidFill>
                <a:latin typeface="+mj-lt"/>
                <a:ea typeface="EC Square Sans Pro" charset="0"/>
                <a:cs typeface="EC Square Sans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90000"/>
              <a:buFontTx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The norm allows for (Core Invoice) Usage Specifications – CIUS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90000"/>
              <a:buFontTx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A CIUS can be compared to an implementation guide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90000"/>
              <a:buFontTx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A CIUS must be a true subset of the norm – meaning it must follow all business rules and can’t add any terms not already defined (that would require an Extension)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90000"/>
              <a:buFontTx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A CIUS can range from a simple restriction like</a:t>
            </a:r>
          </a:p>
          <a:p>
            <a:pPr marL="504000" marR="0" lvl="1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4494"/>
              </a:buClr>
              <a:buSzPct val="90000"/>
              <a:buFontTx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”The seller MUST provide a contract reference”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90000"/>
              <a:buFontTx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To more complex specifications</a:t>
            </a:r>
          </a:p>
          <a:p>
            <a:pPr marL="504000" marR="0" lvl="1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4494"/>
              </a:buClr>
              <a:buSzPct val="90000"/>
              <a:buFontTx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Restrictions of cardinalities</a:t>
            </a:r>
          </a:p>
          <a:p>
            <a:pPr marL="504000" marR="0" lvl="1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4494"/>
              </a:buClr>
              <a:buSzPct val="90000"/>
              <a:buFontTx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Subset of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codelists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</a:endParaRPr>
          </a:p>
          <a:p>
            <a:pPr marL="504000" marR="0" lvl="1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4494"/>
              </a:buClr>
              <a:buSzPct val="90000"/>
              <a:buFontTx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</a:rPr>
              <a:t>Length restrictions of text elements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90000"/>
              <a:buFontTx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35185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CZCNREM0Wq2yJbEEg3I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DY6boVXka96IvH2coX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5.D8jqX0KTrCHgOzqTq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4KWd7CEqqF15zHEpEb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wR.lHyNE2uJyF9XUZ2v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8pMx7HEEmvfs.1iS14.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yRGoXhxUaH7gn26lLy4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wR.lHyNE2uJyF9XUZ2vg"/>
</p:tagLst>
</file>

<file path=ppt/theme/theme1.xml><?xml version="1.0" encoding="utf-8"?>
<a:theme xmlns:a="http://schemas.openxmlformats.org/drawingml/2006/main" name="PEPPOL_Template_2010_V2">
  <a:themeElements>
    <a:clrScheme name="PEPPOL">
      <a:dk1>
        <a:srgbClr val="707173"/>
      </a:dk1>
      <a:lt1>
        <a:srgbClr val="FFFFFF"/>
      </a:lt1>
      <a:dk2>
        <a:srgbClr val="707173"/>
      </a:dk2>
      <a:lt2>
        <a:srgbClr val="DDDDDD"/>
      </a:lt2>
      <a:accent1>
        <a:srgbClr val="004494"/>
      </a:accent1>
      <a:accent2>
        <a:srgbClr val="D3D4E9"/>
      </a:accent2>
      <a:accent3>
        <a:srgbClr val="A5ABD2"/>
      </a:accent3>
      <a:accent4>
        <a:srgbClr val="7683BB"/>
      </a:accent4>
      <a:accent5>
        <a:srgbClr val="4460A5"/>
      </a:accent5>
      <a:accent6>
        <a:srgbClr val="FFED00"/>
      </a:accent6>
      <a:hlink>
        <a:srgbClr val="7683BB"/>
      </a:hlink>
      <a:folHlink>
        <a:srgbClr val="004494"/>
      </a:folHlink>
    </a:clrScheme>
    <a:fontScheme name="PEPPOL_Template_2010_V2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1052</Words>
  <Application>Microsoft Office PowerPoint</Application>
  <PresentationFormat>Bildspel på skärmen (4:3)</PresentationFormat>
  <Paragraphs>169</Paragraphs>
  <Slides>21</Slides>
  <Notes>2</Notes>
  <HiddenSlides>0</HiddenSlides>
  <MMClips>0</MMClips>
  <ScaleCrop>false</ScaleCrop>
  <HeadingPairs>
    <vt:vector size="8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32" baseType="lpstr">
      <vt:lpstr>EC Square Sans Pro</vt:lpstr>
      <vt:lpstr>ＭＳ Ｐゴシック</vt:lpstr>
      <vt:lpstr>Arial</vt:lpstr>
      <vt:lpstr>Calibri</vt:lpstr>
      <vt:lpstr>Symbol</vt:lpstr>
      <vt:lpstr>Times</vt:lpstr>
      <vt:lpstr>Times New Roman</vt:lpstr>
      <vt:lpstr>Verdana</vt:lpstr>
      <vt:lpstr>Wingdings</vt:lpstr>
      <vt:lpstr>PEPPOL_Template_2010_V2</vt:lpstr>
      <vt:lpstr>think-cell Slide</vt:lpstr>
      <vt:lpstr>PEPPOL       European Norm for E-invoicing</vt:lpstr>
      <vt:lpstr>Agenda</vt:lpstr>
      <vt:lpstr>PEPPOL  BIS Billing 3.0</vt:lpstr>
      <vt:lpstr>Published and ready for use</vt:lpstr>
      <vt:lpstr>CIUS Challenge and the PEPPOL Solution</vt:lpstr>
      <vt:lpstr>The directive –  Requirements for the contracting authorities/entities</vt:lpstr>
      <vt:lpstr>European Norm for e-invoicing and relevant technical specifications</vt:lpstr>
      <vt:lpstr>Claiming compliance towards the norm</vt:lpstr>
      <vt:lpstr>PowerPoint-presentation</vt:lpstr>
      <vt:lpstr>PowerPoint-presentation</vt:lpstr>
      <vt:lpstr>PowerPoint-presentation</vt:lpstr>
      <vt:lpstr>PowerPoint-presentation</vt:lpstr>
      <vt:lpstr>List of CIUS projects</vt:lpstr>
      <vt:lpstr>PowerPoint-presentation</vt:lpstr>
      <vt:lpstr>PowerPoint-presentation</vt:lpstr>
      <vt:lpstr>Proposed development in TC434</vt:lpstr>
      <vt:lpstr>Migration plan</vt:lpstr>
      <vt:lpstr>Approved migration plan</vt:lpstr>
      <vt:lpstr>Migration from BIS V2 to European Norm</vt:lpstr>
      <vt:lpstr>Discussion – buyer specific rules</vt:lpstr>
      <vt:lpstr>Buyer specific rules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PEPPOL  Pan  European Public Procurement  OnLine</dc:title>
  <dc:subject>OpenPEPPOL 6th GA</dc:subject>
  <dc:creator>PEPPOL</dc:creator>
  <cp:lastModifiedBy>Martin Forsberg</cp:lastModifiedBy>
  <cp:revision>571</cp:revision>
  <cp:lastPrinted>2016-03-03T12:56:29Z</cp:lastPrinted>
  <dcterms:created xsi:type="dcterms:W3CDTF">2010-09-23T11:33:54Z</dcterms:created>
  <dcterms:modified xsi:type="dcterms:W3CDTF">2018-03-20T10:22:10Z</dcterms:modified>
</cp:coreProperties>
</file>