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8"/>
  </p:notesMasterIdLst>
  <p:handoutMasterIdLst>
    <p:handoutMasterId r:id="rId9"/>
  </p:handoutMasterIdLst>
  <p:sldIdLst>
    <p:sldId id="467" r:id="rId2"/>
    <p:sldId id="526" r:id="rId3"/>
    <p:sldId id="527" r:id="rId4"/>
    <p:sldId id="528" r:id="rId5"/>
    <p:sldId id="531" r:id="rId6"/>
    <p:sldId id="530" r:id="rId7"/>
  </p:sldIdLst>
  <p:sldSz cx="9144000" cy="6858000" type="screen4x3"/>
  <p:notesSz cx="6864350" cy="9996488"/>
  <p:custDataLst>
    <p:tags r:id="rId1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1">
          <p15:clr>
            <a:srgbClr val="A4A3A4"/>
          </p15:clr>
        </p15:guide>
        <p15:guide id="2" orient="horz" pos="3667">
          <p15:clr>
            <a:srgbClr val="A4A3A4"/>
          </p15:clr>
        </p15:guide>
        <p15:guide id="3" orient="horz" pos="613">
          <p15:clr>
            <a:srgbClr val="A4A3A4"/>
          </p15:clr>
        </p15:guide>
        <p15:guide id="4" orient="horz" pos="2621">
          <p15:clr>
            <a:srgbClr val="A4A3A4"/>
          </p15:clr>
        </p15:guide>
        <p15:guide id="5" orient="horz" pos="1834">
          <p15:clr>
            <a:srgbClr val="A4A3A4"/>
          </p15:clr>
        </p15:guide>
        <p15:guide id="6" pos="294">
          <p15:clr>
            <a:srgbClr val="A4A3A4"/>
          </p15:clr>
        </p15:guide>
        <p15:guide id="7" pos="5475">
          <p15:clr>
            <a:srgbClr val="A4A3A4"/>
          </p15:clr>
        </p15:guide>
        <p15:guide id="8" pos="3942">
          <p15:clr>
            <a:srgbClr val="A4A3A4"/>
          </p15:clr>
        </p15:guide>
        <p15:guide id="9" pos="4345">
          <p15:clr>
            <a:srgbClr val="A4A3A4"/>
          </p15:clr>
        </p15:guide>
        <p15:guide id="10" pos="35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g, Anna-Lis" initials="an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3"/>
    <a:srgbClr val="FFFF99"/>
    <a:srgbClr val="B82121"/>
    <a:srgbClr val="006600"/>
    <a:srgbClr val="80008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ys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6" autoAdjust="0"/>
    <p:restoredTop sz="94316" autoAdjust="0"/>
  </p:normalViewPr>
  <p:slideViewPr>
    <p:cSldViewPr snapToGrid="0">
      <p:cViewPr varScale="1">
        <p:scale>
          <a:sx n="86" d="100"/>
          <a:sy n="86" d="100"/>
        </p:scale>
        <p:origin x="245" y="67"/>
      </p:cViewPr>
      <p:guideLst>
        <p:guide orient="horz" pos="961"/>
        <p:guide orient="horz" pos="3667"/>
        <p:guide orient="horz" pos="613"/>
        <p:guide orient="horz" pos="2621"/>
        <p:guide orient="horz" pos="1834"/>
        <p:guide pos="294"/>
        <p:guide pos="5475"/>
        <p:guide pos="3942"/>
        <p:guide pos="4345"/>
        <p:guide pos="3558"/>
      </p:guideLst>
    </p:cSldViewPr>
  </p:slideViewPr>
  <p:outlineViewPr>
    <p:cViewPr>
      <p:scale>
        <a:sx n="33" d="100"/>
        <a:sy n="33" d="100"/>
      </p:scale>
      <p:origin x="3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32" y="-8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187" cy="500142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7577" y="1"/>
            <a:ext cx="2975187" cy="500142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4F526FE-6799-4B79-B7A5-C5281B0671FB}" type="datetimeFigureOut">
              <a:rPr lang="de-DE"/>
              <a:pPr>
                <a:defRPr/>
              </a:pPr>
              <a:t>20.03.2018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4759"/>
            <a:ext cx="2975187" cy="500142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7577" y="9494759"/>
            <a:ext cx="2975187" cy="500142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9376C6E-081F-43FB-86B8-B2CBC05635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57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187" cy="500142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7577" y="1"/>
            <a:ext cx="2975187" cy="500142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36C6624-47AE-4ABB-B97C-02E0E0E9D939}" type="datetimeFigureOut">
              <a:rPr lang="de-DE"/>
              <a:pPr>
                <a:defRPr/>
              </a:pPr>
              <a:t>20.03.2018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070" y="4748968"/>
            <a:ext cx="5490211" cy="4498102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4759"/>
            <a:ext cx="2975187" cy="500142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7577" y="9494759"/>
            <a:ext cx="2975187" cy="500142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74FE8C3-0B0A-4AB0-A980-D8913DC9EB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58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FE8C3-0B0A-4AB0-A980-D8913DC9EB9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58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15769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7C5A4D-D10A-4E64-8990-3072249FC1DA}" type="slidenum">
              <a:rPr lang="de-DE" smtClean="0"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de-DE">
              <a:latin typeface="Calibri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336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15769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7C5A4D-D10A-4E64-8990-3072249FC1DA}" type="slidenum">
              <a:rPr lang="de-DE" smtClean="0"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de-DE">
              <a:latin typeface="Calibri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33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15769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7C5A4D-D10A-4E64-8990-3072249FC1DA}" type="slidenum">
              <a:rPr lang="de-DE" smtClean="0"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</a:t>
            </a:fld>
            <a:endParaRPr lang="de-DE">
              <a:latin typeface="Calibri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310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0375" y="692150"/>
            <a:ext cx="1041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200">
                <a:latin typeface="Arial" pitchFamily="34" charset="0"/>
                <a:cs typeface="Arial" pitchFamily="34" charset="0"/>
              </a:rPr>
              <a:t>www.peppol.eu</a:t>
            </a:r>
          </a:p>
        </p:txBody>
      </p:sp>
      <p:pic>
        <p:nvPicPr>
          <p:cNvPr id="6" name="Grafik 24" descr="logo_icon.jp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rcRect r="1070"/>
          <a:stretch>
            <a:fillRect/>
          </a:stretch>
        </p:blipFill>
        <p:spPr bwMode="auto">
          <a:xfrm>
            <a:off x="393700" y="2341563"/>
            <a:ext cx="268287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10" descr="PEPPOL_MAKING.jpg"/>
          <p:cNvPicPr>
            <a:picLocks noChangeAspect="1"/>
          </p:cNvPicPr>
          <p:nvPr userDrawn="1"/>
        </p:nvPicPr>
        <p:blipFill>
          <a:blip r:embed="rId6"/>
          <a:srcRect l="4446" t="16890" r="6583" b="18639"/>
          <a:stretch>
            <a:fillRect/>
          </a:stretch>
        </p:blipFill>
        <p:spPr bwMode="auto">
          <a:xfrm>
            <a:off x="5414963" y="0"/>
            <a:ext cx="37290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7235825" y="6597650"/>
            <a:ext cx="17240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700">
                <a:solidFill>
                  <a:srgbClr val="707173"/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  <a:t>PEPPOL is owned by OpenPEPPOL AISBL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3333750" y="2717721"/>
            <a:ext cx="5356225" cy="1354217"/>
          </a:xfrm>
          <a:prstGeom prst="rect">
            <a:avLst/>
          </a:prstGeom>
        </p:spPr>
        <p:txBody>
          <a:bodyPr/>
          <a:lstStyle>
            <a:lvl1pPr>
              <a:defRPr sz="4400" baseline="0">
                <a:solidFill>
                  <a:srgbClr val="1313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33750" y="4262438"/>
            <a:ext cx="5356225" cy="427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1313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60375" y="1154113"/>
            <a:ext cx="8229600" cy="0"/>
          </a:xfrm>
          <a:prstGeom prst="line">
            <a:avLst/>
          </a:prstGeom>
          <a:noFill/>
          <a:ln w="9525">
            <a:solidFill>
              <a:srgbClr val="70717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60375" y="61849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pic>
        <p:nvPicPr>
          <p:cNvPr id="7" name="Bilde 10" descr="PEPPOL_MAKING.jpg"/>
          <p:cNvPicPr>
            <a:picLocks noChangeAspect="1"/>
          </p:cNvPicPr>
          <p:nvPr userDrawn="1"/>
        </p:nvPicPr>
        <p:blipFill>
          <a:blip r:embed="rId5"/>
          <a:srcRect l="4446" t="16890" r="6583" b="18639"/>
          <a:stretch>
            <a:fillRect/>
          </a:stretch>
        </p:blipFill>
        <p:spPr bwMode="auto">
          <a:xfrm>
            <a:off x="6181725" y="271463"/>
            <a:ext cx="296227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7235825" y="6597650"/>
            <a:ext cx="17240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700">
                <a:solidFill>
                  <a:srgbClr val="707173"/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  <a:t>PEPPOL is owned by OpenPEPPOL AISBL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5516088" cy="706437"/>
          </a:xfrm>
        </p:spPr>
        <p:txBody>
          <a:bodyPr/>
          <a:lstStyle>
            <a:lvl1pPr>
              <a:defRPr sz="2400" baseline="0">
                <a:solidFill>
                  <a:srgbClr val="13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131313"/>
                </a:solidFill>
              </a:defRPr>
            </a:lvl1pPr>
            <a:lvl2pPr>
              <a:defRPr baseline="0">
                <a:solidFill>
                  <a:srgbClr val="131313"/>
                </a:solidFill>
              </a:defRPr>
            </a:lvl2pPr>
            <a:lvl3pPr>
              <a:defRPr baseline="0">
                <a:solidFill>
                  <a:srgbClr val="131313"/>
                </a:solidFill>
              </a:defRPr>
            </a:lvl3pPr>
            <a:lvl4pPr>
              <a:defRPr baseline="0">
                <a:solidFill>
                  <a:srgbClr val="131313"/>
                </a:solidFill>
              </a:defRPr>
            </a:lvl4pPr>
            <a:lvl5pPr>
              <a:buFont typeface="Symbol" pitchFamily="18" charset="2"/>
              <a:buChar char="-"/>
              <a:defRPr baseline="0">
                <a:solidFill>
                  <a:srgbClr val="13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1-Umbrella">
    <p:bg>
      <p:bgPr>
        <a:solidFill>
          <a:srgbClr val="1B3A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U_BUILD_BLUEBG-0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84188" y="-19050"/>
            <a:ext cx="10112376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1-Umbrella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U_BUILD_WHITEB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557338"/>
            <a:ext cx="6757987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2-All-LS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CODEX_MAKIN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32035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EPSOS_MAKING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04813"/>
            <a:ext cx="3167063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PEPPOL_MAKING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60588" y="4743450"/>
            <a:ext cx="485933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POCS_MAKING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913313" y="2581275"/>
            <a:ext cx="399573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STORK_MAKING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573338"/>
            <a:ext cx="309562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3"/>
          <p:cNvCxnSpPr>
            <a:cxnSpLocks noChangeShapeType="1"/>
          </p:cNvCxnSpPr>
          <p:nvPr userDrawn="1"/>
        </p:nvCxnSpPr>
        <p:spPr bwMode="auto">
          <a:xfrm>
            <a:off x="3490913" y="3479800"/>
            <a:ext cx="1647825" cy="206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8" name="Straight Arrow Connector 5"/>
          <p:cNvCxnSpPr>
            <a:cxnSpLocks noChangeShapeType="1"/>
          </p:cNvCxnSpPr>
          <p:nvPr userDrawn="1"/>
        </p:nvCxnSpPr>
        <p:spPr bwMode="auto">
          <a:xfrm>
            <a:off x="3490913" y="1484313"/>
            <a:ext cx="1647825" cy="17287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9" name="Straight Arrow Connector 13"/>
          <p:cNvCxnSpPr>
            <a:cxnSpLocks noChangeShapeType="1"/>
          </p:cNvCxnSpPr>
          <p:nvPr userDrawn="1"/>
        </p:nvCxnSpPr>
        <p:spPr bwMode="auto">
          <a:xfrm flipV="1">
            <a:off x="3492500" y="3789363"/>
            <a:ext cx="1646238" cy="1439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0" name="Straight Arrow Connector 14"/>
          <p:cNvCxnSpPr>
            <a:cxnSpLocks noChangeShapeType="1"/>
          </p:cNvCxnSpPr>
          <p:nvPr userDrawn="1"/>
        </p:nvCxnSpPr>
        <p:spPr bwMode="auto">
          <a:xfrm flipV="1">
            <a:off x="3492500" y="1484313"/>
            <a:ext cx="1646238" cy="17287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1" name="Straight Arrow Connector 16"/>
          <p:cNvCxnSpPr>
            <a:cxnSpLocks noChangeShapeType="1"/>
          </p:cNvCxnSpPr>
          <p:nvPr userDrawn="1"/>
        </p:nvCxnSpPr>
        <p:spPr bwMode="auto">
          <a:xfrm flipV="1">
            <a:off x="3492500" y="1916113"/>
            <a:ext cx="1646238" cy="33131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66A23-D225-4E0E-866D-CB682B93C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09A03-0FB5-41D9-9E7C-BC518C35A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17173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1F5BC-36F1-4389-A4E5-00B9F62CE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17173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77FCD-7561-4B53-8083-3ADCA3CA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1806-A387-467A-8D87-9E94D9E5E0DB}" type="datetimeFigureOut">
              <a:rPr lang="is-IS" smtClean="0"/>
              <a:t>20.3.2018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0C7D-056E-4CC7-9F77-9766CD1C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EB9DF-1464-4A3C-9ED5-0225C961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375" y="6556375"/>
            <a:ext cx="110608" cy="107722"/>
          </a:xfrm>
        </p:spPr>
        <p:txBody>
          <a:bodyPr/>
          <a:lstStyle/>
          <a:p>
            <a:fld id="{EAF253EB-5060-479C-ABE0-C86B36CA6B8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0536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48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457200" y="341313"/>
            <a:ext cx="61341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Fare clic per modificare stile</a:t>
            </a:r>
          </a:p>
        </p:txBody>
      </p:sp>
      <p:sp>
        <p:nvSpPr>
          <p:cNvPr id="1027" name="Textplatzhalter 50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457200" y="1514475"/>
            <a:ext cx="82296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460375" y="6556375"/>
            <a:ext cx="341313" cy="1063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>
                <a:latin typeface="Arial" pitchFamily="84" charset="0"/>
                <a:ea typeface="Arial" pitchFamily="84" charset="0"/>
                <a:cs typeface="Arial" pitchFamily="8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68E746F3-8023-4B1C-A131-E58075C0CF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defRPr lang="de-DE">
          <a:solidFill>
            <a:schemeClr val="tx1"/>
          </a:solidFill>
          <a:latin typeface="+mn-lt"/>
          <a:ea typeface="+mn-ea"/>
          <a:cs typeface="+mn-cs"/>
        </a:defRPr>
      </a:lvl1pPr>
      <a:lvl2pPr marL="307975" indent="-306388" algn="l" rtl="0" eaLnBrk="0" fontAlgn="base" hangingPunct="0">
        <a:spcBef>
          <a:spcPct val="60000"/>
        </a:spcBef>
        <a:spcAft>
          <a:spcPct val="0"/>
        </a:spcAft>
        <a:buSzPct val="120000"/>
        <a:buBlip>
          <a:blip r:embed="rId11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73088" indent="-263525" algn="l" rtl="0" eaLnBrk="0" fontAlgn="base" hangingPunct="0">
        <a:spcBef>
          <a:spcPct val="30000"/>
        </a:spcBef>
        <a:spcAft>
          <a:spcPct val="0"/>
        </a:spcAft>
        <a:buBlip>
          <a:blip r:embed="rId11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39775" indent="-165100" algn="l" rtl="0" eaLnBrk="0" fontAlgn="base" hangingPunct="0">
        <a:spcBef>
          <a:spcPct val="20000"/>
        </a:spcBef>
        <a:spcAft>
          <a:spcPct val="0"/>
        </a:spcAft>
        <a:buSzPct val="110000"/>
        <a:buFont typeface="Arial" pitchFamily="-96" charset="0"/>
        <a:buBlip>
          <a:blip r:embed="rId12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288925" algn="l" rtl="0" eaLnBrk="0" fontAlgn="base" hangingPunct="0">
        <a:spcBef>
          <a:spcPct val="10000"/>
        </a:spcBef>
        <a:spcAft>
          <a:spcPct val="0"/>
        </a:spcAft>
        <a:buFont typeface="Arial" pitchFamily="-96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000125" indent="-244475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tel 4"/>
          <p:cNvSpPr>
            <a:spLocks noGrp="1"/>
          </p:cNvSpPr>
          <p:nvPr>
            <p:ph type="ctrTitle" sz="quarter"/>
          </p:nvPr>
        </p:nvSpPr>
        <p:spPr>
          <a:xfrm>
            <a:off x="3333750" y="2978725"/>
            <a:ext cx="5539794" cy="1354138"/>
          </a:xfrm>
        </p:spPr>
        <p:txBody>
          <a:bodyPr/>
          <a:lstStyle/>
          <a:p>
            <a:r>
              <a:rPr lang="en-US" dirty="0">
                <a:latin typeface="Arial" pitchFamily="-96" charset="0"/>
                <a:ea typeface="Arial" pitchFamily="-96" charset="0"/>
                <a:cs typeface="Arial" pitchFamily="-96" charset="0"/>
              </a:rPr>
              <a:t>OpenPEPPOL </a:t>
            </a:r>
            <a:br>
              <a:rPr lang="en-US" dirty="0">
                <a:latin typeface="Arial" pitchFamily="-96" charset="0"/>
                <a:ea typeface="Arial" pitchFamily="-96" charset="0"/>
                <a:cs typeface="Arial" pitchFamily="-96" charset="0"/>
              </a:rPr>
            </a:br>
            <a:r>
              <a:rPr lang="en-US" dirty="0">
                <a:latin typeface="Arial" pitchFamily="-96" charset="0"/>
                <a:ea typeface="Arial" pitchFamily="-96" charset="0"/>
                <a:cs typeface="Arial" pitchFamily="-96" charset="0"/>
              </a:rPr>
              <a:t>BIS3 upgrade</a:t>
            </a:r>
            <a:endParaRPr lang="en-US" sz="4000" dirty="0">
              <a:latin typeface="Arial" pitchFamily="-96" charset="0"/>
              <a:ea typeface="Arial" pitchFamily="-96" charset="0"/>
              <a:cs typeface="Arial" pitchFamily="-96" charset="0"/>
            </a:endParaRPr>
          </a:p>
        </p:txBody>
      </p:sp>
      <p:sp>
        <p:nvSpPr>
          <p:cNvPr id="155650" name="Undertittel 5"/>
          <p:cNvSpPr>
            <a:spLocks noGrp="1"/>
          </p:cNvSpPr>
          <p:nvPr>
            <p:ph type="subTitle" sz="quarter" idx="1"/>
          </p:nvPr>
        </p:nvSpPr>
        <p:spPr>
          <a:xfrm>
            <a:off x="3333750" y="4418993"/>
            <a:ext cx="5356225" cy="430887"/>
          </a:xfrm>
        </p:spPr>
        <p:txBody>
          <a:bodyPr/>
          <a:lstStyle/>
          <a:p>
            <a:r>
              <a:rPr lang="en-US" dirty="0">
                <a:latin typeface="Arial" pitchFamily="-96" charset="0"/>
                <a:ea typeface="Arial" pitchFamily="-96" charset="0"/>
                <a:cs typeface="Arial" pitchFamily="-96" charset="0"/>
              </a:rPr>
              <a:t>March 20</a:t>
            </a:r>
            <a:r>
              <a:rPr lang="en-US" baseline="30000" dirty="0">
                <a:latin typeface="Arial" pitchFamily="-96" charset="0"/>
                <a:ea typeface="Arial" pitchFamily="-96" charset="0"/>
                <a:cs typeface="Arial" pitchFamily="-96" charset="0"/>
              </a:rPr>
              <a:t>th</a:t>
            </a:r>
            <a:r>
              <a:rPr lang="en-US" dirty="0">
                <a:latin typeface="Arial" pitchFamily="-96" charset="0"/>
                <a:ea typeface="Arial" pitchFamily="-96" charset="0"/>
                <a:cs typeface="Arial" pitchFamily="-96" charset="0"/>
              </a:rPr>
              <a:t> 2018</a:t>
            </a:r>
          </a:p>
        </p:txBody>
      </p:sp>
      <p:sp>
        <p:nvSpPr>
          <p:cNvPr id="155651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556375"/>
            <a:ext cx="280988" cy="106363"/>
          </a:xfrm>
          <a:noFill/>
        </p:spPr>
        <p:txBody>
          <a:bodyPr/>
          <a:lstStyle/>
          <a:p>
            <a:r>
              <a:rPr lang="de-DE">
                <a:latin typeface="Arial" pitchFamily="-96" charset="0"/>
                <a:ea typeface="Arial" pitchFamily="-96" charset="0"/>
                <a:cs typeface="Arial" pitchFamily="-96" charset="0"/>
              </a:rPr>
              <a:t>Page </a:t>
            </a:r>
            <a:fld id="{BAF0A0F4-6B63-46A2-ABC1-162218EEF8E6}" type="slidenum">
              <a:rPr lang="de-DE" smtClean="0">
                <a:latin typeface="Arial" pitchFamily="-96" charset="0"/>
                <a:ea typeface="Arial" pitchFamily="-96" charset="0"/>
                <a:cs typeface="Arial" pitchFamily="-96" charset="0"/>
              </a:rPr>
              <a:pPr/>
              <a:t>1</a:t>
            </a:fld>
            <a:endParaRPr lang="de-DE">
              <a:latin typeface="Arial" pitchFamily="-96" charset="0"/>
              <a:ea typeface="Arial" pitchFamily="-96" charset="0"/>
              <a:cs typeface="Arial" pitchFamily="-9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tel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5516563" cy="706437"/>
          </a:xfrm>
        </p:spPr>
        <p:txBody>
          <a:bodyPr/>
          <a:lstStyle/>
          <a:p>
            <a:r>
              <a:rPr lang="en-GB" dirty="0"/>
              <a:t>Scope</a:t>
            </a:r>
          </a:p>
        </p:txBody>
      </p:sp>
      <p:sp>
        <p:nvSpPr>
          <p:cNvPr id="156674" name="Plassholder for innhold 2"/>
          <p:cNvSpPr>
            <a:spLocks noGrp="1"/>
          </p:cNvSpPr>
          <p:nvPr>
            <p:ph idx="1"/>
          </p:nvPr>
        </p:nvSpPr>
        <p:spPr>
          <a:xfrm>
            <a:off x="457200" y="1171110"/>
            <a:ext cx="8229600" cy="3367076"/>
          </a:xfrm>
        </p:spPr>
        <p:txBody>
          <a:bodyPr/>
          <a:lstStyle/>
          <a:p>
            <a:r>
              <a:rPr lang="en-GB" dirty="0"/>
              <a:t>Upgraded specifications for all Post Award PEPPOL BIS specifications</a:t>
            </a:r>
          </a:p>
          <a:p>
            <a:r>
              <a:rPr lang="en-GB" dirty="0"/>
              <a:t>	Aligned with the BIS3 Invoice specification based on EN16931</a:t>
            </a:r>
          </a:p>
          <a:p>
            <a:r>
              <a:rPr lang="en-GB" dirty="0"/>
              <a:t>	Internally aligned</a:t>
            </a:r>
          </a:p>
          <a:p>
            <a:endParaRPr lang="en-GB" dirty="0"/>
          </a:p>
          <a:p>
            <a:r>
              <a:rPr lang="en-GB" dirty="0"/>
              <a:t>	Planned release end September </a:t>
            </a:r>
          </a:p>
          <a:p>
            <a:endParaRPr lang="en-GB" dirty="0"/>
          </a:p>
          <a:p>
            <a:r>
              <a:rPr lang="en-GB" dirty="0"/>
              <a:t>	Not backwards compatible</a:t>
            </a:r>
            <a:endParaRPr lang="is-IS" dirty="0"/>
          </a:p>
          <a:p>
            <a:pPr lvl="3">
              <a:spcBef>
                <a:spcPts val="0"/>
              </a:spcBef>
            </a:pPr>
            <a:endParaRPr lang="en-US" sz="2800" dirty="0"/>
          </a:p>
        </p:txBody>
      </p:sp>
      <p:sp>
        <p:nvSpPr>
          <p:cNvPr id="156675" name="Plassholder for lysbildenummer 3"/>
          <p:cNvSpPr>
            <a:spLocks noGrp="1"/>
          </p:cNvSpPr>
          <p:nvPr>
            <p:ph type="sldNum" sz="quarter" idx="10"/>
          </p:nvPr>
        </p:nvSpPr>
        <p:spPr>
          <a:xfrm>
            <a:off x="460375" y="6556375"/>
            <a:ext cx="280988" cy="106363"/>
          </a:xfrm>
          <a:noFill/>
        </p:spPr>
        <p:txBody>
          <a:bodyPr/>
          <a:lstStyle/>
          <a:p>
            <a:r>
              <a:rPr lang="de-DE">
                <a:latin typeface="Arial" pitchFamily="-96" charset="0"/>
                <a:ea typeface="Arial" pitchFamily="-96" charset="0"/>
                <a:cs typeface="Arial" pitchFamily="-96" charset="0"/>
              </a:rPr>
              <a:t>Page </a:t>
            </a:r>
            <a:fld id="{7CF65E01-B6A4-4BA9-AA56-7C3092949F32}" type="slidenum">
              <a:rPr lang="de-DE" smtClean="0">
                <a:latin typeface="Arial" pitchFamily="-96" charset="0"/>
                <a:ea typeface="Arial" pitchFamily="-96" charset="0"/>
                <a:cs typeface="Arial" pitchFamily="-96" charset="0"/>
              </a:rPr>
              <a:pPr/>
              <a:t>2</a:t>
            </a:fld>
            <a:endParaRPr lang="de-DE">
              <a:latin typeface="Arial" pitchFamily="-96" charset="0"/>
              <a:ea typeface="Arial" pitchFamily="-96" charset="0"/>
              <a:cs typeface="Arial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tel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5516563" cy="706437"/>
          </a:xfrm>
        </p:spPr>
        <p:txBody>
          <a:bodyPr/>
          <a:lstStyle/>
          <a:p>
            <a:r>
              <a:rPr lang="en-GB" dirty="0"/>
              <a:t>BIS specifications</a:t>
            </a:r>
          </a:p>
        </p:txBody>
      </p:sp>
      <p:sp>
        <p:nvSpPr>
          <p:cNvPr id="156674" name="Plassholder for innhold 2"/>
          <p:cNvSpPr>
            <a:spLocks noGrp="1"/>
          </p:cNvSpPr>
          <p:nvPr>
            <p:ph idx="1"/>
          </p:nvPr>
        </p:nvSpPr>
        <p:spPr>
          <a:xfrm>
            <a:off x="457200" y="1171110"/>
            <a:ext cx="8229600" cy="3379387"/>
          </a:xfrm>
        </p:spPr>
        <p:txBody>
          <a:bodyPr/>
          <a:lstStyle/>
          <a:p>
            <a:r>
              <a:rPr lang="en-GB" dirty="0"/>
              <a:t>PEPPOL BIS 1A Catalogue Only</a:t>
            </a:r>
            <a:endParaRPr lang="is-IS" dirty="0"/>
          </a:p>
          <a:p>
            <a:r>
              <a:rPr lang="en-GB" dirty="0"/>
              <a:t>PEPPOL BIS 3A Order Only</a:t>
            </a:r>
            <a:endParaRPr lang="is-IS" dirty="0"/>
          </a:p>
          <a:p>
            <a:r>
              <a:rPr lang="en-GB" dirty="0"/>
              <a:t>PEPPOL BIS 18A Punch Out</a:t>
            </a:r>
            <a:endParaRPr lang="is-IS" dirty="0"/>
          </a:p>
          <a:p>
            <a:r>
              <a:rPr lang="en-GB" dirty="0"/>
              <a:t>PEPPOL BIS 28A Ordering</a:t>
            </a:r>
            <a:endParaRPr lang="is-IS" dirty="0"/>
          </a:p>
          <a:p>
            <a:r>
              <a:rPr lang="en-GB" dirty="0"/>
              <a:t>PEPPOL BIS 30A Despatch Advice</a:t>
            </a:r>
            <a:endParaRPr lang="is-IS" dirty="0"/>
          </a:p>
          <a:p>
            <a:r>
              <a:rPr lang="en-GB" dirty="0"/>
              <a:t>PEPPOL BIS 36A Message Level Response</a:t>
            </a:r>
            <a:endParaRPr lang="is-IS" dirty="0"/>
          </a:p>
          <a:p>
            <a:r>
              <a:rPr lang="en-GB" dirty="0"/>
              <a:t>PEPPOL BIS 42A Order Agreement</a:t>
            </a:r>
            <a:endParaRPr lang="is-IS" dirty="0"/>
          </a:p>
          <a:p>
            <a:r>
              <a:rPr lang="en-GB" dirty="0"/>
              <a:t>PEPPOL BIS 63A Invoice Message Response</a:t>
            </a:r>
            <a:endParaRPr lang="is-IS" dirty="0"/>
          </a:p>
        </p:txBody>
      </p:sp>
      <p:sp>
        <p:nvSpPr>
          <p:cNvPr id="156675" name="Plassholder for lysbildenummer 3"/>
          <p:cNvSpPr>
            <a:spLocks noGrp="1"/>
          </p:cNvSpPr>
          <p:nvPr>
            <p:ph type="sldNum" sz="quarter" idx="10"/>
          </p:nvPr>
        </p:nvSpPr>
        <p:spPr>
          <a:xfrm>
            <a:off x="460375" y="6556375"/>
            <a:ext cx="280988" cy="106363"/>
          </a:xfrm>
          <a:noFill/>
        </p:spPr>
        <p:txBody>
          <a:bodyPr/>
          <a:lstStyle/>
          <a:p>
            <a:r>
              <a:rPr lang="de-DE">
                <a:latin typeface="Arial" pitchFamily="-96" charset="0"/>
                <a:ea typeface="Arial" pitchFamily="-96" charset="0"/>
                <a:cs typeface="Arial" pitchFamily="-96" charset="0"/>
              </a:rPr>
              <a:t>Page </a:t>
            </a:r>
            <a:fld id="{7CF65E01-B6A4-4BA9-AA56-7C3092949F32}" type="slidenum">
              <a:rPr lang="de-DE" smtClean="0">
                <a:latin typeface="Arial" pitchFamily="-96" charset="0"/>
                <a:ea typeface="Arial" pitchFamily="-96" charset="0"/>
                <a:cs typeface="Arial" pitchFamily="-96" charset="0"/>
              </a:rPr>
              <a:pPr/>
              <a:t>3</a:t>
            </a:fld>
            <a:endParaRPr lang="de-DE">
              <a:latin typeface="Arial" pitchFamily="-96" charset="0"/>
              <a:ea typeface="Arial" pitchFamily="-96" charset="0"/>
              <a:cs typeface="Arial" pitchFamily="-96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5" y="1252444"/>
            <a:ext cx="1408696" cy="1142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83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tel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5516563" cy="706437"/>
          </a:xfrm>
        </p:spPr>
        <p:txBody>
          <a:bodyPr/>
          <a:lstStyle/>
          <a:p>
            <a:r>
              <a:rPr lang="en-GB" dirty="0"/>
              <a:t>Key tasks</a:t>
            </a:r>
          </a:p>
        </p:txBody>
      </p:sp>
      <p:sp>
        <p:nvSpPr>
          <p:cNvPr id="156674" name="Plassholder for innhold 2"/>
          <p:cNvSpPr>
            <a:spLocks noGrp="1"/>
          </p:cNvSpPr>
          <p:nvPr>
            <p:ph idx="1"/>
          </p:nvPr>
        </p:nvSpPr>
        <p:spPr>
          <a:xfrm>
            <a:off x="457200" y="1171110"/>
            <a:ext cx="8229600" cy="2049792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GB" dirty="0"/>
              <a:t>Aligning with Invoice BIS. </a:t>
            </a:r>
          </a:p>
          <a:p>
            <a:pPr lvl="0">
              <a:buFont typeface="+mj-lt"/>
              <a:buAutoNum type="arabicPeriod"/>
            </a:pPr>
            <a:r>
              <a:rPr lang="en-GB" dirty="0"/>
              <a:t>Changing documentation format from Word to </a:t>
            </a:r>
            <a:r>
              <a:rPr lang="en-GB" dirty="0" err="1"/>
              <a:t>AsciiDoc</a:t>
            </a:r>
            <a:r>
              <a:rPr lang="en-GB" dirty="0"/>
              <a:t>.</a:t>
            </a:r>
            <a:endParaRPr lang="is-IS" dirty="0"/>
          </a:p>
          <a:p>
            <a:pPr lvl="0">
              <a:buFont typeface="+mj-lt"/>
              <a:buAutoNum type="arabicPeriod"/>
            </a:pPr>
            <a:r>
              <a:rPr lang="en-GB" dirty="0"/>
              <a:t>Processing and adoption of new requirements.</a:t>
            </a:r>
            <a:endParaRPr lang="is-IS" dirty="0"/>
          </a:p>
          <a:p>
            <a:pPr lvl="0">
              <a:buFont typeface="+mj-lt"/>
              <a:buAutoNum type="arabicPeriod"/>
            </a:pPr>
            <a:r>
              <a:rPr lang="en-GB" dirty="0"/>
              <a:t>Adopting unit testing for validation objects.</a:t>
            </a:r>
            <a:endParaRPr lang="is-IS" dirty="0"/>
          </a:p>
          <a:p>
            <a:pPr lvl="0">
              <a:buFont typeface="+mj-lt"/>
              <a:buAutoNum type="arabicPeriod"/>
            </a:pPr>
            <a:r>
              <a:rPr lang="en-GB" dirty="0"/>
              <a:t>Aligning Syntax bindings between documents.</a:t>
            </a:r>
            <a:endParaRPr lang="is-IS" dirty="0"/>
          </a:p>
        </p:txBody>
      </p:sp>
      <p:sp>
        <p:nvSpPr>
          <p:cNvPr id="156675" name="Plassholder for lysbildenummer 3"/>
          <p:cNvSpPr>
            <a:spLocks noGrp="1"/>
          </p:cNvSpPr>
          <p:nvPr>
            <p:ph type="sldNum" sz="quarter" idx="10"/>
          </p:nvPr>
        </p:nvSpPr>
        <p:spPr>
          <a:xfrm>
            <a:off x="460375" y="6556375"/>
            <a:ext cx="280988" cy="106363"/>
          </a:xfrm>
          <a:noFill/>
        </p:spPr>
        <p:txBody>
          <a:bodyPr/>
          <a:lstStyle/>
          <a:p>
            <a:r>
              <a:rPr lang="de-DE">
                <a:latin typeface="Arial" pitchFamily="-96" charset="0"/>
                <a:ea typeface="Arial" pitchFamily="-96" charset="0"/>
                <a:cs typeface="Arial" pitchFamily="-96" charset="0"/>
              </a:rPr>
              <a:t>Page </a:t>
            </a:r>
            <a:fld id="{7CF65E01-B6A4-4BA9-AA56-7C3092949F32}" type="slidenum">
              <a:rPr lang="de-DE" smtClean="0">
                <a:latin typeface="Arial" pitchFamily="-96" charset="0"/>
                <a:ea typeface="Arial" pitchFamily="-96" charset="0"/>
                <a:cs typeface="Arial" pitchFamily="-96" charset="0"/>
              </a:rPr>
              <a:pPr/>
              <a:t>4</a:t>
            </a:fld>
            <a:endParaRPr lang="de-DE">
              <a:latin typeface="Arial" pitchFamily="-96" charset="0"/>
              <a:ea typeface="Arial" pitchFamily="-96" charset="0"/>
              <a:cs typeface="Arial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4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1592-B347-4191-AA59-A0EC1650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gaps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1F1F4-2414-41F0-A775-2CB7971EE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4475"/>
            <a:ext cx="8229600" cy="24929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Code lists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Identifiers.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Address lines.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VAT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Syntax binding</a:t>
            </a:r>
          </a:p>
          <a:p>
            <a:pPr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69BBA-45CB-4420-AAF0-5A9C9B06A9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6596CA1C-3D26-42E8-B49A-8439EC1587E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35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AAB13C-18A6-484B-A711-24662877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  <a:endParaRPr lang="is-I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3EF7C0-9E9F-4D57-9D5F-D780EC04C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31651"/>
            <a:ext cx="3886200" cy="4759758"/>
          </a:xfrm>
        </p:spPr>
        <p:txBody>
          <a:bodyPr/>
          <a:lstStyle/>
          <a:p>
            <a:r>
              <a:rPr lang="en-GB" dirty="0"/>
              <a:t>Total about 900 hours</a:t>
            </a:r>
            <a:endParaRPr lang="is-IS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	250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 	200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DK	150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IT	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UK (NHS)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IE</a:t>
            </a:r>
            <a:endParaRPr lang="is-I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737DC-FF3D-479B-98C6-325B19B97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5041" y="1331651"/>
            <a:ext cx="5470309" cy="4936736"/>
          </a:xfrm>
        </p:spPr>
        <p:txBody>
          <a:bodyPr/>
          <a:lstStyle/>
          <a:p>
            <a:pPr>
              <a:buAutoNum type="arabicPeriod"/>
            </a:pPr>
            <a:r>
              <a:rPr lang="en-GB" sz="1600" dirty="0"/>
              <a:t>Project management</a:t>
            </a:r>
          </a:p>
          <a:p>
            <a:pPr>
              <a:spcBef>
                <a:spcPts val="600"/>
              </a:spcBef>
              <a:buAutoNum type="arabicPeriod"/>
            </a:pPr>
            <a:r>
              <a:rPr lang="en-GB" sz="1600" dirty="0"/>
              <a:t>Move everything into </a:t>
            </a:r>
            <a:r>
              <a:rPr lang="en-GB" sz="1600" dirty="0" err="1"/>
              <a:t>askii</a:t>
            </a:r>
            <a:r>
              <a:rPr lang="en-GB" sz="1600" dirty="0"/>
              <a:t> doc.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200" dirty="0"/>
              <a:t>Requires knowledge of </a:t>
            </a:r>
            <a:r>
              <a:rPr lang="en-GB" sz="1200" dirty="0" err="1"/>
              <a:t>asciidoc</a:t>
            </a:r>
            <a:r>
              <a:rPr lang="en-GB" sz="1200" dirty="0"/>
              <a:t> and its structure.</a:t>
            </a:r>
          </a:p>
          <a:p>
            <a:pPr>
              <a:spcBef>
                <a:spcPts val="600"/>
              </a:spcBef>
              <a:buAutoNum type="arabicPeriod"/>
            </a:pPr>
            <a:r>
              <a:rPr lang="en-GB" sz="1600" dirty="0"/>
              <a:t>Align business terms between BIS according to gap.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200" dirty="0"/>
              <a:t>Requires knowledge of the data models. </a:t>
            </a:r>
          </a:p>
          <a:p>
            <a:pPr>
              <a:spcBef>
                <a:spcPts val="600"/>
              </a:spcBef>
              <a:buAutoNum type="arabicPeriod"/>
            </a:pPr>
            <a:r>
              <a:rPr lang="en-GB" sz="1600" dirty="0"/>
              <a:t>Align syntax bindings.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200" dirty="0"/>
              <a:t>Requires technical syntax knowledge. </a:t>
            </a:r>
          </a:p>
          <a:p>
            <a:pPr>
              <a:spcBef>
                <a:spcPts val="600"/>
              </a:spcBef>
              <a:buAutoNum type="arabicPeriod"/>
            </a:pPr>
            <a:r>
              <a:rPr lang="en-GB" sz="1600" dirty="0"/>
              <a:t>Work on </a:t>
            </a:r>
            <a:r>
              <a:rPr lang="en-GB" sz="1600" dirty="0" err="1"/>
              <a:t>rfc’s</a:t>
            </a:r>
            <a:endParaRPr lang="en-GB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200" dirty="0"/>
              <a:t>Resolution made by team work. Implementing requires knowledge of data model and syntax.</a:t>
            </a:r>
          </a:p>
          <a:p>
            <a:pPr>
              <a:spcBef>
                <a:spcPts val="600"/>
              </a:spcBef>
              <a:buAutoNum type="arabicPeriod"/>
            </a:pPr>
            <a:r>
              <a:rPr lang="en-GB" sz="1600" dirty="0"/>
              <a:t>Documentation </a:t>
            </a:r>
            <a:r>
              <a:rPr lang="en-GB" sz="1600" dirty="0" err="1"/>
              <a:t>cleanu</a:t>
            </a:r>
            <a:endParaRPr lang="en-GB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200" dirty="0"/>
              <a:t>Requires familiarity with the subject matter.</a:t>
            </a:r>
          </a:p>
          <a:p>
            <a:pPr>
              <a:spcBef>
                <a:spcPts val="600"/>
              </a:spcBef>
              <a:buAutoNum type="arabicPeriod"/>
            </a:pPr>
            <a:r>
              <a:rPr lang="en-GB" sz="1600" dirty="0"/>
              <a:t>Update and add to </a:t>
            </a:r>
            <a:r>
              <a:rPr lang="en-GB" sz="1600" dirty="0" err="1"/>
              <a:t>schematrons</a:t>
            </a:r>
            <a:endParaRPr lang="en-GB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200" dirty="0"/>
              <a:t>Knowledge in schematron. </a:t>
            </a:r>
          </a:p>
          <a:p>
            <a:pPr>
              <a:spcBef>
                <a:spcPts val="600"/>
              </a:spcBef>
              <a:buAutoNum type="arabicPeriod"/>
            </a:pPr>
            <a:r>
              <a:rPr lang="en-GB" sz="1600" dirty="0"/>
              <a:t>Create test files.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200" dirty="0"/>
              <a:t>Knowledge on XML messages.</a:t>
            </a:r>
          </a:p>
          <a:p>
            <a:pPr>
              <a:spcBef>
                <a:spcPts val="600"/>
              </a:spcBef>
              <a:buAutoNum type="arabicPeriod"/>
            </a:pPr>
            <a:r>
              <a:rPr lang="en-GB" sz="1600" dirty="0"/>
              <a:t>Quality assurance.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200" dirty="0"/>
              <a:t>General knowledge of the subject.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1732735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CZCNREM0Wq2yJbEEg3I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DY6boVXka96IvH2coX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5.D8jqX0KTrCHgOzqTq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4KWd7CEqqF15zHEpE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8pMx7HEEmvfs.1iS14.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RGoXhxUaH7gn26lLy4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heme/theme1.xml><?xml version="1.0" encoding="utf-8"?>
<a:theme xmlns:a="http://schemas.openxmlformats.org/drawingml/2006/main" name="PEPPOL_Template_2010_V2">
  <a:themeElements>
    <a:clrScheme name="PEPPOL">
      <a:dk1>
        <a:srgbClr val="707173"/>
      </a:dk1>
      <a:lt1>
        <a:srgbClr val="FFFFFF"/>
      </a:lt1>
      <a:dk2>
        <a:srgbClr val="707173"/>
      </a:dk2>
      <a:lt2>
        <a:srgbClr val="DDDDDD"/>
      </a:lt2>
      <a:accent1>
        <a:srgbClr val="004494"/>
      </a:accent1>
      <a:accent2>
        <a:srgbClr val="D3D4E9"/>
      </a:accent2>
      <a:accent3>
        <a:srgbClr val="A5ABD2"/>
      </a:accent3>
      <a:accent4>
        <a:srgbClr val="7683BB"/>
      </a:accent4>
      <a:accent5>
        <a:srgbClr val="4460A5"/>
      </a:accent5>
      <a:accent6>
        <a:srgbClr val="FFED00"/>
      </a:accent6>
      <a:hlink>
        <a:srgbClr val="7683BB"/>
      </a:hlink>
      <a:folHlink>
        <a:srgbClr val="004494"/>
      </a:folHlink>
    </a:clrScheme>
    <a:fontScheme name="PEPPOL_Template_2010_V2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25697</TotalTime>
  <Words>221</Words>
  <Application>Microsoft Office PowerPoint</Application>
  <PresentationFormat>On-screen Show (4:3)</PresentationFormat>
  <Paragraphs>68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MS PGothic</vt:lpstr>
      <vt:lpstr>Arial</vt:lpstr>
      <vt:lpstr>Calibri</vt:lpstr>
      <vt:lpstr>Symbol</vt:lpstr>
      <vt:lpstr>PEPPOL_Template_2010_V2</vt:lpstr>
      <vt:lpstr>OpenPEPPOL  BIS3 upgrade</vt:lpstr>
      <vt:lpstr>Scope</vt:lpstr>
      <vt:lpstr>BIS specifications</vt:lpstr>
      <vt:lpstr>Key tasks</vt:lpstr>
      <vt:lpstr>Examples of gaps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PEPPOL  Pan  European Public Procurement  OnLine</dc:title>
  <dc:subject>OpenPEPPOL 6th GA</dc:subject>
  <dc:creator>PEPPOL</dc:creator>
  <cp:lastModifiedBy>Georg Birgisson</cp:lastModifiedBy>
  <cp:revision>476</cp:revision>
  <cp:lastPrinted>2014-09-21T15:36:52Z</cp:lastPrinted>
  <dcterms:created xsi:type="dcterms:W3CDTF">2010-09-23T11:33:54Z</dcterms:created>
  <dcterms:modified xsi:type="dcterms:W3CDTF">2018-03-20T10:49:00Z</dcterms:modified>
</cp:coreProperties>
</file>