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2" r:id="rId1"/>
  </p:sldMasterIdLst>
  <p:notesMasterIdLst>
    <p:notesMasterId r:id="rId25"/>
  </p:notesMasterIdLst>
  <p:handoutMasterIdLst>
    <p:handoutMasterId r:id="rId26"/>
  </p:handoutMasterIdLst>
  <p:sldIdLst>
    <p:sldId id="719" r:id="rId2"/>
    <p:sldId id="739" r:id="rId3"/>
    <p:sldId id="740" r:id="rId4"/>
    <p:sldId id="784" r:id="rId5"/>
    <p:sldId id="785" r:id="rId6"/>
    <p:sldId id="786" r:id="rId7"/>
    <p:sldId id="738" r:id="rId8"/>
    <p:sldId id="799" r:id="rId9"/>
    <p:sldId id="793" r:id="rId10"/>
    <p:sldId id="794" r:id="rId11"/>
    <p:sldId id="795" r:id="rId12"/>
    <p:sldId id="796" r:id="rId13"/>
    <p:sldId id="797" r:id="rId14"/>
    <p:sldId id="798" r:id="rId15"/>
    <p:sldId id="787" r:id="rId16"/>
    <p:sldId id="800" r:id="rId17"/>
    <p:sldId id="801" r:id="rId18"/>
    <p:sldId id="803" r:id="rId19"/>
    <p:sldId id="804" r:id="rId20"/>
    <p:sldId id="805" r:id="rId21"/>
    <p:sldId id="806" r:id="rId22"/>
    <p:sldId id="807" r:id="rId23"/>
    <p:sldId id="779" r:id="rId24"/>
  </p:sldIdLst>
  <p:sldSz cx="12192000" cy="6858000"/>
  <p:notesSz cx="6888163" cy="10020300"/>
  <p:custDataLst>
    <p:tags r:id="rId27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6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6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6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6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1" userDrawn="1">
          <p15:clr>
            <a:srgbClr val="A4A3A4"/>
          </p15:clr>
        </p15:guide>
        <p15:guide id="2" orient="horz" pos="3667" userDrawn="1">
          <p15:clr>
            <a:srgbClr val="A4A3A4"/>
          </p15:clr>
        </p15:guide>
        <p15:guide id="3" orient="horz" pos="613" userDrawn="1">
          <p15:clr>
            <a:srgbClr val="A4A3A4"/>
          </p15:clr>
        </p15:guide>
        <p15:guide id="4" orient="horz" pos="2621" userDrawn="1">
          <p15:clr>
            <a:srgbClr val="A4A3A4"/>
          </p15:clr>
        </p15:guide>
        <p15:guide id="5" orient="horz" pos="1834" userDrawn="1">
          <p15:clr>
            <a:srgbClr val="A4A3A4"/>
          </p15:clr>
        </p15:guide>
        <p15:guide id="6" pos="392" userDrawn="1">
          <p15:clr>
            <a:srgbClr val="A4A3A4"/>
          </p15:clr>
        </p15:guide>
        <p15:guide id="7" pos="7300" userDrawn="1">
          <p15:clr>
            <a:srgbClr val="A4A3A4"/>
          </p15:clr>
        </p15:guide>
        <p15:guide id="8" pos="5256" userDrawn="1">
          <p15:clr>
            <a:srgbClr val="A4A3A4"/>
          </p15:clr>
        </p15:guide>
        <p15:guide id="9" pos="5793" userDrawn="1">
          <p15:clr>
            <a:srgbClr val="A4A3A4"/>
          </p15:clr>
        </p15:guide>
        <p15:guide id="10" pos="4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g, Anna-Lis" initials="an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313"/>
    <a:srgbClr val="003300"/>
    <a:srgbClr val="FFFF99"/>
    <a:srgbClr val="B82121"/>
    <a:srgbClr val="0066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ys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79255" autoAdjust="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>
        <p:guide orient="horz" pos="961"/>
        <p:guide orient="horz" pos="3667"/>
        <p:guide orient="horz" pos="613"/>
        <p:guide orient="horz" pos="2621"/>
        <p:guide orient="horz" pos="1834"/>
        <p:guide pos="392"/>
        <p:guide pos="7300"/>
        <p:guide pos="5256"/>
        <p:guide pos="5793"/>
        <p:guide pos="4744"/>
      </p:guideLst>
    </p:cSldViewPr>
  </p:slideViewPr>
  <p:outlineViewPr>
    <p:cViewPr>
      <p:scale>
        <a:sx n="33" d="100"/>
        <a:sy n="33" d="100"/>
      </p:scale>
      <p:origin x="3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32" y="-84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5508" cy="501333"/>
          </a:xfrm>
          <a:prstGeom prst="rect">
            <a:avLst/>
          </a:prstGeom>
        </p:spPr>
        <p:txBody>
          <a:bodyPr vert="horz" lIns="96208" tIns="48103" rIns="96208" bIns="481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064" y="1"/>
            <a:ext cx="2985508" cy="501333"/>
          </a:xfrm>
          <a:prstGeom prst="rect">
            <a:avLst/>
          </a:prstGeom>
        </p:spPr>
        <p:txBody>
          <a:bodyPr vert="horz" wrap="square" lIns="96208" tIns="48103" rIns="96208" bIns="4810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4F526FE-6799-4B79-B7A5-C5281B0671FB}" type="datetimeFigureOut">
              <a:rPr lang="de-DE"/>
              <a:pPr>
                <a:defRPr/>
              </a:pPr>
              <a:t>05.04.2018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517376"/>
            <a:ext cx="2985508" cy="501333"/>
          </a:xfrm>
          <a:prstGeom prst="rect">
            <a:avLst/>
          </a:prstGeom>
        </p:spPr>
        <p:txBody>
          <a:bodyPr vert="horz" lIns="96208" tIns="48103" rIns="96208" bIns="481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064" y="9517376"/>
            <a:ext cx="2985508" cy="501333"/>
          </a:xfrm>
          <a:prstGeom prst="rect">
            <a:avLst/>
          </a:prstGeom>
        </p:spPr>
        <p:txBody>
          <a:bodyPr vert="horz" wrap="square" lIns="96208" tIns="48103" rIns="96208" bIns="4810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9376C6E-081F-43FB-86B8-B2CBC056355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579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5508" cy="501333"/>
          </a:xfrm>
          <a:prstGeom prst="rect">
            <a:avLst/>
          </a:prstGeom>
        </p:spPr>
        <p:txBody>
          <a:bodyPr vert="horz" lIns="96208" tIns="48103" rIns="96208" bIns="481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064" y="1"/>
            <a:ext cx="2985508" cy="501333"/>
          </a:xfrm>
          <a:prstGeom prst="rect">
            <a:avLst/>
          </a:prstGeom>
        </p:spPr>
        <p:txBody>
          <a:bodyPr vert="horz" wrap="square" lIns="96208" tIns="48103" rIns="96208" bIns="4810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36C6624-47AE-4ABB-B97C-02E0E0E9D939}" type="datetimeFigureOut">
              <a:rPr lang="de-DE"/>
              <a:pPr>
                <a:defRPr/>
              </a:pPr>
              <a:t>05.04.2018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08" tIns="48103" rIns="96208" bIns="4810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9454" y="4760280"/>
            <a:ext cx="5509257" cy="4508817"/>
          </a:xfrm>
          <a:prstGeom prst="rect">
            <a:avLst/>
          </a:prstGeom>
        </p:spPr>
        <p:txBody>
          <a:bodyPr vert="horz" wrap="square" lIns="96208" tIns="48103" rIns="96208" bIns="4810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17376"/>
            <a:ext cx="2985508" cy="501333"/>
          </a:xfrm>
          <a:prstGeom prst="rect">
            <a:avLst/>
          </a:prstGeom>
        </p:spPr>
        <p:txBody>
          <a:bodyPr vert="horz" lIns="96208" tIns="48103" rIns="96208" bIns="481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064" y="9517376"/>
            <a:ext cx="2985508" cy="501333"/>
          </a:xfrm>
          <a:prstGeom prst="rect">
            <a:avLst/>
          </a:prstGeom>
        </p:spPr>
        <p:txBody>
          <a:bodyPr vert="horz" wrap="square" lIns="96208" tIns="48103" rIns="96208" bIns="4810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74FE8C3-0B0A-4AB0-A980-D8913DC9EB9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Plassholder for lysbild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4775" y="750888"/>
            <a:ext cx="6678613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8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dirty="0">
              <a:ea typeface="ＭＳ Ｐゴシック" pitchFamily="-96" charset="-128"/>
              <a:cs typeface="ＭＳ Ｐゴシック" pitchFamily="-96" charset="-128"/>
            </a:endParaRPr>
          </a:p>
        </p:txBody>
      </p:sp>
      <p:sp>
        <p:nvSpPr>
          <p:cNvPr id="157699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7C5A4D-D10A-4E64-8990-3072249FC1DA}" type="slidenum">
              <a:rPr lang="de-DE" smtClean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de-DE">
              <a:latin typeface="Calibri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291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Plassholder for lysbild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4775" y="750888"/>
            <a:ext cx="6678613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8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dirty="0">
              <a:ea typeface="ＭＳ Ｐゴシック" pitchFamily="-96" charset="-128"/>
              <a:cs typeface="ＭＳ Ｐゴシック" pitchFamily="-96" charset="-128"/>
            </a:endParaRPr>
          </a:p>
        </p:txBody>
      </p:sp>
      <p:sp>
        <p:nvSpPr>
          <p:cNvPr id="157699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7C5A4D-D10A-4E64-8990-3072249FC1DA}" type="slidenum">
              <a:rPr lang="de-DE" smtClean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de-DE">
              <a:latin typeface="Calibri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036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Plassholder for lysbild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4775" y="750888"/>
            <a:ext cx="6678613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8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dirty="0">
              <a:ea typeface="ＭＳ Ｐゴシック" pitchFamily="-96" charset="-128"/>
              <a:cs typeface="ＭＳ Ｐゴシック" pitchFamily="-96" charset="-128"/>
            </a:endParaRPr>
          </a:p>
        </p:txBody>
      </p:sp>
      <p:sp>
        <p:nvSpPr>
          <p:cNvPr id="157699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7C5A4D-D10A-4E64-8990-3072249FC1DA}" type="slidenum">
              <a:rPr lang="de-DE" smtClean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8</a:t>
            </a:fld>
            <a:endParaRPr lang="de-DE">
              <a:latin typeface="Calibri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167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4FE8C3-0B0A-4AB0-A980-D8913DC9EB9B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420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4FE8C3-0B0A-4AB0-A980-D8913DC9EB9B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10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Plassholder for lysbild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4775" y="750888"/>
            <a:ext cx="6678613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8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dirty="0">
              <a:ea typeface="ＭＳ Ｐゴシック" pitchFamily="-96" charset="-128"/>
              <a:cs typeface="ＭＳ Ｐゴシック" pitchFamily="-96" charset="-128"/>
            </a:endParaRPr>
          </a:p>
        </p:txBody>
      </p:sp>
      <p:sp>
        <p:nvSpPr>
          <p:cNvPr id="157699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7C5A4D-D10A-4E64-8990-3072249FC1DA}" type="slidenum">
              <a:rPr lang="de-DE" smtClean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15</a:t>
            </a:fld>
            <a:endParaRPr lang="de-DE">
              <a:latin typeface="Calibri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9851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Plassholder for lysbild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4775" y="750888"/>
            <a:ext cx="6678613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8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dirty="0">
              <a:ea typeface="ＭＳ Ｐゴシック" pitchFamily="-96" charset="-128"/>
              <a:cs typeface="ＭＳ Ｐゴシック" pitchFamily="-96" charset="-128"/>
            </a:endParaRPr>
          </a:p>
        </p:txBody>
      </p:sp>
      <p:sp>
        <p:nvSpPr>
          <p:cNvPr id="157699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7C5A4D-D10A-4E64-8990-3072249FC1DA}" type="slidenum">
              <a:rPr lang="de-DE" smtClean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18</a:t>
            </a:fld>
            <a:endParaRPr lang="de-DE">
              <a:latin typeface="Calibri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131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5.jpeg"/><Relationship Id="rId2" Type="http://schemas.openxmlformats.org/officeDocument/2006/relationships/tags" Target="../tags/tag9.xml"/><Relationship Id="rId1" Type="http://schemas.openxmlformats.org/officeDocument/2006/relationships/vmlDrawing" Target="../drawings/vmlDrawing2.vml"/><Relationship Id="rId6" Type="http://schemas.openxmlformats.org/officeDocument/2006/relationships/tags" Target="../tags/tag13.xml"/><Relationship Id="rId11" Type="http://schemas.openxmlformats.org/officeDocument/2006/relationships/image" Target="../media/image1.jpeg"/><Relationship Id="rId5" Type="http://schemas.openxmlformats.org/officeDocument/2006/relationships/tags" Target="../tags/tag12.xml"/><Relationship Id="rId10" Type="http://schemas.openxmlformats.org/officeDocument/2006/relationships/oleObject" Target="../embeddings/oleObject2.bin"/><Relationship Id="rId4" Type="http://schemas.openxmlformats.org/officeDocument/2006/relationships/tags" Target="../tags/tag11.xml"/><Relationship Id="rId9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image" Target="../media/image1.jpeg"/><Relationship Id="rId4" Type="http://schemas.openxmlformats.org/officeDocument/2006/relationships/tags" Target="../tags/tag17.xml"/><Relationship Id="rId9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1.xml"/><Relationship Id="rId7" Type="http://schemas.openxmlformats.org/officeDocument/2006/relationships/oleObject" Target="../embeddings/oleObject4.bin"/><Relationship Id="rId2" Type="http://schemas.openxmlformats.org/officeDocument/2006/relationships/tags" Target="../tags/tag20.xml"/><Relationship Id="rId1" Type="http://schemas.openxmlformats.org/officeDocument/2006/relationships/vmlDrawing" Target="../drawings/vmlDrawing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5.v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tags" Target="../tags/tag3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vmlDrawing" Target="../drawings/vmlDrawing6.v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10" Type="http://schemas.openxmlformats.org/officeDocument/2006/relationships/image" Target="../media/image1.jpeg"/><Relationship Id="rId4" Type="http://schemas.openxmlformats.org/officeDocument/2006/relationships/tags" Target="../tags/tag31.xml"/><Relationship Id="rId9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3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vmlDrawing" Target="../drawings/vmlDrawing7.v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9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11" descr="button_gelb_neu.jpg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9"/>
          <a:srcRect l="2505"/>
          <a:stretch>
            <a:fillRect/>
          </a:stretch>
        </p:blipFill>
        <p:spPr bwMode="auto">
          <a:xfrm>
            <a:off x="3947747" y="2341563"/>
            <a:ext cx="3025775" cy="278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AutoShape 2"/>
          <p:cNvGraphicFramePr>
            <a:graphicFrameLocks/>
          </p:cNvGraphicFramePr>
          <p:nvPr/>
        </p:nvGraphicFramePr>
        <p:xfrm>
          <a:off x="1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72" name="think-cell Slide" r:id="rId10" imgW="0" imgH="0" progId="">
                  <p:embed/>
                </p:oleObj>
              </mc:Choice>
              <mc:Fallback>
                <p:oleObj name="think-cell Slide" r:id="rId10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613836" y="692152"/>
            <a:ext cx="78867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900" dirty="0">
                <a:solidFill>
                  <a:srgbClr val="707173"/>
                </a:solidFill>
                <a:latin typeface="Arial"/>
                <a:ea typeface="ＭＳ Ｐゴシック" pitchFamily="84" charset="-128"/>
                <a:cs typeface="Arial" pitchFamily="34" charset="0"/>
              </a:rPr>
              <a:t>www.peppol.eu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4400864" y="3379285"/>
            <a:ext cx="2140614" cy="646331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defRPr sz="2100" b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de-DE" dirty="0"/>
          </a:p>
        </p:txBody>
      </p:sp>
      <p:pic>
        <p:nvPicPr>
          <p:cNvPr id="10" name="Grafik 30" descr="PEPPOL_Logo__RGB.jpg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9303414" y="396877"/>
            <a:ext cx="26003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Grafik 28" descr="logo_icon.jpg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12"/>
          <a:srcRect r="1070"/>
          <a:stretch>
            <a:fillRect/>
          </a:stretch>
        </p:blipFill>
        <p:spPr bwMode="auto">
          <a:xfrm>
            <a:off x="1141047" y="2341563"/>
            <a:ext cx="2682875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3"/>
          <p:cNvSpPr>
            <a:spLocks noGrp="1" noChangeArrowheads="1"/>
          </p:cNvSpPr>
          <p:nvPr>
            <p:ph type="sldNum" sz="quarter" idx="4"/>
            <p:custDataLst>
              <p:tags r:id="rId6"/>
            </p:custDataLst>
          </p:nvPr>
        </p:nvSpPr>
        <p:spPr bwMode="auto">
          <a:xfrm>
            <a:off x="609600" y="6462997"/>
            <a:ext cx="25648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525">
                <a:solidFill>
                  <a:srgbClr val="707173"/>
                </a:solidFill>
                <a:latin typeface="Arial" pitchFamily="84" charset="0"/>
                <a:ea typeface="Arial" pitchFamily="84" charset="0"/>
                <a:cs typeface="Arial" pitchFamily="84" charset="0"/>
              </a:defRPr>
            </a:lvl1pPr>
          </a:lstStyle>
          <a:p>
            <a:pPr defTabSz="342900">
              <a:defRPr/>
            </a:pPr>
            <a:r>
              <a:rPr lang="de-DE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‹#›</a:t>
            </a:fld>
            <a:endParaRPr lang="de-DE"/>
          </a:p>
        </p:txBody>
      </p:sp>
      <p:sp>
        <p:nvSpPr>
          <p:cNvPr id="13" name="Rectangle 15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10279158" y="6462997"/>
            <a:ext cx="130324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25" dirty="0">
                <a:solidFill>
                  <a:srgbClr val="707173"/>
                </a:solidFill>
                <a:latin typeface="Arial" pitchFamily="84" charset="0"/>
                <a:ea typeface="ＭＳ Ｐゴシック" pitchFamily="84" charset="-128"/>
                <a:cs typeface="Arial" charset="0"/>
              </a:rPr>
              <a:t>PEPPOL is owned by OpenPEPPOL AISBL</a:t>
            </a:r>
          </a:p>
        </p:txBody>
      </p:sp>
    </p:spTree>
    <p:extLst>
      <p:ext uri="{BB962C8B-B14F-4D97-AF65-F5344CB8AC3E}">
        <p14:creationId xmlns:p14="http://schemas.microsoft.com/office/powerpoint/2010/main" val="110818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1026"/>
          <p:cNvGraphicFramePr>
            <a:graphicFrameLocks/>
          </p:cNvGraphicFramePr>
          <p:nvPr/>
        </p:nvGraphicFramePr>
        <p:xfrm>
          <a:off x="1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5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613836" y="692152"/>
            <a:ext cx="78867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900" dirty="0">
                <a:solidFill>
                  <a:srgbClr val="707173"/>
                </a:solidFill>
                <a:latin typeface="Arial"/>
                <a:ea typeface="ＭＳ Ｐゴシック" pitchFamily="84" charset="-128"/>
                <a:cs typeface="Arial" pitchFamily="34" charset="0"/>
              </a:rPr>
              <a:t>www.peppol.eu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4445004" y="2717726"/>
            <a:ext cx="7141633" cy="1354217"/>
          </a:xfrm>
          <a:prstGeom prst="rect">
            <a:avLst/>
          </a:prstGeom>
        </p:spPr>
        <p:txBody>
          <a:bodyPr/>
          <a:lstStyle>
            <a:lvl1pPr>
              <a:defRPr sz="33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de-DE" dirty="0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45004" y="4262441"/>
            <a:ext cx="7141633" cy="3231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undertittelstil i malen</a:t>
            </a:r>
            <a:endParaRPr lang="de-DE" dirty="0"/>
          </a:p>
        </p:txBody>
      </p:sp>
      <p:pic>
        <p:nvPicPr>
          <p:cNvPr id="10" name="Grafik 24" descr="logo_icon.jpg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9"/>
          <a:srcRect r="1070"/>
          <a:stretch>
            <a:fillRect/>
          </a:stretch>
        </p:blipFill>
        <p:spPr bwMode="auto">
          <a:xfrm>
            <a:off x="912448" y="2323978"/>
            <a:ext cx="2682875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Grafik 30" descr="PEPPOL_Logo__RGB.jpg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9135942" y="410405"/>
            <a:ext cx="26003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3"/>
          <p:cNvSpPr>
            <a:spLocks noGrp="1" noChangeArrowheads="1"/>
          </p:cNvSpPr>
          <p:nvPr>
            <p:ph type="sldNum" sz="quarter" idx="4"/>
            <p:custDataLst>
              <p:tags r:id="rId5"/>
            </p:custDataLst>
          </p:nvPr>
        </p:nvSpPr>
        <p:spPr bwMode="auto">
          <a:xfrm>
            <a:off x="609600" y="6462997"/>
            <a:ext cx="25648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525">
                <a:solidFill>
                  <a:srgbClr val="707173"/>
                </a:solidFill>
                <a:latin typeface="Arial" pitchFamily="84" charset="0"/>
                <a:ea typeface="Arial" pitchFamily="84" charset="0"/>
                <a:cs typeface="Arial" pitchFamily="84" charset="0"/>
              </a:defRPr>
            </a:lvl1pPr>
          </a:lstStyle>
          <a:p>
            <a:pPr defTabSz="342900">
              <a:defRPr/>
            </a:pPr>
            <a:r>
              <a:rPr lang="de-DE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‹#›</a:t>
            </a:fld>
            <a:endParaRPr lang="de-DE"/>
          </a:p>
        </p:txBody>
      </p:sp>
      <p:sp>
        <p:nvSpPr>
          <p:cNvPr id="13" name="Rectangle 15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0279158" y="6462997"/>
            <a:ext cx="130324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25" dirty="0">
                <a:solidFill>
                  <a:srgbClr val="707173"/>
                </a:solidFill>
                <a:latin typeface="Arial" pitchFamily="84" charset="0"/>
                <a:ea typeface="ＭＳ Ｐゴシック" pitchFamily="84" charset="-128"/>
                <a:cs typeface="Arial" charset="0"/>
              </a:rPr>
              <a:t>PEPPOL is owned by OpenPEPPOL AISBL</a:t>
            </a:r>
          </a:p>
        </p:txBody>
      </p:sp>
    </p:spTree>
    <p:extLst>
      <p:ext uri="{BB962C8B-B14F-4D97-AF65-F5344CB8AC3E}">
        <p14:creationId xmlns:p14="http://schemas.microsoft.com/office/powerpoint/2010/main" val="46015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1026"/>
          <p:cNvGraphicFramePr>
            <a:graphicFrameLocks/>
          </p:cNvGraphicFramePr>
          <p:nvPr/>
        </p:nvGraphicFramePr>
        <p:xfrm>
          <a:off x="1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2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613833" y="1154113"/>
            <a:ext cx="10972800" cy="0"/>
          </a:xfrm>
          <a:prstGeom prst="line">
            <a:avLst/>
          </a:prstGeom>
          <a:noFill/>
          <a:ln w="9525">
            <a:solidFill>
              <a:srgbClr val="707173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ysClr val="windowText" lastClr="000000"/>
              </a:solidFill>
              <a:latin typeface="Arial"/>
              <a:ea typeface="ＭＳ Ｐゴシック" pitchFamily="84" charset="-128"/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31313"/>
                </a:solidFill>
              </a:defRPr>
            </a:lvl1pPr>
            <a:lvl2pPr>
              <a:defRPr>
                <a:solidFill>
                  <a:srgbClr val="131313"/>
                </a:solidFill>
              </a:defRPr>
            </a:lvl2pPr>
            <a:lvl3pPr>
              <a:defRPr>
                <a:solidFill>
                  <a:srgbClr val="131313"/>
                </a:solidFill>
              </a:defRPr>
            </a:lvl3pPr>
            <a:lvl4pPr>
              <a:defRPr>
                <a:solidFill>
                  <a:srgbClr val="131313"/>
                </a:solidFill>
              </a:defRPr>
            </a:lvl4pPr>
            <a:lvl5pPr>
              <a:buFont typeface="Symbol" pitchFamily="18" charset="2"/>
              <a:buChar char="-"/>
              <a:defRPr>
                <a:solidFill>
                  <a:srgbClr val="131313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de-DE" dirty="0"/>
          </a:p>
        </p:txBody>
      </p:sp>
      <p:pic>
        <p:nvPicPr>
          <p:cNvPr id="10" name="Grafik 30" descr="PEPPOL_Logo__RGB.jpg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9303414" y="396877"/>
            <a:ext cx="26003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3"/>
          <p:cNvSpPr>
            <a:spLocks noGrp="1" noChangeArrowheads="1"/>
          </p:cNvSpPr>
          <p:nvPr>
            <p:ph type="sldNum" sz="quarter" idx="4"/>
            <p:custDataLst>
              <p:tags r:id="rId4"/>
            </p:custDataLst>
          </p:nvPr>
        </p:nvSpPr>
        <p:spPr bwMode="auto">
          <a:xfrm>
            <a:off x="609600" y="6462997"/>
            <a:ext cx="25648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525">
                <a:solidFill>
                  <a:srgbClr val="707173"/>
                </a:solidFill>
                <a:latin typeface="Arial" pitchFamily="84" charset="0"/>
                <a:ea typeface="Arial" pitchFamily="84" charset="0"/>
                <a:cs typeface="Arial" pitchFamily="84" charset="0"/>
              </a:defRPr>
            </a:lvl1pPr>
          </a:lstStyle>
          <a:p>
            <a:pPr defTabSz="342900">
              <a:defRPr/>
            </a:pPr>
            <a:r>
              <a:rPr lang="de-DE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‹#›</a:t>
            </a:fld>
            <a:endParaRPr lang="de-DE"/>
          </a:p>
        </p:txBody>
      </p:sp>
      <p:sp>
        <p:nvSpPr>
          <p:cNvPr id="12" name="Rectangle 15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10279158" y="6462997"/>
            <a:ext cx="130324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25" dirty="0">
                <a:solidFill>
                  <a:srgbClr val="707173"/>
                </a:solidFill>
                <a:latin typeface="Arial" pitchFamily="84" charset="0"/>
                <a:ea typeface="ＭＳ Ｐゴシック" pitchFamily="84" charset="-128"/>
                <a:cs typeface="Arial" charset="0"/>
              </a:rPr>
              <a:t>PEPPOL is owned by OpenPEPPOL AISBL</a:t>
            </a:r>
          </a:p>
        </p:txBody>
      </p:sp>
    </p:spTree>
    <p:extLst>
      <p:ext uri="{BB962C8B-B14F-4D97-AF65-F5344CB8AC3E}">
        <p14:creationId xmlns:p14="http://schemas.microsoft.com/office/powerpoint/2010/main" val="7289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/>
          </p:cNvGraphicFramePr>
          <p:nvPr/>
        </p:nvGraphicFramePr>
        <p:xfrm>
          <a:off x="1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44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613833" y="1154113"/>
            <a:ext cx="10972800" cy="0"/>
          </a:xfrm>
          <a:prstGeom prst="line">
            <a:avLst/>
          </a:prstGeom>
          <a:noFill/>
          <a:ln w="9525">
            <a:solidFill>
              <a:srgbClr val="707173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ysClr val="windowText" lastClr="000000"/>
              </a:solidFill>
              <a:latin typeface="Arial"/>
              <a:ea typeface="ＭＳ Ｐゴシック" pitchFamily="84" charset="-128"/>
              <a:cs typeface="Arial" charset="0"/>
            </a:endParaRPr>
          </a:p>
        </p:txBody>
      </p:sp>
      <p:sp>
        <p:nvSpPr>
          <p:cNvPr id="6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613833" y="6184900"/>
            <a:ext cx="1097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350">
              <a:solidFill>
                <a:srgbClr val="707173"/>
              </a:solidFill>
              <a:latin typeface="Arial"/>
              <a:ea typeface="ＭＳ Ｐゴシック" pitchFamily="84" charset="-128"/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515136"/>
            <a:ext cx="10972800" cy="141269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489347" indent="-257175">
              <a:buClr>
                <a:schemeClr val="accent1"/>
              </a:buClr>
              <a:buFont typeface="+mj-lt"/>
              <a:buAutoNum type="arabicPeriod"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688181" indent="-180975">
              <a:buClr>
                <a:schemeClr val="accent1"/>
              </a:buClr>
              <a:buFont typeface="+mj-lt"/>
              <a:buAutoNum type="alphaLcPeriod"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pic>
        <p:nvPicPr>
          <p:cNvPr id="10" name="Grafik 30" descr="PEPPOL_Logo__RGB.jpg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303414" y="396877"/>
            <a:ext cx="26003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3"/>
          <p:cNvSpPr>
            <a:spLocks noGrp="1" noChangeArrowheads="1"/>
          </p:cNvSpPr>
          <p:nvPr>
            <p:ph type="sldNum" sz="quarter" idx="4"/>
            <p:custDataLst>
              <p:tags r:id="rId5"/>
            </p:custDataLst>
          </p:nvPr>
        </p:nvSpPr>
        <p:spPr bwMode="auto">
          <a:xfrm>
            <a:off x="609600" y="6462997"/>
            <a:ext cx="25648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525">
                <a:solidFill>
                  <a:srgbClr val="707173"/>
                </a:solidFill>
                <a:latin typeface="Arial" pitchFamily="84" charset="0"/>
                <a:ea typeface="Arial" pitchFamily="84" charset="0"/>
                <a:cs typeface="Arial" pitchFamily="84" charset="0"/>
              </a:defRPr>
            </a:lvl1pPr>
          </a:lstStyle>
          <a:p>
            <a:pPr defTabSz="342900">
              <a:defRPr/>
            </a:pPr>
            <a:r>
              <a:rPr lang="de-DE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‹#›</a:t>
            </a:fld>
            <a:endParaRPr lang="de-DE"/>
          </a:p>
        </p:txBody>
      </p:sp>
      <p:sp>
        <p:nvSpPr>
          <p:cNvPr id="14" name="Rectangle 15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0279158" y="6462997"/>
            <a:ext cx="130324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25" dirty="0">
                <a:solidFill>
                  <a:srgbClr val="707173"/>
                </a:solidFill>
                <a:latin typeface="Arial" pitchFamily="84" charset="0"/>
                <a:ea typeface="ＭＳ Ｐゴシック" pitchFamily="84" charset="-128"/>
                <a:cs typeface="Arial" charset="0"/>
              </a:rPr>
              <a:t>PEPPOL is owned by OpenPEPPOL AISBL</a:t>
            </a:r>
          </a:p>
        </p:txBody>
      </p:sp>
    </p:spTree>
    <p:extLst>
      <p:ext uri="{BB962C8B-B14F-4D97-AF65-F5344CB8AC3E}">
        <p14:creationId xmlns:p14="http://schemas.microsoft.com/office/powerpoint/2010/main" val="11522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hea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sackerl_powerpoint_RGB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514" y="1680239"/>
            <a:ext cx="4360286" cy="409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AutoShape 2"/>
          <p:cNvGraphicFramePr>
            <a:graphicFrameLocks/>
          </p:cNvGraphicFramePr>
          <p:nvPr/>
        </p:nvGraphicFramePr>
        <p:xfrm>
          <a:off x="1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68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613833" y="1154113"/>
            <a:ext cx="10972800" cy="0"/>
          </a:xfrm>
          <a:prstGeom prst="line">
            <a:avLst/>
          </a:prstGeom>
          <a:noFill/>
          <a:ln w="9525">
            <a:solidFill>
              <a:srgbClr val="707173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ysClr val="windowText" lastClr="000000"/>
              </a:solidFill>
              <a:latin typeface="Arial"/>
              <a:ea typeface="ＭＳ Ｐゴシック" pitchFamily="84" charset="-128"/>
              <a:cs typeface="Arial" charset="0"/>
            </a:endParaRPr>
          </a:p>
        </p:txBody>
      </p:sp>
      <p:sp>
        <p:nvSpPr>
          <p:cNvPr id="7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13833" y="6184900"/>
            <a:ext cx="1097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350">
              <a:solidFill>
                <a:srgbClr val="707173"/>
              </a:solidFill>
              <a:latin typeface="Arial"/>
              <a:ea typeface="ＭＳ Ｐゴシック" pitchFamily="84" charset="-128"/>
              <a:cs typeface="Arial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9647769" y="6597652"/>
            <a:ext cx="130324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25">
                <a:solidFill>
                  <a:srgbClr val="707173"/>
                </a:solidFill>
                <a:latin typeface="Arial" pitchFamily="84" charset="0"/>
                <a:ea typeface="ＭＳ Ｐゴシック" pitchFamily="84" charset="-128"/>
                <a:cs typeface="Arial" charset="0"/>
              </a:rPr>
              <a:t>PEPPOL is owned by OpenPEPPOL AISBL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1"/>
          </p:nvPr>
        </p:nvSpPr>
        <p:spPr>
          <a:xfrm>
            <a:off x="5143503" y="3047934"/>
            <a:ext cx="6400799" cy="923330"/>
          </a:xfrm>
        </p:spPr>
        <p:txBody>
          <a:bodyPr/>
          <a:lstStyle>
            <a:lvl1pPr>
              <a:defRPr sz="3000" b="1">
                <a:solidFill>
                  <a:schemeClr val="bg2">
                    <a:lumMod val="25000"/>
                  </a:schemeClr>
                </a:solidFill>
              </a:defRPr>
            </a:lvl1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fld id="{12BDDE23-1AB8-438E-96FF-A46B22D9952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1" name="Grafik 30" descr="PEPPOL_Logo__RGB.jpg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9303414" y="396877"/>
            <a:ext cx="26003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554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AutoShape 2"/>
          <p:cNvGraphicFramePr>
            <a:graphicFrameLocks/>
          </p:cNvGraphicFramePr>
          <p:nvPr/>
        </p:nvGraphicFramePr>
        <p:xfrm>
          <a:off x="1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16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613833" y="1154113"/>
            <a:ext cx="10972800" cy="0"/>
          </a:xfrm>
          <a:prstGeom prst="line">
            <a:avLst/>
          </a:prstGeom>
          <a:noFill/>
          <a:ln w="9525">
            <a:solidFill>
              <a:srgbClr val="707173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ysClr val="windowText" lastClr="000000"/>
              </a:solidFill>
              <a:latin typeface="Arial"/>
              <a:ea typeface="ＭＳ Ｐゴシック" pitchFamily="84" charset="-128"/>
              <a:cs typeface="Arial" charset="0"/>
            </a:endParaRPr>
          </a:p>
        </p:txBody>
      </p:sp>
      <p:sp>
        <p:nvSpPr>
          <p:cNvPr id="4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613833" y="6184900"/>
            <a:ext cx="1097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350">
              <a:solidFill>
                <a:srgbClr val="707173"/>
              </a:solidFill>
              <a:latin typeface="Arial"/>
              <a:ea typeface="ＭＳ Ｐゴシック" pitchFamily="84" charset="-128"/>
              <a:cs typeface="Arial" charset="0"/>
            </a:endParaRPr>
          </a:p>
        </p:txBody>
      </p:sp>
      <p:pic>
        <p:nvPicPr>
          <p:cNvPr id="7" name="Grafik 30" descr="PEPPOL_Logo__RGB.jpg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303414" y="396877"/>
            <a:ext cx="26003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3"/>
          <p:cNvSpPr>
            <a:spLocks noGrp="1" noChangeArrowheads="1"/>
          </p:cNvSpPr>
          <p:nvPr>
            <p:ph type="sldNum" sz="quarter" idx="4"/>
            <p:custDataLst>
              <p:tags r:id="rId5"/>
            </p:custDataLst>
          </p:nvPr>
        </p:nvSpPr>
        <p:spPr bwMode="auto">
          <a:xfrm>
            <a:off x="609600" y="6462997"/>
            <a:ext cx="25648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525">
                <a:solidFill>
                  <a:srgbClr val="707173"/>
                </a:solidFill>
                <a:latin typeface="Arial" pitchFamily="84" charset="0"/>
                <a:ea typeface="Arial" pitchFamily="84" charset="0"/>
                <a:cs typeface="Arial" pitchFamily="84" charset="0"/>
              </a:defRPr>
            </a:lvl1pPr>
          </a:lstStyle>
          <a:p>
            <a:pPr defTabSz="342900">
              <a:defRPr/>
            </a:pPr>
            <a:r>
              <a:rPr lang="de-DE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‹#›</a:t>
            </a:fld>
            <a:endParaRPr lang="de-DE"/>
          </a:p>
        </p:txBody>
      </p:sp>
      <p:sp>
        <p:nvSpPr>
          <p:cNvPr id="9" name="Rectangle 15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0279158" y="6462997"/>
            <a:ext cx="130324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25" dirty="0">
                <a:solidFill>
                  <a:srgbClr val="707173"/>
                </a:solidFill>
                <a:latin typeface="Arial" pitchFamily="84" charset="0"/>
                <a:ea typeface="ＭＳ Ｐゴシック" pitchFamily="84" charset="-128"/>
                <a:cs typeface="Arial" charset="0"/>
              </a:rPr>
              <a:t>PEPPOL is owned by OpenPEPPOL AISBL</a:t>
            </a:r>
          </a:p>
        </p:txBody>
      </p:sp>
    </p:spTree>
    <p:extLst>
      <p:ext uri="{BB962C8B-B14F-4D97-AF65-F5344CB8AC3E}">
        <p14:creationId xmlns:p14="http://schemas.microsoft.com/office/powerpoint/2010/main" val="103794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tags" Target="../tags/tag6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tags" Target="../tags/tag5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8.xml"/><Relationship Id="rId10" Type="http://schemas.openxmlformats.org/officeDocument/2006/relationships/tags" Target="../tags/tag3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tags" Target="../tags/tag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08" name="AutoShape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760291"/>
              </p:ext>
            </p:extLst>
          </p:nvPr>
        </p:nvGraphicFramePr>
        <p:xfrm>
          <a:off x="1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48" name="think-cell Slide" r:id="rId16" imgW="0" imgH="0" progId="">
                  <p:embed/>
                </p:oleObj>
              </mc:Choice>
              <mc:Fallback>
                <p:oleObj name="think-cell Slide" r:id="rId16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13833" y="1154113"/>
            <a:ext cx="10972800" cy="0"/>
          </a:xfrm>
          <a:prstGeom prst="line">
            <a:avLst/>
          </a:prstGeom>
          <a:noFill/>
          <a:ln w="9525">
            <a:solidFill>
              <a:srgbClr val="707173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rgbClr val="131313"/>
              </a:solidFill>
              <a:latin typeface="Arial"/>
              <a:ea typeface="ＭＳ Ｐゴシック" pitchFamily="84" charset="-128"/>
              <a:cs typeface="Arial" charset="0"/>
            </a:endParaRPr>
          </a:p>
        </p:txBody>
      </p:sp>
      <p:sp>
        <p:nvSpPr>
          <p:cNvPr id="37" name="Rectangle 13"/>
          <p:cNvSpPr>
            <a:spLocks noGrp="1" noChangeArrowheads="1"/>
          </p:cNvSpPr>
          <p:nvPr>
            <p:ph type="sldNum" sz="quarter" idx="4"/>
            <p:custDataLst>
              <p:tags r:id="rId10"/>
            </p:custDataLst>
          </p:nvPr>
        </p:nvSpPr>
        <p:spPr bwMode="auto">
          <a:xfrm>
            <a:off x="609600" y="6462997"/>
            <a:ext cx="256480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525">
                <a:solidFill>
                  <a:srgbClr val="131313"/>
                </a:solidFill>
                <a:latin typeface="Arial" pitchFamily="84" charset="0"/>
                <a:ea typeface="Arial" pitchFamily="84" charset="0"/>
                <a:cs typeface="Arial" pitchFamily="84" charset="0"/>
              </a:defRPr>
            </a:lvl1pPr>
          </a:lstStyle>
          <a:p>
            <a:pPr defTabSz="342900">
              <a:defRPr/>
            </a:pPr>
            <a:r>
              <a:rPr lang="de-DE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‹#›</a:t>
            </a:fld>
            <a:endParaRPr lang="de-DE"/>
          </a:p>
        </p:txBody>
      </p:sp>
      <p:sp>
        <p:nvSpPr>
          <p:cNvPr id="39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13833" y="6184900"/>
            <a:ext cx="1097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350">
              <a:solidFill>
                <a:srgbClr val="131313"/>
              </a:solidFill>
              <a:latin typeface="Arial"/>
              <a:ea typeface="ＭＳ Ｐゴシック" pitchFamily="84" charset="-128"/>
              <a:cs typeface="Arial" charset="0"/>
            </a:endParaRPr>
          </a:p>
        </p:txBody>
      </p:sp>
      <p:sp>
        <p:nvSpPr>
          <p:cNvPr id="42015" name="Titelplatzhalter 48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609600" y="341318"/>
            <a:ext cx="81788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Fare clic per modificare stile</a:t>
            </a:r>
          </a:p>
        </p:txBody>
      </p:sp>
      <p:sp>
        <p:nvSpPr>
          <p:cNvPr id="42016" name="Textplatzhalter 50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609600" y="1514475"/>
            <a:ext cx="1097280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err="1"/>
              <a:t>Fare</a:t>
            </a:r>
            <a:r>
              <a:rPr lang="de-DE" dirty="0"/>
              <a:t> </a:t>
            </a:r>
            <a:r>
              <a:rPr lang="de-DE" dirty="0" err="1"/>
              <a:t>clic</a:t>
            </a:r>
            <a:r>
              <a:rPr lang="de-DE" dirty="0"/>
              <a:t> per </a:t>
            </a:r>
            <a:r>
              <a:rPr lang="de-DE" dirty="0" err="1"/>
              <a:t>modificare</a:t>
            </a:r>
            <a:r>
              <a:rPr lang="de-DE" dirty="0"/>
              <a:t> </a:t>
            </a:r>
            <a:r>
              <a:rPr lang="de-DE" dirty="0" err="1"/>
              <a:t>gli</a:t>
            </a:r>
            <a:r>
              <a:rPr lang="de-DE" dirty="0"/>
              <a:t> </a:t>
            </a:r>
            <a:r>
              <a:rPr lang="de-DE" dirty="0" err="1"/>
              <a:t>stili</a:t>
            </a:r>
            <a:r>
              <a:rPr lang="de-DE" dirty="0"/>
              <a:t> del </a:t>
            </a:r>
            <a:r>
              <a:rPr lang="de-DE" dirty="0" err="1"/>
              <a:t>testo</a:t>
            </a:r>
            <a:r>
              <a:rPr lang="de-DE" dirty="0"/>
              <a:t> </a:t>
            </a:r>
            <a:r>
              <a:rPr lang="de-DE" dirty="0" err="1"/>
              <a:t>dello</a:t>
            </a:r>
            <a:r>
              <a:rPr lang="de-DE" dirty="0"/>
              <a:t> </a:t>
            </a:r>
            <a:r>
              <a:rPr lang="de-DE" dirty="0" err="1"/>
              <a:t>schema</a:t>
            </a:r>
            <a:endParaRPr lang="de-DE" dirty="0"/>
          </a:p>
          <a:p>
            <a:pPr lvl="1"/>
            <a:r>
              <a:rPr lang="de-DE" dirty="0" err="1"/>
              <a:t>Secondo</a:t>
            </a:r>
            <a:r>
              <a:rPr lang="de-DE" dirty="0"/>
              <a:t> </a:t>
            </a:r>
            <a:r>
              <a:rPr lang="de-DE" dirty="0" err="1"/>
              <a:t>livello</a:t>
            </a:r>
            <a:endParaRPr lang="de-DE" dirty="0"/>
          </a:p>
          <a:p>
            <a:pPr lvl="2"/>
            <a:r>
              <a:rPr lang="de-DE" dirty="0" err="1"/>
              <a:t>Terzo</a:t>
            </a:r>
            <a:r>
              <a:rPr lang="de-DE" dirty="0"/>
              <a:t> </a:t>
            </a:r>
            <a:r>
              <a:rPr lang="de-DE" dirty="0" err="1"/>
              <a:t>livello</a:t>
            </a:r>
            <a:endParaRPr lang="de-DE" dirty="0"/>
          </a:p>
          <a:p>
            <a:pPr lvl="3"/>
            <a:r>
              <a:rPr lang="de-DE" dirty="0"/>
              <a:t>Quarto </a:t>
            </a:r>
            <a:r>
              <a:rPr lang="de-DE" dirty="0" err="1"/>
              <a:t>livello</a:t>
            </a:r>
            <a:endParaRPr lang="de-DE" dirty="0"/>
          </a:p>
        </p:txBody>
      </p:sp>
      <p:sp>
        <p:nvSpPr>
          <p:cNvPr id="42012" name="Rectangle 15"/>
          <p:cNvSpPr>
            <a:spLocks noChangeArrowheads="1"/>
          </p:cNvSpPr>
          <p:nvPr userDrawn="1">
            <p:custDataLst>
              <p:tags r:id="rId14"/>
            </p:custDataLst>
          </p:nvPr>
        </p:nvSpPr>
        <p:spPr bwMode="auto">
          <a:xfrm>
            <a:off x="10279158" y="6462997"/>
            <a:ext cx="1303242" cy="8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25" dirty="0">
                <a:solidFill>
                  <a:srgbClr val="131313"/>
                </a:solidFill>
                <a:latin typeface="Arial" pitchFamily="84" charset="0"/>
                <a:ea typeface="ＭＳ Ｐゴシック" pitchFamily="84" charset="-128"/>
                <a:cs typeface="Arial" charset="0"/>
              </a:rPr>
              <a:t>PEPPOL is owned by OpenPEPPOL AISBL</a:t>
            </a:r>
          </a:p>
        </p:txBody>
      </p:sp>
      <p:pic>
        <p:nvPicPr>
          <p:cNvPr id="10" name="Grafik 30" descr="PEPPOL_Logo__RGB.jpg"/>
          <p:cNvPicPr>
            <a:picLocks noChangeAspect="1"/>
          </p:cNvPicPr>
          <p:nvPr userDrawn="1">
            <p:custDataLst>
              <p:tags r:id="rId15"/>
            </p:custDataLst>
          </p:nvPr>
        </p:nvPicPr>
        <p:blipFill>
          <a:blip r:embed="rId17"/>
          <a:srcRect/>
          <a:stretch>
            <a:fillRect/>
          </a:stretch>
        </p:blipFill>
        <p:spPr bwMode="auto">
          <a:xfrm>
            <a:off x="9303414" y="396877"/>
            <a:ext cx="26003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687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9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31313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257175" indent="-257175" algn="l" rtl="0" eaLnBrk="0" fontAlgn="base" hangingPunct="0">
        <a:spcBef>
          <a:spcPct val="60000"/>
        </a:spcBef>
        <a:spcAft>
          <a:spcPct val="0"/>
        </a:spcAft>
        <a:defRPr lang="de-DE" sz="2000">
          <a:solidFill>
            <a:srgbClr val="131313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1pPr>
      <a:lvl2pPr marL="357188" indent="-355600" algn="l" rtl="0" eaLnBrk="0" fontAlgn="base" hangingPunct="0">
        <a:spcBef>
          <a:spcPct val="60000"/>
        </a:spcBef>
        <a:spcAft>
          <a:spcPct val="0"/>
        </a:spcAft>
        <a:buSzPct val="120000"/>
        <a:buBlip>
          <a:blip r:embed="rId18"/>
        </a:buBlip>
        <a:defRPr sz="2000" kern="1200">
          <a:solidFill>
            <a:srgbClr val="131313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2pPr>
      <a:lvl3pPr marL="714375" indent="-357188" algn="l" rtl="0" eaLnBrk="0" fontAlgn="base" hangingPunct="0">
        <a:spcBef>
          <a:spcPct val="30000"/>
        </a:spcBef>
        <a:spcAft>
          <a:spcPct val="0"/>
        </a:spcAft>
        <a:buBlip>
          <a:blip r:embed="rId18"/>
        </a:buBlip>
        <a:defRPr sz="1800" kern="1200">
          <a:solidFill>
            <a:srgbClr val="131313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3pPr>
      <a:lvl4pPr marL="1071563" indent="-357188" algn="l" rtl="0" eaLnBrk="0" fontAlgn="base" hangingPunct="0">
        <a:spcBef>
          <a:spcPct val="20000"/>
        </a:spcBef>
        <a:spcAft>
          <a:spcPct val="0"/>
        </a:spcAft>
        <a:buSzPct val="110000"/>
        <a:buFont typeface="Arial" pitchFamily="84" charset="0"/>
        <a:buBlip>
          <a:blip r:embed="rId19"/>
        </a:buBlip>
        <a:defRPr sz="1600" kern="1200">
          <a:solidFill>
            <a:srgbClr val="131313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4pPr>
      <a:lvl5pPr marL="714375" indent="-284163" algn="l" rtl="0" eaLnBrk="0" fontAlgn="base" hangingPunct="0">
        <a:spcBef>
          <a:spcPct val="10000"/>
        </a:spcBef>
        <a:spcAft>
          <a:spcPct val="0"/>
        </a:spcAft>
        <a:buFont typeface="Arial" pitchFamily="84" charset="0"/>
        <a:defRPr sz="2000" kern="1200">
          <a:solidFill>
            <a:srgbClr val="131313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5pPr>
      <a:lvl6pPr marL="750094" indent="-183356" algn="l" defTabSz="685800" rtl="0" eaLnBrk="1" latinLnBrk="0" hangingPunct="1">
        <a:spcBef>
          <a:spcPct val="20000"/>
        </a:spcBef>
        <a:buFont typeface="Symbol" pitchFamily="18" charset="2"/>
        <a:buChar char="-"/>
        <a:defRPr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eppol.eu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9.xml"/><Relationship Id="rId6" Type="http://schemas.openxmlformats.org/officeDocument/2006/relationships/image" Target="../media/image6.jpeg"/><Relationship Id="rId5" Type="http://schemas.openxmlformats.org/officeDocument/2006/relationships/image" Target="../media/image11.png"/><Relationship Id="rId4" Type="http://schemas.openxmlformats.org/officeDocument/2006/relationships/hyperlink" Target="http://www.peppol.e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oren.pedersen@esv.s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Plassholder for innhold 2"/>
          <p:cNvSpPr>
            <a:spLocks noGrp="1"/>
          </p:cNvSpPr>
          <p:nvPr>
            <p:ph type="subTitle" sz="quarter" idx="1"/>
          </p:nvPr>
        </p:nvSpPr>
        <p:spPr>
          <a:xfrm>
            <a:off x="4334256" y="2978084"/>
            <a:ext cx="7150608" cy="2215991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600" b="1" kern="1200" dirty="0" smtClean="0">
                <a:solidFill>
                  <a:srgbClr val="333333"/>
                </a:solidFill>
              </a:rPr>
              <a:t>OpenPEPPOL CC F2F, </a:t>
            </a:r>
          </a:p>
          <a:p>
            <a:pPr>
              <a:spcBef>
                <a:spcPct val="0"/>
              </a:spcBef>
            </a:pPr>
            <a:r>
              <a:rPr lang="en-US" sz="3600" b="1" kern="1200" dirty="0" smtClean="0">
                <a:solidFill>
                  <a:srgbClr val="333333"/>
                </a:solidFill>
              </a:rPr>
              <a:t>Brussels</a:t>
            </a:r>
          </a:p>
          <a:p>
            <a:pPr>
              <a:spcBef>
                <a:spcPct val="0"/>
              </a:spcBef>
            </a:pPr>
            <a:endParaRPr lang="en-US" sz="3600" b="1" kern="1200" dirty="0" smtClean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r>
              <a:rPr lang="en-US" sz="3600" b="1" kern="1200" smtClean="0">
                <a:solidFill>
                  <a:srgbClr val="333333"/>
                </a:solidFill>
              </a:rPr>
              <a:t>20</a:t>
            </a:r>
            <a:r>
              <a:rPr lang="en-US" sz="3600" b="1" kern="1200" baseline="30000" smtClean="0">
                <a:solidFill>
                  <a:srgbClr val="333333"/>
                </a:solidFill>
              </a:rPr>
              <a:t>th</a:t>
            </a:r>
            <a:r>
              <a:rPr lang="en-US" sz="3600" b="1" kern="1200" smtClean="0">
                <a:solidFill>
                  <a:srgbClr val="333333"/>
                </a:solidFill>
              </a:rPr>
              <a:t> March</a:t>
            </a:r>
            <a:r>
              <a:rPr lang="en-US" sz="3600" b="1" kern="1200" smtClean="0">
                <a:solidFill>
                  <a:srgbClr val="333333"/>
                </a:solidFill>
              </a:rPr>
              <a:t>, </a:t>
            </a:r>
            <a:r>
              <a:rPr lang="en-US" sz="3600" b="1" kern="1200" dirty="0" smtClean="0">
                <a:solidFill>
                  <a:srgbClr val="333333"/>
                </a:solidFill>
              </a:rPr>
              <a:t>2018</a:t>
            </a:r>
            <a:endParaRPr lang="en-US" sz="2400" kern="1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sz="quarter" idx="1"/>
          </p:nvPr>
        </p:nvSpPr>
        <p:spPr>
          <a:xfrm>
            <a:off x="1947993" y="464164"/>
            <a:ext cx="7141633" cy="61555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t-IT" sz="4000" b="1" kern="1200" dirty="0">
                <a:cs typeface="ＭＳ Ｐゴシック" pitchFamily="84" charset="-128"/>
              </a:rPr>
              <a:t>Strategic </a:t>
            </a:r>
            <a:r>
              <a:rPr lang="it-IT" sz="4000" b="1" kern="1200" dirty="0" err="1" smtClean="0">
                <a:cs typeface="ＭＳ Ｐゴシック" pitchFamily="84" charset="-128"/>
              </a:rPr>
              <a:t>Goals</a:t>
            </a:r>
            <a:endParaRPr lang="it-IT" sz="4000" b="1" kern="1200" dirty="0">
              <a:cs typeface="ＭＳ Ｐゴシック" pitchFamily="8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 smtClean="0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10</a:t>
            </a:fld>
            <a:endParaRPr lang="de-DE"/>
          </a:p>
        </p:txBody>
      </p:sp>
      <p:sp>
        <p:nvSpPr>
          <p:cNvPr id="6" name="Rettangolo 5"/>
          <p:cNvSpPr/>
          <p:nvPr/>
        </p:nvSpPr>
        <p:spPr>
          <a:xfrm>
            <a:off x="3886200" y="2242054"/>
            <a:ext cx="8001000" cy="3411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2">
                    <a:lumMod val="25000"/>
                  </a:schemeClr>
                </a:solidFill>
              </a:rPr>
              <a:t>To support the efficient implementation of 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the </a:t>
            </a:r>
            <a:r>
              <a:rPr lang="en-US" dirty="0">
                <a:solidFill>
                  <a:schemeClr val="accent2">
                    <a:lumMod val="25000"/>
                  </a:schemeClr>
                </a:solidFill>
              </a:rPr>
              <a:t>full spectrum of innovative changes required by the Directive 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2014/24/EC on </a:t>
            </a:r>
            <a:r>
              <a:rPr lang="en-US" dirty="0">
                <a:solidFill>
                  <a:schemeClr val="accent2">
                    <a:lumMod val="25000"/>
                  </a:schemeClr>
                </a:solidFill>
              </a:rPr>
              <a:t>public markets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To complement the portfolio of  components for Member states through PEPPOL suite in the tendering process area</a:t>
            </a:r>
          </a:p>
          <a:p>
            <a:endParaRPr lang="en-US" dirty="0" smtClean="0">
              <a:solidFill>
                <a:schemeClr val="accent2">
                  <a:lumMod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To ensure </a:t>
            </a:r>
            <a:r>
              <a:rPr lang="en-US" dirty="0">
                <a:solidFill>
                  <a:schemeClr val="accent2">
                    <a:lumMod val="25000"/>
                  </a:schemeClr>
                </a:solidFill>
              </a:rPr>
              <a:t>interoperability between systems in order to exchange messages and documents, e.g. 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or </a:t>
            </a:r>
            <a:r>
              <a:rPr lang="en-US" dirty="0">
                <a:solidFill>
                  <a:schemeClr val="accent2">
                    <a:lumMod val="25000"/>
                  </a:schemeClr>
                </a:solidFill>
              </a:rPr>
              <a:t>tenders in the </a:t>
            </a:r>
            <a:r>
              <a:rPr lang="en-US" dirty="0" err="1">
                <a:solidFill>
                  <a:schemeClr val="accent2">
                    <a:lumMod val="25000"/>
                  </a:schemeClr>
                </a:solidFill>
              </a:rPr>
              <a:t>eSENS</a:t>
            </a:r>
            <a:r>
              <a:rPr lang="en-US" dirty="0">
                <a:solidFill>
                  <a:schemeClr val="accent2">
                    <a:lumMod val="25000"/>
                  </a:schemeClr>
                </a:solidFill>
              </a:rPr>
              <a:t> project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;</a:t>
            </a:r>
          </a:p>
          <a:p>
            <a:endParaRPr lang="en-US" dirty="0" smtClean="0">
              <a:solidFill>
                <a:schemeClr val="accent2">
                  <a:lumMod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Run in day to day operations and governance the </a:t>
            </a:r>
            <a:r>
              <a:rPr lang="en-US" dirty="0" err="1" smtClean="0">
                <a:solidFill>
                  <a:schemeClr val="accent2">
                    <a:lumMod val="25000"/>
                  </a:schemeClr>
                </a:solidFill>
              </a:rPr>
              <a:t>OpenPEPPOL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25000"/>
                  </a:schemeClr>
                </a:solidFill>
              </a:rPr>
              <a:t>network for </a:t>
            </a:r>
            <a:r>
              <a:rPr lang="en-US" dirty="0" err="1">
                <a:solidFill>
                  <a:schemeClr val="accent2">
                    <a:lumMod val="25000"/>
                  </a:schemeClr>
                </a:solidFill>
              </a:rPr>
              <a:t>eTendering</a:t>
            </a:r>
            <a:r>
              <a:rPr lang="en-US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usage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2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599" y="341318"/>
            <a:ext cx="8569569" cy="706437"/>
          </a:xfrm>
        </p:spPr>
        <p:txBody>
          <a:bodyPr/>
          <a:lstStyle/>
          <a:p>
            <a:r>
              <a:rPr lang="en-GB" dirty="0" smtClean="0"/>
              <a:t>PRACC’s scope by the SENS uptake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3833" y="1232629"/>
            <a:ext cx="11290952" cy="5909310"/>
          </a:xfrm>
        </p:spPr>
        <p:txBody>
          <a:bodyPr/>
          <a:lstStyle/>
          <a:p>
            <a:pPr lvl="1"/>
            <a:r>
              <a:rPr lang="en-GB" sz="2400" dirty="0"/>
              <a:t>Take over the e-SENS </a:t>
            </a:r>
            <a:r>
              <a:rPr lang="en-GB" sz="2400" dirty="0" err="1"/>
              <a:t>eTendering</a:t>
            </a:r>
            <a:r>
              <a:rPr lang="en-GB" sz="2400" dirty="0"/>
              <a:t> specifications and artefacts by end of the e-SENS </a:t>
            </a:r>
            <a:r>
              <a:rPr lang="en-GB" sz="2400" dirty="0" smtClean="0"/>
              <a:t>project</a:t>
            </a:r>
            <a:endParaRPr lang="nb-NO" sz="2400" dirty="0" smtClean="0"/>
          </a:p>
          <a:p>
            <a:pPr lvl="1"/>
            <a:r>
              <a:rPr lang="en-GB" sz="2400" dirty="0" smtClean="0"/>
              <a:t>Provide a forum for the </a:t>
            </a:r>
            <a:r>
              <a:rPr lang="en-GB" sz="2400" dirty="0" err="1" smtClean="0"/>
              <a:t>eTendering</a:t>
            </a:r>
            <a:r>
              <a:rPr lang="en-GB" sz="2400" dirty="0" smtClean="0"/>
              <a:t> Community in the OpenPEPPOL Pre-Award Community</a:t>
            </a:r>
            <a:endParaRPr lang="nb-NO" sz="2400" dirty="0"/>
          </a:p>
          <a:p>
            <a:pPr lvl="1"/>
            <a:r>
              <a:rPr lang="en-GB" sz="2400" dirty="0" smtClean="0"/>
              <a:t>Support </a:t>
            </a:r>
            <a:r>
              <a:rPr lang="en-GB" sz="2400" dirty="0"/>
              <a:t>the Domain in establishing interim as well as long term solutions on open issues, such as (but not limited to); Trust model, Governance structure, Agreement framework, etc.</a:t>
            </a:r>
            <a:endParaRPr lang="nb-NO" sz="2400" dirty="0"/>
          </a:p>
          <a:p>
            <a:pPr lvl="1"/>
            <a:r>
              <a:rPr lang="en-GB" sz="2400" dirty="0"/>
              <a:t>Support the Domain in establishing </a:t>
            </a:r>
            <a:r>
              <a:rPr lang="en-GB" sz="2400" dirty="0" err="1"/>
              <a:t>eTendering</a:t>
            </a:r>
            <a:r>
              <a:rPr lang="en-GB" sz="2400" dirty="0"/>
              <a:t> contract documents, initially as interim contracts while the </a:t>
            </a:r>
            <a:r>
              <a:rPr lang="en-GB" sz="2400" dirty="0" err="1"/>
              <a:t>OpenPEPPOL</a:t>
            </a:r>
            <a:r>
              <a:rPr lang="en-GB" sz="2400" dirty="0"/>
              <a:t> contract framework is being adjusted to cater directly for legal requirements in the new domain</a:t>
            </a:r>
          </a:p>
          <a:p>
            <a:pPr lvl="1"/>
            <a:r>
              <a:rPr lang="en-GB" sz="2400" dirty="0"/>
              <a:t>Long term goal is to align </a:t>
            </a:r>
            <a:r>
              <a:rPr lang="en-GB" sz="2400" dirty="0" err="1"/>
              <a:t>PreAward</a:t>
            </a:r>
            <a:r>
              <a:rPr lang="en-GB" sz="2400" dirty="0"/>
              <a:t>  and </a:t>
            </a:r>
            <a:r>
              <a:rPr lang="en-GB" sz="2400" dirty="0" err="1"/>
              <a:t>PostAward</a:t>
            </a:r>
            <a:r>
              <a:rPr lang="en-GB" sz="2400" dirty="0"/>
              <a:t> Agreements, sustainability and operation.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785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PRACC Workgroups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919" y="1356210"/>
            <a:ext cx="11471035" cy="4025717"/>
          </a:xfrm>
        </p:spPr>
        <p:txBody>
          <a:bodyPr/>
          <a:lstStyle/>
          <a:p>
            <a:r>
              <a:rPr lang="it-IT" sz="2800" b="1" dirty="0" err="1" smtClean="0"/>
              <a:t>eTendering</a:t>
            </a:r>
            <a:r>
              <a:rPr lang="it-IT" sz="2800" b="1" dirty="0" smtClean="0"/>
              <a:t> </a:t>
            </a:r>
            <a:r>
              <a:rPr lang="it-IT" sz="2800" b="1" dirty="0" err="1"/>
              <a:t>Transition</a:t>
            </a:r>
            <a:r>
              <a:rPr lang="it-IT" sz="2800" b="1" dirty="0"/>
              <a:t>-In Work </a:t>
            </a:r>
            <a:r>
              <a:rPr lang="it-IT" sz="2800" b="1" dirty="0" smtClean="0"/>
              <a:t>Group Mandate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800" dirty="0"/>
              <a:t>The e-Tendering Transition-IN project serves the purpose of defining </a:t>
            </a:r>
            <a:r>
              <a:rPr lang="en-US" sz="2800" dirty="0" smtClean="0"/>
              <a:t>and implementing </a:t>
            </a:r>
            <a:r>
              <a:rPr lang="en-US" sz="2800" dirty="0"/>
              <a:t>an AS-IS production setup of the e-Tendering Process area.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800" dirty="0"/>
              <a:t>At the end of </a:t>
            </a:r>
            <a:r>
              <a:rPr lang="en-US" sz="2800" dirty="0" smtClean="0"/>
              <a:t>WG </a:t>
            </a:r>
            <a:r>
              <a:rPr lang="en-US" sz="2800" dirty="0"/>
              <a:t>Activities, the implemented </a:t>
            </a:r>
            <a:r>
              <a:rPr lang="en-US" sz="2800" dirty="0" smtClean="0"/>
              <a:t>e- Tendering </a:t>
            </a:r>
            <a:r>
              <a:rPr lang="en-US" sz="2800" dirty="0"/>
              <a:t>profiles will </a:t>
            </a:r>
            <a:r>
              <a:rPr lang="en-US" sz="2800" dirty="0" smtClean="0"/>
              <a:t>be sustained </a:t>
            </a:r>
            <a:r>
              <a:rPr lang="en-US" sz="2800" dirty="0"/>
              <a:t>and further developed according </a:t>
            </a:r>
            <a:r>
              <a:rPr lang="en-US" sz="2800" dirty="0" smtClean="0"/>
              <a:t>to normal </a:t>
            </a:r>
            <a:r>
              <a:rPr lang="en-US" sz="2800" dirty="0"/>
              <a:t>procedures in OpenPEPPOL </a:t>
            </a:r>
            <a:r>
              <a:rPr lang="en-US" sz="2800" dirty="0" smtClean="0"/>
              <a:t>AISBL</a:t>
            </a:r>
            <a:r>
              <a:rPr lang="en-US" sz="2800" dirty="0"/>
              <a:t>;</a:t>
            </a:r>
            <a:endParaRPr lang="en-US" sz="280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 smtClean="0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9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PRACC Workgroups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14475"/>
            <a:ext cx="10972800" cy="3163943"/>
          </a:xfrm>
        </p:spPr>
        <p:txBody>
          <a:bodyPr/>
          <a:lstStyle/>
          <a:p>
            <a:r>
              <a:rPr lang="en-US" sz="3200" b="1" dirty="0"/>
              <a:t>Pre Award Catalogue </a:t>
            </a:r>
            <a:r>
              <a:rPr lang="en-US" sz="3200" b="1" dirty="0" smtClean="0"/>
              <a:t>Mandate completed</a:t>
            </a:r>
            <a:endParaRPr lang="en-US" sz="3200" b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sz="2800" dirty="0" smtClean="0"/>
              <a:t>PEPPOL </a:t>
            </a:r>
            <a:r>
              <a:rPr lang="en-US" sz="2800" dirty="0"/>
              <a:t>BIS for pre-award </a:t>
            </a:r>
            <a:r>
              <a:rPr lang="en-US" sz="2800" smtClean="0"/>
              <a:t>catalogue will be used </a:t>
            </a:r>
            <a:r>
              <a:rPr lang="en-US" sz="2800" dirty="0"/>
              <a:t>in choreography submitting a tender using PEPPOL BIS 54 Tendering together with </a:t>
            </a:r>
            <a:r>
              <a:rPr lang="en-US" sz="2800" dirty="0" err="1"/>
              <a:t>trdm</a:t>
            </a:r>
            <a:r>
              <a:rPr lang="en-US" sz="2800" dirty="0"/>
              <a:t> 090 and as confirmation </a:t>
            </a:r>
            <a:r>
              <a:rPr lang="en-US" sz="2800" dirty="0" err="1"/>
              <a:t>trdm</a:t>
            </a:r>
            <a:r>
              <a:rPr lang="en-US" sz="2800" dirty="0"/>
              <a:t> 045.  </a:t>
            </a:r>
            <a:endParaRPr lang="en-US" sz="2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800" dirty="0" smtClean="0"/>
              <a:t>At </a:t>
            </a:r>
            <a:r>
              <a:rPr lang="en-US" sz="2800" dirty="0"/>
              <a:t>a later stage will also ESPD response be part of the choreography and other structured transactions. 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 smtClean="0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1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613833" y="1524921"/>
            <a:ext cx="10972800" cy="4905958"/>
          </a:xfrm>
        </p:spPr>
        <p:txBody>
          <a:bodyPr/>
          <a:lstStyle/>
          <a:p>
            <a:pPr lvl="2"/>
            <a:r>
              <a:rPr lang="en-US" sz="2400" b="1" dirty="0" smtClean="0"/>
              <a:t>Norway </a:t>
            </a:r>
            <a:r>
              <a:rPr lang="en-US" sz="2400" b="1" smtClean="0"/>
              <a:t>(DIFI) created </a:t>
            </a:r>
            <a:r>
              <a:rPr lang="en-US" sz="2400" b="1" dirty="0"/>
              <a:t>a version 1.0.2 </a:t>
            </a:r>
            <a:r>
              <a:rPr lang="en-US" sz="2400" dirty="0"/>
              <a:t>including all </a:t>
            </a:r>
            <a:r>
              <a:rPr lang="en-US" sz="2400" dirty="0" err="1"/>
              <a:t>artefacts</a:t>
            </a:r>
            <a:r>
              <a:rPr lang="en-US" sz="2400" dirty="0"/>
              <a:t> that </a:t>
            </a:r>
            <a:r>
              <a:rPr lang="en-US" sz="2400" dirty="0" smtClean="0"/>
              <a:t>secure </a:t>
            </a:r>
            <a:r>
              <a:rPr lang="en-US" sz="2400" dirty="0"/>
              <a:t>the quality, and two different format for </a:t>
            </a:r>
            <a:r>
              <a:rPr lang="en-US" sz="2400" dirty="0" err="1"/>
              <a:t>Espd</a:t>
            </a:r>
            <a:r>
              <a:rPr lang="en-US" sz="2400" dirty="0"/>
              <a:t> and </a:t>
            </a:r>
            <a:r>
              <a:rPr lang="en-US" sz="2400" dirty="0" smtClean="0"/>
              <a:t>VCD and  offered to </a:t>
            </a:r>
            <a:r>
              <a:rPr lang="en-US" sz="2400" dirty="0" err="1" smtClean="0"/>
              <a:t>OpenPEPPOL</a:t>
            </a:r>
            <a:r>
              <a:rPr lang="en-US" sz="2400" dirty="0" smtClean="0"/>
              <a:t>, that accepted as PEPPOL </a:t>
            </a:r>
            <a:r>
              <a:rPr lang="en-US" sz="2400" dirty="0"/>
              <a:t>BIS ESPD 1.0  </a:t>
            </a:r>
            <a:r>
              <a:rPr lang="en-US" sz="2400" dirty="0" smtClean="0"/>
              <a:t>meaning that is ready </a:t>
            </a:r>
            <a:r>
              <a:rPr lang="en-US" sz="2400" dirty="0"/>
              <a:t>for </a:t>
            </a:r>
            <a:r>
              <a:rPr lang="en-US" sz="2400" dirty="0" smtClean="0"/>
              <a:t>review. </a:t>
            </a:r>
            <a:endParaRPr lang="en-US" sz="2400" dirty="0"/>
          </a:p>
          <a:p>
            <a:pPr lvl="2"/>
            <a:endParaRPr lang="en-US" sz="2400" dirty="0"/>
          </a:p>
          <a:p>
            <a:pPr marL="357187" lvl="2" indent="0">
              <a:buNone/>
            </a:pPr>
            <a:r>
              <a:rPr lang="en-GB" sz="2400" b="1" dirty="0" err="1"/>
              <a:t>ESPDint</a:t>
            </a:r>
            <a:r>
              <a:rPr lang="en-GB" sz="2400" b="1" dirty="0"/>
              <a:t> project with DG GROW</a:t>
            </a:r>
          </a:p>
          <a:p>
            <a:pPr marL="357187" lvl="2" indent="0">
              <a:buNone/>
            </a:pPr>
            <a:r>
              <a:rPr lang="en-US" sz="2400" dirty="0" smtClean="0"/>
              <a:t>Currently </a:t>
            </a:r>
            <a:r>
              <a:rPr lang="en-US" sz="2400" dirty="0"/>
              <a:t>under discussion in the </a:t>
            </a:r>
            <a:r>
              <a:rPr lang="en-US" sz="2400" dirty="0" err="1"/>
              <a:t>ESPDInt</a:t>
            </a:r>
            <a:r>
              <a:rPr lang="en-US" sz="2400" dirty="0"/>
              <a:t> project, which is responsible for the Change Management. </a:t>
            </a:r>
            <a:r>
              <a:rPr lang="en-US" sz="2400" dirty="0" err="1"/>
              <a:t>OpenPEPPOL</a:t>
            </a:r>
            <a:r>
              <a:rPr lang="en-US" sz="2400" dirty="0"/>
              <a:t> </a:t>
            </a:r>
            <a:r>
              <a:rPr lang="en-US" sz="2400" dirty="0" smtClean="0"/>
              <a:t>intends to develop </a:t>
            </a:r>
            <a:r>
              <a:rPr lang="en-US" sz="2400" dirty="0"/>
              <a:t>a BIS version 2.0 ( and migrate to this version) when a stable version of the Standard will be available.</a:t>
            </a:r>
            <a:endParaRPr lang="en-US" sz="2400" dirty="0" smtClean="0"/>
          </a:p>
          <a:p>
            <a:pPr marL="357187" lvl="2" indent="0">
              <a:buNone/>
            </a:pPr>
            <a:endParaRPr lang="en-US" sz="2400" dirty="0"/>
          </a:p>
          <a:p>
            <a:pPr marL="357187" lvl="2" indent="0">
              <a:buNone/>
            </a:pPr>
            <a:endParaRPr lang="en-GB" sz="2000" dirty="0" smtClean="0"/>
          </a:p>
        </p:txBody>
      </p:sp>
      <p:sp>
        <p:nvSpPr>
          <p:cNvPr id="166913" name="Tittel 1"/>
          <p:cNvSpPr>
            <a:spLocks noGrp="1"/>
          </p:cNvSpPr>
          <p:nvPr>
            <p:ph type="title"/>
          </p:nvPr>
        </p:nvSpPr>
        <p:spPr>
          <a:xfrm>
            <a:off x="609601" y="354377"/>
            <a:ext cx="7355417" cy="706437"/>
          </a:xfrm>
        </p:spPr>
        <p:txBody>
          <a:bodyPr/>
          <a:lstStyle/>
          <a:p>
            <a:pPr marL="24161750" indent="-24161750"/>
            <a:r>
              <a:rPr lang="en-US" sz="2800" dirty="0" smtClean="0"/>
              <a:t>ESPD/VCD: Mandate to Assign in the future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665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Plassholder for innhold 2"/>
          <p:cNvSpPr>
            <a:spLocks noGrp="1"/>
          </p:cNvSpPr>
          <p:nvPr>
            <p:ph type="subTitle" sz="quarter" idx="1"/>
          </p:nvPr>
        </p:nvSpPr>
        <p:spPr>
          <a:xfrm>
            <a:off x="4334256" y="2978084"/>
            <a:ext cx="7150608" cy="172354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200" b="1" kern="1200" dirty="0" smtClean="0">
                <a:solidFill>
                  <a:srgbClr val="333333"/>
                </a:solidFill>
              </a:rPr>
              <a:t>OpenPEPPOL </a:t>
            </a:r>
            <a:r>
              <a:rPr lang="en-US" sz="3200" b="1" kern="1200" smtClean="0">
                <a:solidFill>
                  <a:srgbClr val="333333"/>
                </a:solidFill>
              </a:rPr>
              <a:t>– TICC</a:t>
            </a:r>
            <a:endParaRPr lang="en-US" sz="3200" b="1" kern="1200" dirty="0" smtClean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endParaRPr lang="en-US" sz="2000" kern="1200" dirty="0" smtClean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r>
              <a:rPr lang="en-US" sz="2000" kern="1200" dirty="0" smtClean="0">
                <a:solidFill>
                  <a:srgbClr val="333333"/>
                </a:solidFill>
              </a:rPr>
              <a:t>Hans Berg</a:t>
            </a:r>
          </a:p>
          <a:p>
            <a:pPr>
              <a:spcBef>
                <a:spcPct val="0"/>
              </a:spcBef>
            </a:pPr>
            <a:r>
              <a:rPr lang="en-US" sz="2000" kern="1200" dirty="0" smtClean="0">
                <a:solidFill>
                  <a:srgbClr val="333333"/>
                </a:solidFill>
              </a:rPr>
              <a:t>OpenPEPPOL TICC leader, </a:t>
            </a:r>
            <a:r>
              <a:rPr lang="en-US" sz="2000" kern="1200" dirty="0" err="1" smtClean="0">
                <a:solidFill>
                  <a:srgbClr val="333333"/>
                </a:solidFill>
              </a:rPr>
              <a:t>Tickstar</a:t>
            </a:r>
            <a:endParaRPr lang="en-US" sz="2000" kern="1200" dirty="0" smtClean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endParaRPr lang="en-US" sz="2000" kern="1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599" y="341318"/>
            <a:ext cx="8494643" cy="706437"/>
          </a:xfrm>
        </p:spPr>
        <p:txBody>
          <a:bodyPr/>
          <a:lstStyle/>
          <a:p>
            <a:r>
              <a:rPr lang="en-GB" sz="2800" b="0" dirty="0">
                <a:solidFill>
                  <a:srgbClr val="131313"/>
                </a:solidFill>
                <a:cs typeface="Arial" pitchFamily="34" charset="0"/>
              </a:rPr>
              <a:t>Transport Infrastructure Coordinating Community (I)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514475"/>
            <a:ext cx="10972800" cy="3739486"/>
          </a:xfrm>
        </p:spPr>
        <p:txBody>
          <a:bodyPr/>
          <a:lstStyle/>
          <a:p>
            <a:pPr lvl="1">
              <a:spcBef>
                <a:spcPts val="600"/>
              </a:spcBef>
            </a:pPr>
            <a:r>
              <a:rPr lang="en-US" sz="1800" dirty="0" smtClean="0"/>
              <a:t>Creating </a:t>
            </a:r>
            <a:r>
              <a:rPr lang="en-US" sz="1800" dirty="0"/>
              <a:t>awareness and usage of the PEPPOL eDelivery Network. 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Workgroup </a:t>
            </a:r>
            <a:r>
              <a:rPr lang="en-US" sz="1800" dirty="0"/>
              <a:t>for evaluating the CEF criteria related to AS4 adoption. 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Code </a:t>
            </a:r>
            <a:r>
              <a:rPr lang="en-US" sz="1800" dirty="0"/>
              <a:t>List </a:t>
            </a:r>
            <a:r>
              <a:rPr lang="en-US" sz="1800" dirty="0" smtClean="0"/>
              <a:t>Team established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Publication </a:t>
            </a:r>
            <a:r>
              <a:rPr lang="en-US" sz="1800" dirty="0"/>
              <a:t>of the OpenPEPPOL AS4 profile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Initiation of the OpenPEPPOL PKI </a:t>
            </a:r>
            <a:r>
              <a:rPr lang="en-US" sz="1800" dirty="0" smtClean="0"/>
              <a:t>migration to v.3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Increased </a:t>
            </a:r>
            <a:r>
              <a:rPr lang="en-US" sz="1800" dirty="0"/>
              <a:t>SLA requirements for AP and SMP service providers, now 99.5% 24/7/365. 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Work </a:t>
            </a:r>
            <a:r>
              <a:rPr lang="en-US" sz="1800" dirty="0"/>
              <a:t>group to establish technical testing and onboarding procedures for APs and SMPs. </a:t>
            </a:r>
            <a:endParaRPr lang="en-US" sz="1800" dirty="0" smtClean="0"/>
          </a:p>
          <a:p>
            <a:pPr lvl="1">
              <a:spcBef>
                <a:spcPts val="600"/>
              </a:spcBef>
            </a:pPr>
            <a:r>
              <a:rPr lang="en-US" sz="1800" dirty="0"/>
              <a:t>Decision to not move forward with the MLR policy, but rather focus on the PEPPOL Technical Validation Response message </a:t>
            </a:r>
          </a:p>
          <a:p>
            <a:pPr marL="1588" lvl="1" indent="0">
              <a:spcBef>
                <a:spcPts val="600"/>
              </a:spcBef>
              <a:buNone/>
            </a:pPr>
            <a:endParaRPr lang="en-US" sz="1800" dirty="0"/>
          </a:p>
          <a:p>
            <a:pPr>
              <a:spcBef>
                <a:spcPts val="600"/>
              </a:spcBef>
            </a:pPr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649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599" y="341318"/>
            <a:ext cx="8494643" cy="706437"/>
          </a:xfrm>
        </p:spPr>
        <p:txBody>
          <a:bodyPr/>
          <a:lstStyle/>
          <a:p>
            <a:r>
              <a:rPr lang="en-GB" sz="2800" b="0" dirty="0">
                <a:solidFill>
                  <a:srgbClr val="131313"/>
                </a:solidFill>
                <a:cs typeface="Arial" pitchFamily="34" charset="0"/>
              </a:rPr>
              <a:t>Transport Infrastructure Coordinating Community (II)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514475"/>
            <a:ext cx="10972800" cy="2231380"/>
          </a:xfrm>
        </p:spPr>
        <p:txBody>
          <a:bodyPr/>
          <a:lstStyle/>
          <a:p>
            <a:r>
              <a:rPr lang="en-US" dirty="0" smtClean="0"/>
              <a:t>Activities during 2018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nb-NO" dirty="0"/>
              <a:t>Complete </a:t>
            </a:r>
            <a:r>
              <a:rPr lang="nb-NO" dirty="0" err="1"/>
              <a:t>the</a:t>
            </a:r>
            <a:r>
              <a:rPr lang="nb-NO" dirty="0"/>
              <a:t> PKI </a:t>
            </a:r>
            <a:r>
              <a:rPr lang="nb-NO" dirty="0" err="1"/>
              <a:t>migration</a:t>
            </a:r>
            <a:r>
              <a:rPr lang="nb-NO" dirty="0"/>
              <a:t> </a:t>
            </a:r>
          </a:p>
          <a:p>
            <a:pPr lvl="1">
              <a:spcBef>
                <a:spcPts val="600"/>
              </a:spcBef>
            </a:pPr>
            <a:r>
              <a:rPr lang="nb-NO" dirty="0" err="1"/>
              <a:t>Prepare</a:t>
            </a:r>
            <a:r>
              <a:rPr lang="nb-NO" dirty="0"/>
              <a:t> for AS4 </a:t>
            </a:r>
            <a:r>
              <a:rPr lang="nb-NO" dirty="0" err="1"/>
              <a:t>migration</a:t>
            </a:r>
            <a:r>
              <a:rPr lang="nb-NO" dirty="0"/>
              <a:t>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Cater for efficient technical onboarding of AP and SMP providers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Promote </a:t>
            </a:r>
            <a:r>
              <a:rPr lang="en-US" dirty="0"/>
              <a:t>the use of the PEPPOL Directory to improve trading partner network matching </a:t>
            </a:r>
          </a:p>
          <a:p>
            <a:pPr lvl="1">
              <a:spcBef>
                <a:spcPts val="600"/>
              </a:spcBef>
            </a:pPr>
            <a:r>
              <a:rPr lang="nb-NO" dirty="0" err="1"/>
              <a:t>Arrange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face-to-face </a:t>
            </a:r>
            <a:r>
              <a:rPr lang="nb-NO" dirty="0" err="1"/>
              <a:t>meetings</a:t>
            </a:r>
            <a:r>
              <a:rPr lang="nb-NO" dirty="0"/>
              <a:t>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1857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Plassholder for innhold 2"/>
          <p:cNvSpPr>
            <a:spLocks noGrp="1"/>
          </p:cNvSpPr>
          <p:nvPr>
            <p:ph type="subTitle" sz="quarter" idx="1"/>
          </p:nvPr>
        </p:nvSpPr>
        <p:spPr>
          <a:xfrm>
            <a:off x="4334256" y="2978084"/>
            <a:ext cx="7150608" cy="2092881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nb-NO" sz="2800" b="1" kern="1200" dirty="0">
                <a:solidFill>
                  <a:srgbClr val="333333"/>
                </a:solidFill>
                <a:ea typeface="ＭＳ Ｐゴシック" pitchFamily="84" charset="-128"/>
              </a:rPr>
              <a:t>OpenPEPPOL – </a:t>
            </a:r>
            <a:r>
              <a:rPr lang="nb-NO" sz="2800" b="1" kern="1200" dirty="0" smtClean="0">
                <a:solidFill>
                  <a:srgbClr val="333333"/>
                </a:solidFill>
                <a:ea typeface="ＭＳ Ｐゴシック" pitchFamily="84" charset="-128"/>
              </a:rPr>
              <a:t>POACC Overview</a:t>
            </a:r>
            <a:endParaRPr lang="nb-NO" sz="2800" b="1" kern="1200" dirty="0">
              <a:solidFill>
                <a:srgbClr val="333333"/>
              </a:solidFill>
              <a:ea typeface="ＭＳ Ｐゴシック" pitchFamily="84" charset="-128"/>
            </a:endParaRPr>
          </a:p>
          <a:p>
            <a:pPr>
              <a:spcBef>
                <a:spcPct val="0"/>
              </a:spcBef>
            </a:pPr>
            <a:endParaRPr lang="nb-NO" sz="1800" kern="1200" dirty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r>
              <a:rPr lang="nb-NO" sz="1800" kern="1200" dirty="0" smtClean="0">
                <a:solidFill>
                  <a:srgbClr val="333333"/>
                </a:solidFill>
              </a:rPr>
              <a:t>Sören Pedersen</a:t>
            </a:r>
            <a:endParaRPr lang="nb-NO" sz="1800" kern="1200" dirty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r>
              <a:rPr lang="nb-NO" sz="1800" kern="1200" dirty="0" smtClean="0">
                <a:solidFill>
                  <a:srgbClr val="333333"/>
                </a:solidFill>
              </a:rPr>
              <a:t>OpenPEPPOL POACC leader</a:t>
            </a:r>
            <a:endParaRPr lang="nb-NO" sz="1800" kern="1200" dirty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r>
              <a:rPr lang="nb-NO" sz="1800" kern="1200" dirty="0" smtClean="0">
                <a:solidFill>
                  <a:srgbClr val="333333"/>
                </a:solidFill>
              </a:rPr>
              <a:t>Project manager, eProcurement central government Sweden</a:t>
            </a:r>
          </a:p>
          <a:p>
            <a:pPr>
              <a:spcBef>
                <a:spcPct val="0"/>
              </a:spcBef>
            </a:pPr>
            <a:r>
              <a:rPr lang="nb-NO" sz="1800" kern="1200" dirty="0" smtClean="0">
                <a:solidFill>
                  <a:srgbClr val="333333"/>
                </a:solidFill>
              </a:rPr>
              <a:t>National Financial Management Authority (ESV)</a:t>
            </a:r>
            <a:endParaRPr lang="nb-NO" sz="1800" kern="1200" dirty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endParaRPr lang="nb-NO" sz="1800" kern="1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8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0" dirty="0">
                <a:solidFill>
                  <a:srgbClr val="131313"/>
                </a:solidFill>
                <a:cs typeface="Arial" pitchFamily="34" charset="0"/>
              </a:rPr>
              <a:t>Post-Award Coordinating Community (I)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295817"/>
            <a:ext cx="10972800" cy="5401479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sz="2400" dirty="0"/>
              <a:t>Since the 8th General assembly in March 2017 the </a:t>
            </a:r>
            <a:r>
              <a:rPr lang="en-GB" sz="2400" dirty="0" err="1"/>
              <a:t>PoACC</a:t>
            </a:r>
            <a:r>
              <a:rPr lang="en-GB" sz="2400" dirty="0"/>
              <a:t> successfully completed the following activities: </a:t>
            </a:r>
          </a:p>
          <a:p>
            <a:pPr lvl="1">
              <a:spcBef>
                <a:spcPts val="300"/>
              </a:spcBef>
            </a:pPr>
            <a:r>
              <a:rPr lang="en-GB" sz="2400" dirty="0"/>
              <a:t>Completed two minor releases, spring and fall release </a:t>
            </a:r>
            <a:r>
              <a:rPr lang="en-GB" sz="2400" dirty="0" smtClean="0"/>
              <a:t>2017</a:t>
            </a:r>
            <a:endParaRPr lang="en-GB" sz="2400" dirty="0"/>
          </a:p>
          <a:p>
            <a:pPr lvl="1">
              <a:spcBef>
                <a:spcPts val="300"/>
              </a:spcBef>
            </a:pPr>
            <a:r>
              <a:rPr lang="en-GB" sz="2400" dirty="0"/>
              <a:t>Continued to improve the release management process in </a:t>
            </a:r>
            <a:r>
              <a:rPr lang="en-GB" sz="2400" dirty="0" smtClean="0"/>
              <a:t>PEPPOL</a:t>
            </a:r>
            <a:endParaRPr lang="en-GB" sz="2400" dirty="0"/>
          </a:p>
          <a:p>
            <a:pPr lvl="1">
              <a:spcBef>
                <a:spcPts val="300"/>
              </a:spcBef>
            </a:pPr>
            <a:r>
              <a:rPr lang="en-GB" sz="2400" dirty="0"/>
              <a:t>Completed a pre-study on the European Norm on e-invoicing (EN 16931) </a:t>
            </a:r>
            <a:endParaRPr lang="en-GB" sz="2400" dirty="0" smtClean="0"/>
          </a:p>
          <a:p>
            <a:pPr lvl="1">
              <a:spcBef>
                <a:spcPts val="300"/>
              </a:spcBef>
            </a:pPr>
            <a:r>
              <a:rPr lang="en-GB" sz="2400" dirty="0" smtClean="0"/>
              <a:t>Created new BIS Billing 3.0 billing </a:t>
            </a:r>
            <a:r>
              <a:rPr lang="en-GB" sz="2400" dirty="0"/>
              <a:t>BIS, thereby implementing support for the EN in </a:t>
            </a:r>
            <a:r>
              <a:rPr lang="en-GB" sz="2400" dirty="0" smtClean="0"/>
              <a:t>PEPPOL making it easy </a:t>
            </a:r>
            <a:r>
              <a:rPr lang="en-GB" sz="2400" dirty="0"/>
              <a:t>for Member States to comply with the Directive on eInvoicing in Public Procurement (2014/55/EU) </a:t>
            </a:r>
          </a:p>
          <a:p>
            <a:pPr lvl="1">
              <a:spcBef>
                <a:spcPts val="300"/>
              </a:spcBef>
            </a:pPr>
            <a:r>
              <a:rPr lang="en-GB" sz="2400" dirty="0"/>
              <a:t>Developed the new BIS for the Invoice Response Message in co-operation with </a:t>
            </a:r>
            <a:r>
              <a:rPr lang="en-GB" sz="2400" dirty="0" smtClean="0"/>
              <a:t>EESPA thereby giving </a:t>
            </a:r>
            <a:r>
              <a:rPr lang="en-GB" sz="2400" dirty="0"/>
              <a:t>PEPPOL the capability to support the latest requirements in a modern eInvoicing network. </a:t>
            </a:r>
          </a:p>
          <a:p>
            <a:pPr lvl="1">
              <a:spcBef>
                <a:spcPts val="300"/>
              </a:spcBef>
            </a:pPr>
            <a:r>
              <a:rPr lang="en-GB" sz="2400" dirty="0" smtClean="0"/>
              <a:t>Continued </a:t>
            </a:r>
            <a:r>
              <a:rPr lang="en-GB" sz="2400" dirty="0"/>
              <a:t>collaboration through two F2F meetings with focus to discuss work in work groups, educate newcomers and discuss challenges and opportunities.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87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Plassholder for innhold 2"/>
          <p:cNvSpPr>
            <a:spLocks noGrp="1"/>
          </p:cNvSpPr>
          <p:nvPr>
            <p:ph type="subTitle" sz="quarter" idx="1"/>
          </p:nvPr>
        </p:nvSpPr>
        <p:spPr>
          <a:xfrm>
            <a:off x="3690851" y="2978084"/>
            <a:ext cx="7794013" cy="233910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600" b="1" kern="1200" dirty="0" smtClean="0">
                <a:solidFill>
                  <a:srgbClr val="333333"/>
                </a:solidFill>
              </a:rPr>
              <a:t>Welcome from the host</a:t>
            </a:r>
          </a:p>
          <a:p>
            <a:pPr>
              <a:spcBef>
                <a:spcPct val="0"/>
              </a:spcBef>
            </a:pPr>
            <a:endParaRPr lang="en-US" sz="3600" b="1" kern="1200" dirty="0" smtClean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r>
              <a:rPr lang="en-US" sz="3200" b="1" i="1" kern="1200" dirty="0" smtClean="0">
                <a:solidFill>
                  <a:srgbClr val="333333"/>
                </a:solidFill>
              </a:rPr>
              <a:t>Luc Van </a:t>
            </a:r>
            <a:r>
              <a:rPr lang="en-US" sz="3200" b="1" i="1" kern="1200" dirty="0" err="1" smtClean="0">
                <a:solidFill>
                  <a:srgbClr val="333333"/>
                </a:solidFill>
              </a:rPr>
              <a:t>Tilborgh</a:t>
            </a:r>
            <a:endParaRPr lang="en-US" sz="3200" b="1" i="1" kern="1200" dirty="0" smtClean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r>
              <a:rPr lang="en-US" sz="2400" b="1" i="1" kern="1200" dirty="0" smtClean="0">
                <a:solidFill>
                  <a:srgbClr val="333333"/>
                </a:solidFill>
              </a:rPr>
              <a:t>Domain Manager PGA</a:t>
            </a:r>
            <a:endParaRPr lang="en-US" sz="2400" b="1" i="1" kern="1200" dirty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endParaRPr lang="en-US" sz="2400" kern="1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0" dirty="0">
                <a:solidFill>
                  <a:srgbClr val="131313"/>
                </a:solidFill>
                <a:cs typeface="Arial" pitchFamily="34" charset="0"/>
              </a:rPr>
              <a:t>Post-Award Coordinating Community (II)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514475"/>
            <a:ext cx="10972800" cy="4062651"/>
          </a:xfrm>
        </p:spPr>
        <p:txBody>
          <a:bodyPr/>
          <a:lstStyle/>
          <a:p>
            <a:r>
              <a:rPr lang="en-GB" sz="2400" dirty="0"/>
              <a:t>For the next period until the General Assembly2019, the </a:t>
            </a:r>
            <a:r>
              <a:rPr lang="en-GB" sz="2400" dirty="0" err="1"/>
              <a:t>PoACC</a:t>
            </a:r>
            <a:r>
              <a:rPr lang="en-GB" sz="2400" dirty="0"/>
              <a:t> plans to complete the following work: </a:t>
            </a:r>
          </a:p>
          <a:p>
            <a:pPr lvl="1"/>
            <a:r>
              <a:rPr lang="en-GB" sz="2400" dirty="0"/>
              <a:t>Complete </a:t>
            </a:r>
            <a:r>
              <a:rPr lang="en-GB" sz="2400" dirty="0" smtClean="0"/>
              <a:t>work group BIS update 3.0</a:t>
            </a:r>
            <a:endParaRPr lang="en-GB" sz="2400" dirty="0"/>
          </a:p>
          <a:p>
            <a:pPr lvl="1"/>
            <a:r>
              <a:rPr lang="en-GB" sz="2400" dirty="0" smtClean="0"/>
              <a:t>Implementing </a:t>
            </a:r>
            <a:r>
              <a:rPr lang="en-GB" sz="2400" dirty="0"/>
              <a:t>the organisational changes </a:t>
            </a:r>
            <a:r>
              <a:rPr lang="en-GB" sz="2400" dirty="0" smtClean="0"/>
              <a:t>as proposed Managing Committee </a:t>
            </a:r>
          </a:p>
          <a:p>
            <a:pPr lvl="1"/>
            <a:r>
              <a:rPr lang="en-GB" sz="2400" dirty="0" smtClean="0"/>
              <a:t>Support migration to BIS Billing version 3.0</a:t>
            </a:r>
          </a:p>
          <a:p>
            <a:pPr lvl="1"/>
            <a:r>
              <a:rPr lang="en-GB" sz="2400" dirty="0" smtClean="0"/>
              <a:t>Prepare for governance of national supplier triggered validation rules</a:t>
            </a:r>
            <a:endParaRPr lang="en-GB" sz="2400" dirty="0"/>
          </a:p>
          <a:p>
            <a:r>
              <a:rPr lang="en-GB" sz="2400" dirty="0"/>
              <a:t>The collaborative work will continue by means of both online meeting facilities and face-to-face meetings.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421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Fall and spring release </a:t>
            </a:r>
            <a:r>
              <a:rPr lang="sv-SE" dirty="0" err="1" smtClean="0"/>
              <a:t>cycle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 smtClean="0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21</a:t>
            </a:fld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/>
          </p:nvPr>
        </p:nvGraphicFramePr>
        <p:xfrm>
          <a:off x="554354" y="1366015"/>
          <a:ext cx="11383677" cy="5096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1" name="Kalkylblad" r:id="rId3" imgW="8658286" imgH="3876587" progId="Excel.Sheet.12">
                  <p:embed/>
                </p:oleObj>
              </mc:Choice>
              <mc:Fallback>
                <p:oleObj name="Kalkylblad" r:id="rId3" imgW="8658286" imgH="3876587" progId="Excel.Sheet.12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4354" y="1366015"/>
                        <a:ext cx="11383677" cy="5096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30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 Award CMB election result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514475"/>
            <a:ext cx="10972800" cy="3262432"/>
          </a:xfrm>
        </p:spPr>
        <p:txBody>
          <a:bodyPr/>
          <a:lstStyle/>
          <a:p>
            <a:r>
              <a:rPr lang="en-GB" b="1" dirty="0" smtClean="0"/>
              <a:t>Elected </a:t>
            </a:r>
            <a:r>
              <a:rPr lang="en-GB" b="1" dirty="0"/>
              <a:t>for two </a:t>
            </a:r>
            <a:r>
              <a:rPr lang="en-GB" b="1" dirty="0" smtClean="0"/>
              <a:t>years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Philip Helger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Carmen </a:t>
            </a:r>
            <a:r>
              <a:rPr lang="en-GB" dirty="0" err="1"/>
              <a:t>Ciciriello</a:t>
            </a:r>
            <a:r>
              <a:rPr lang="en-GB" dirty="0"/>
              <a:t>, </a:t>
            </a:r>
            <a:endParaRPr lang="sv-SE" dirty="0"/>
          </a:p>
          <a:p>
            <a:r>
              <a:rPr lang="en-GB" b="1" dirty="0"/>
              <a:t>Elected for one </a:t>
            </a:r>
            <a:r>
              <a:rPr lang="en-GB" b="1" dirty="0" smtClean="0"/>
              <a:t>year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Jan </a:t>
            </a:r>
            <a:r>
              <a:rPr lang="en-GB" dirty="0" err="1" smtClean="0"/>
              <a:t>Maeroe</a:t>
            </a:r>
            <a:endParaRPr lang="en-GB" dirty="0" smtClean="0"/>
          </a:p>
          <a:p>
            <a:pPr marL="0" indent="0"/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 smtClean="0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0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/>
          </p:cNvSpPr>
          <p:nvPr/>
        </p:nvSpPr>
        <p:spPr bwMode="auto">
          <a:xfrm>
            <a:off x="6822051" y="2011370"/>
            <a:ext cx="5286403" cy="119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marL="342900" indent="-342900" defTabSz="914400" eaLnBrk="0" hangingPunct="0">
              <a:spcBef>
                <a:spcPct val="60000"/>
              </a:spcBef>
            </a:pPr>
            <a:r>
              <a:rPr lang="en-US" sz="2000" b="1" dirty="0">
                <a:solidFill>
                  <a:srgbClr val="373737"/>
                </a:solidFill>
                <a:latin typeface="Arial" pitchFamily="84" charset="0"/>
                <a:ea typeface="ＭＳ Ｐゴシック" pitchFamily="84" charset="-128"/>
              </a:rPr>
              <a:t>More information</a:t>
            </a:r>
          </a:p>
          <a:p>
            <a:pPr marL="342900" indent="-342900" defTabSz="914400" eaLnBrk="0" hangingPunct="0">
              <a:spcBef>
                <a:spcPct val="60000"/>
              </a:spcBef>
            </a:pPr>
            <a:r>
              <a:rPr lang="en-US" dirty="0">
                <a:solidFill>
                  <a:srgbClr val="373737"/>
                </a:solidFill>
                <a:latin typeface="Arial" pitchFamily="84" charset="0"/>
                <a:ea typeface="ＭＳ Ｐゴシック" pitchFamily="84" charset="-128"/>
              </a:rPr>
              <a:t>E-mail: </a:t>
            </a:r>
            <a:r>
              <a:rPr lang="en-US" dirty="0">
                <a:solidFill>
                  <a:srgbClr val="373737"/>
                </a:solidFill>
                <a:latin typeface="Arial" pitchFamily="84" charset="0"/>
                <a:ea typeface="ＭＳ Ｐゴシック" pitchFamily="84" charset="-128"/>
                <a:hlinkClick r:id="rId3"/>
              </a:rPr>
              <a:t>info@peppol.eu</a:t>
            </a:r>
            <a:r>
              <a:rPr lang="en-US" dirty="0">
                <a:solidFill>
                  <a:srgbClr val="373737"/>
                </a:solidFill>
                <a:latin typeface="Arial" pitchFamily="84" charset="0"/>
                <a:ea typeface="ＭＳ Ｐゴシック" pitchFamily="84" charset="-128"/>
              </a:rPr>
              <a:t> </a:t>
            </a:r>
          </a:p>
          <a:p>
            <a:pPr marL="342900" indent="-342900" defTabSz="914400" eaLnBrk="0" hangingPunct="0">
              <a:spcBef>
                <a:spcPct val="60000"/>
              </a:spcBef>
            </a:pPr>
            <a:r>
              <a:rPr lang="en-US" dirty="0">
                <a:solidFill>
                  <a:srgbClr val="373737"/>
                </a:solidFill>
                <a:latin typeface="Arial" pitchFamily="84" charset="0"/>
                <a:ea typeface="ＭＳ Ｐゴシック" pitchFamily="84" charset="-128"/>
              </a:rPr>
              <a:t>Web address: </a:t>
            </a:r>
            <a:r>
              <a:rPr lang="en-US" dirty="0">
                <a:solidFill>
                  <a:srgbClr val="373737"/>
                </a:solidFill>
                <a:latin typeface="Arial" pitchFamily="84" charset="0"/>
                <a:ea typeface="ＭＳ Ｐゴシック" pitchFamily="84" charset="-128"/>
                <a:hlinkClick r:id="rId4"/>
              </a:rPr>
              <a:t>www.peppol.eu</a:t>
            </a:r>
            <a:endParaRPr lang="en-US" dirty="0">
              <a:solidFill>
                <a:srgbClr val="373737"/>
              </a:solidFill>
              <a:latin typeface="Arial" pitchFamily="84" charset="0"/>
              <a:ea typeface="ＭＳ Ｐゴシック" pitchFamily="84" charset="-128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5"/>
          <a:srcRect l="36559" t="34519" r="41344" b="53704"/>
          <a:stretch/>
        </p:blipFill>
        <p:spPr>
          <a:xfrm>
            <a:off x="6736136" y="4281555"/>
            <a:ext cx="3487663" cy="1045609"/>
          </a:xfrm>
          <a:prstGeom prst="rect">
            <a:avLst/>
          </a:prstGeom>
        </p:spPr>
      </p:pic>
      <p:pic>
        <p:nvPicPr>
          <p:cNvPr id="7" name="Picture 6" descr="sackerl_powerpoint_RGB"/>
          <p:cNvPicPr>
            <a:picLocks noGrp="1" noChangeAspect="1" noChangeArrowheads="1"/>
          </p:cNvPicPr>
          <p:nvPr>
            <p:ph idx="4294967295"/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14" y="1680239"/>
            <a:ext cx="4360286" cy="4094293"/>
          </a:xfrm>
        </p:spPr>
      </p:pic>
    </p:spTree>
    <p:extLst>
      <p:ext uri="{BB962C8B-B14F-4D97-AF65-F5344CB8AC3E}">
        <p14:creationId xmlns:p14="http://schemas.microsoft.com/office/powerpoint/2010/main" val="424733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341318"/>
            <a:ext cx="8783782" cy="706437"/>
          </a:xfrm>
        </p:spPr>
        <p:txBody>
          <a:bodyPr/>
          <a:lstStyle/>
          <a:p>
            <a:r>
              <a:rPr lang="en-US" dirty="0" smtClean="0"/>
              <a:t>Open Space session, 1345-1530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514475"/>
            <a:ext cx="10972800" cy="4099584"/>
          </a:xfrm>
        </p:spPr>
        <p:txBody>
          <a:bodyPr/>
          <a:lstStyle/>
          <a:p>
            <a:pPr lvl="1"/>
            <a:r>
              <a:rPr lang="sv-SE" sz="2800" dirty="0"/>
              <a:t>Think </a:t>
            </a:r>
            <a:r>
              <a:rPr lang="sv-SE" sz="2800" dirty="0" err="1" smtClean="0"/>
              <a:t>of</a:t>
            </a:r>
            <a:r>
              <a:rPr lang="sv-SE" sz="2800" dirty="0"/>
              <a:t> </a:t>
            </a:r>
            <a:r>
              <a:rPr lang="sv-SE" sz="2800" dirty="0" err="1" smtClean="0"/>
              <a:t>one</a:t>
            </a:r>
            <a:r>
              <a:rPr lang="sv-SE" sz="2800" dirty="0" smtClean="0"/>
              <a:t> </a:t>
            </a:r>
            <a:r>
              <a:rPr lang="sv-SE" sz="2800" dirty="0" err="1" smtClean="0"/>
              <a:t>most</a:t>
            </a:r>
            <a:r>
              <a:rPr lang="sv-SE" sz="2800" dirty="0" smtClean="0"/>
              <a:t> </a:t>
            </a:r>
            <a:r>
              <a:rPr lang="sv-SE" sz="2800" dirty="0" err="1"/>
              <a:t>important</a:t>
            </a:r>
            <a:r>
              <a:rPr lang="sv-SE" sz="2800" dirty="0"/>
              <a:t> </a:t>
            </a:r>
            <a:r>
              <a:rPr lang="sv-SE" sz="2800" dirty="0" err="1" smtClean="0"/>
              <a:t>topic</a:t>
            </a:r>
            <a:endParaRPr lang="sv-SE" sz="2800" dirty="0"/>
          </a:p>
          <a:p>
            <a:pPr lvl="1"/>
            <a:r>
              <a:rPr lang="sv-SE" sz="2800" dirty="0" err="1"/>
              <a:t>Send</a:t>
            </a:r>
            <a:r>
              <a:rPr lang="sv-SE" sz="2800" dirty="0"/>
              <a:t> the </a:t>
            </a:r>
            <a:r>
              <a:rPr lang="sv-SE" sz="2800" dirty="0" err="1"/>
              <a:t>topic</a:t>
            </a:r>
            <a:r>
              <a:rPr lang="sv-SE" sz="2800" dirty="0"/>
              <a:t> </a:t>
            </a:r>
            <a:r>
              <a:rPr lang="sv-SE" sz="2800" dirty="0" smtClean="0"/>
              <a:t>(and </a:t>
            </a:r>
            <a:r>
              <a:rPr lang="sv-SE" sz="2800" dirty="0" err="1" smtClean="0"/>
              <a:t>if</a:t>
            </a:r>
            <a:r>
              <a:rPr lang="sv-SE" sz="2800" dirty="0" smtClean="0"/>
              <a:t> </a:t>
            </a:r>
            <a:r>
              <a:rPr lang="sv-SE" sz="2800" dirty="0" err="1" smtClean="0"/>
              <a:t>necessary</a:t>
            </a:r>
            <a:r>
              <a:rPr lang="sv-SE" sz="2800" dirty="0" smtClean="0"/>
              <a:t> a short </a:t>
            </a:r>
            <a:r>
              <a:rPr lang="sv-SE" sz="2800" dirty="0" err="1" smtClean="0"/>
              <a:t>description</a:t>
            </a:r>
            <a:r>
              <a:rPr lang="sv-SE" sz="2800" dirty="0" smtClean="0"/>
              <a:t>) to</a:t>
            </a:r>
          </a:p>
          <a:p>
            <a:pPr lvl="2"/>
            <a:r>
              <a:rPr lang="sv-SE" sz="2600" dirty="0" smtClean="0">
                <a:hlinkClick r:id="rId2"/>
              </a:rPr>
              <a:t>soren.pedersen@esv.se</a:t>
            </a:r>
            <a:r>
              <a:rPr lang="sv-SE" sz="2600" dirty="0" smtClean="0"/>
              <a:t> </a:t>
            </a:r>
            <a:endParaRPr lang="sv-SE" sz="2600" dirty="0"/>
          </a:p>
          <a:p>
            <a:pPr lvl="2"/>
            <a:r>
              <a:rPr lang="sv-SE" sz="2600" dirty="0" err="1" smtClean="0"/>
              <a:t>Subject</a:t>
            </a:r>
            <a:r>
              <a:rPr lang="sv-SE" sz="2600" dirty="0"/>
              <a:t>: </a:t>
            </a:r>
            <a:r>
              <a:rPr lang="sv-SE" sz="2600" dirty="0" err="1" smtClean="0"/>
              <a:t>OpenSpace</a:t>
            </a:r>
            <a:endParaRPr lang="sv-SE" sz="2600" dirty="0"/>
          </a:p>
          <a:p>
            <a:pPr lvl="2"/>
            <a:r>
              <a:rPr lang="sv-SE" sz="2600" dirty="0" err="1" smtClean="0"/>
              <a:t>E.g</a:t>
            </a:r>
            <a:r>
              <a:rPr lang="sv-SE" sz="2600" dirty="0" smtClean="0"/>
              <a:t>. </a:t>
            </a:r>
            <a:r>
              <a:rPr lang="sv-SE" sz="2600" dirty="0" err="1" smtClean="0"/>
              <a:t>Invoice</a:t>
            </a:r>
            <a:r>
              <a:rPr lang="sv-SE" sz="2600" dirty="0" smtClean="0"/>
              <a:t> </a:t>
            </a:r>
            <a:r>
              <a:rPr lang="sv-SE" sz="2600" dirty="0" err="1" smtClean="0"/>
              <a:t>Message</a:t>
            </a:r>
            <a:r>
              <a:rPr lang="sv-SE" sz="2600" dirty="0" smtClean="0"/>
              <a:t> </a:t>
            </a:r>
            <a:r>
              <a:rPr lang="sv-SE" sz="2600" dirty="0" err="1" smtClean="0"/>
              <a:t>Response</a:t>
            </a:r>
            <a:endParaRPr lang="sv-SE" sz="2600" dirty="0" smtClean="0"/>
          </a:p>
          <a:p>
            <a:pPr lvl="1"/>
            <a:r>
              <a:rPr lang="sv-SE" sz="2800" dirty="0" smtClean="0"/>
              <a:t>Deadline 1330 </a:t>
            </a:r>
            <a:r>
              <a:rPr lang="sv-SE" sz="2800" dirty="0" err="1" smtClean="0"/>
              <a:t>today</a:t>
            </a:r>
            <a:endParaRPr lang="sv-SE" sz="2800" dirty="0"/>
          </a:p>
          <a:p>
            <a:pPr lvl="1"/>
            <a:r>
              <a:rPr lang="sv-SE" sz="2800" dirty="0"/>
              <a:t>The </a:t>
            </a:r>
            <a:r>
              <a:rPr lang="sv-SE" sz="2800" dirty="0" err="1"/>
              <a:t>Open</a:t>
            </a:r>
            <a:r>
              <a:rPr lang="sv-SE" sz="2800" dirty="0"/>
              <a:t> Space </a:t>
            </a:r>
            <a:r>
              <a:rPr lang="sv-SE" sz="2800" dirty="0" err="1"/>
              <a:t>will</a:t>
            </a:r>
            <a:r>
              <a:rPr lang="sv-SE" sz="2800" dirty="0"/>
              <a:t> be </a:t>
            </a:r>
            <a:r>
              <a:rPr lang="sv-SE" sz="2800" dirty="0" err="1"/>
              <a:t>organized</a:t>
            </a:r>
            <a:r>
              <a:rPr lang="sv-SE" sz="2800" dirty="0"/>
              <a:t> </a:t>
            </a:r>
            <a:r>
              <a:rPr lang="sv-SE" sz="2800" dirty="0" err="1"/>
              <a:t>based</a:t>
            </a:r>
            <a:r>
              <a:rPr lang="sv-SE" sz="2800" dirty="0"/>
              <a:t> on the </a:t>
            </a:r>
            <a:r>
              <a:rPr lang="sv-SE" sz="2800" dirty="0" err="1"/>
              <a:t>proposed</a:t>
            </a:r>
            <a:r>
              <a:rPr lang="sv-SE" sz="2800" dirty="0"/>
              <a:t> </a:t>
            </a:r>
            <a:r>
              <a:rPr lang="sv-SE" sz="2800" dirty="0" err="1"/>
              <a:t>topics</a:t>
            </a:r>
            <a:endParaRPr lang="sv-SE" sz="28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 smtClean="0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9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day</a:t>
            </a:r>
            <a:r>
              <a:rPr lang="sv-SE" dirty="0" smtClean="0"/>
              <a:t> – </a:t>
            </a:r>
            <a:r>
              <a:rPr lang="sv-SE" dirty="0" err="1" smtClean="0"/>
              <a:t>morning</a:t>
            </a:r>
            <a:r>
              <a:rPr lang="sv-SE" dirty="0" smtClean="0"/>
              <a:t> sessions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 smtClean="0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4</a:t>
            </a:fld>
            <a:endParaRPr lang="de-D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73958"/>
            <a:ext cx="8928124" cy="516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day</a:t>
            </a:r>
            <a:r>
              <a:rPr lang="sv-SE" dirty="0"/>
              <a:t> – </a:t>
            </a:r>
            <a:r>
              <a:rPr lang="sv-SE" dirty="0" err="1" smtClean="0"/>
              <a:t>afternoon</a:t>
            </a:r>
            <a:r>
              <a:rPr lang="sv-SE" dirty="0" smtClean="0"/>
              <a:t> sessions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 smtClean="0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5</a:t>
            </a:fld>
            <a:endParaRPr lang="de-D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63879"/>
            <a:ext cx="9650210" cy="38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 smtClean="0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6</a:t>
            </a:fld>
            <a:endParaRPr lang="de-D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09963"/>
            <a:ext cx="8302249" cy="605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Social </a:t>
            </a:r>
            <a:r>
              <a:rPr lang="sv-SE" dirty="0" err="1" smtClean="0"/>
              <a:t>dinner</a:t>
            </a:r>
            <a:r>
              <a:rPr lang="sv-SE" dirty="0" smtClean="0"/>
              <a:t> – </a:t>
            </a:r>
            <a:r>
              <a:rPr lang="sv-SE" dirty="0" err="1" smtClean="0"/>
              <a:t>self</a:t>
            </a:r>
            <a:r>
              <a:rPr lang="sv-SE" dirty="0" smtClean="0"/>
              <a:t> </a:t>
            </a:r>
            <a:r>
              <a:rPr lang="sv-SE" dirty="0" err="1" smtClean="0"/>
              <a:t>paid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514475"/>
            <a:ext cx="10755086" cy="3681008"/>
          </a:xfrm>
        </p:spPr>
        <p:txBody>
          <a:bodyPr/>
          <a:lstStyle/>
          <a:p>
            <a:pPr lvl="1"/>
            <a:r>
              <a:rPr lang="en-US" sz="2800" dirty="0" smtClean="0"/>
              <a:t>Time: 20h00</a:t>
            </a:r>
          </a:p>
          <a:p>
            <a:pPr lvl="1"/>
            <a:r>
              <a:rPr lang="en-US" sz="2800" dirty="0" smtClean="0"/>
              <a:t>Name: </a:t>
            </a:r>
            <a:r>
              <a:rPr lang="en-US" sz="2800" dirty="0"/>
              <a:t>Le Roy </a:t>
            </a:r>
            <a:r>
              <a:rPr lang="en-US" sz="2800" dirty="0" err="1"/>
              <a:t>d'Espagne</a:t>
            </a:r>
            <a:endParaRPr lang="en-US" sz="2800" dirty="0" smtClean="0"/>
          </a:p>
          <a:p>
            <a:pPr lvl="1"/>
            <a:r>
              <a:rPr lang="en-US" sz="2800" dirty="0" smtClean="0"/>
              <a:t>Menu: Set menu according to your pre-order</a:t>
            </a:r>
          </a:p>
          <a:p>
            <a:pPr lvl="1"/>
            <a:r>
              <a:rPr lang="en-US" sz="2800" dirty="0" smtClean="0"/>
              <a:t>Price per person: 50 euro</a:t>
            </a:r>
          </a:p>
          <a:p>
            <a:pPr lvl="1"/>
            <a:r>
              <a:rPr lang="en-US" sz="2800" dirty="0" smtClean="0"/>
              <a:t>Address: </a:t>
            </a:r>
            <a:r>
              <a:rPr lang="fr-FR" sz="2800" dirty="0"/>
              <a:t>Grand Place 1, 1000 Bruxelles, Belgien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342900">
              <a:defRPr/>
            </a:pPr>
            <a:r>
              <a:rPr lang="de-DE" smtClean="0"/>
              <a:t>Page </a:t>
            </a:r>
            <a:fld id="{3FE35EF2-F7BB-43EF-A7CB-B668357DD6FC}" type="slidenum">
              <a:rPr lang="de-DE" smtClean="0"/>
              <a:pPr defTabSz="342900"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7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Plassholder for innhold 2"/>
          <p:cNvSpPr>
            <a:spLocks noGrp="1"/>
          </p:cNvSpPr>
          <p:nvPr>
            <p:ph type="subTitle" sz="quarter" idx="1"/>
          </p:nvPr>
        </p:nvSpPr>
        <p:spPr>
          <a:xfrm>
            <a:off x="4334256" y="2978084"/>
            <a:ext cx="7150608" cy="172354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200" b="1" kern="1200" dirty="0" smtClean="0">
                <a:solidFill>
                  <a:srgbClr val="333333"/>
                </a:solidFill>
              </a:rPr>
              <a:t>OpenPEPPOL – </a:t>
            </a:r>
            <a:r>
              <a:rPr lang="en-US" sz="3200" b="1" kern="1200" dirty="0" smtClean="0">
                <a:solidFill>
                  <a:srgbClr val="333333"/>
                </a:solidFill>
              </a:rPr>
              <a:t>PRACC</a:t>
            </a:r>
            <a:endParaRPr lang="en-US" sz="3200" b="1" kern="1200" dirty="0" smtClean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endParaRPr lang="en-US" sz="2000" kern="1200" dirty="0" smtClean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r>
              <a:rPr lang="en-US" sz="2000" kern="1200" dirty="0">
                <a:solidFill>
                  <a:srgbClr val="333333"/>
                </a:solidFill>
              </a:rPr>
              <a:t>Isabella </a:t>
            </a:r>
            <a:r>
              <a:rPr lang="en-US" sz="2000" kern="1200" dirty="0" err="1" smtClean="0">
                <a:solidFill>
                  <a:srgbClr val="333333"/>
                </a:solidFill>
              </a:rPr>
              <a:t>Rapisarda</a:t>
            </a:r>
            <a:endParaRPr lang="nb-NO" sz="2000" kern="1200" dirty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r>
              <a:rPr lang="en-US" sz="2000" kern="1200" dirty="0">
                <a:solidFill>
                  <a:srgbClr val="333333"/>
                </a:solidFill>
              </a:rPr>
              <a:t>OpenPEPPOL PRACC </a:t>
            </a:r>
            <a:r>
              <a:rPr lang="en-US" sz="2000" kern="1200" dirty="0" smtClean="0">
                <a:solidFill>
                  <a:srgbClr val="333333"/>
                </a:solidFill>
              </a:rPr>
              <a:t>leader</a:t>
            </a:r>
            <a:endParaRPr lang="en-US" sz="2000" kern="1200" dirty="0" smtClean="0">
              <a:solidFill>
                <a:srgbClr val="333333"/>
              </a:solidFill>
            </a:endParaRPr>
          </a:p>
          <a:p>
            <a:pPr>
              <a:spcBef>
                <a:spcPct val="0"/>
              </a:spcBef>
            </a:pPr>
            <a:endParaRPr lang="en-US" sz="2000" kern="1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5"/>
          <p:cNvSpPr>
            <a:spLocks noGrp="1"/>
          </p:cNvSpPr>
          <p:nvPr>
            <p:ph idx="11"/>
          </p:nvPr>
        </p:nvSpPr>
        <p:spPr>
          <a:xfrm>
            <a:off x="4918973" y="1818068"/>
            <a:ext cx="6400799" cy="2508379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</a:rPr>
              <a:t>50 </a:t>
            </a:r>
            <a:r>
              <a:rPr lang="en-GB" sz="2800" dirty="0">
                <a:solidFill>
                  <a:schemeClr val="bg2">
                    <a:lumMod val="10000"/>
                  </a:schemeClr>
                </a:solidFill>
              </a:rPr>
              <a:t>M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</a:rPr>
              <a:t>embers</a:t>
            </a:r>
          </a:p>
          <a:p>
            <a:pPr marL="0" indent="0">
              <a:spcBef>
                <a:spcPts val="0"/>
              </a:spcBef>
              <a:defRPr/>
            </a:pPr>
            <a:endParaRPr lang="en-GB" sz="27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defRPr/>
            </a:pPr>
            <a:endParaRPr lang="en-GB" sz="27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defRPr/>
            </a:pPr>
            <a:endParaRPr lang="en-GB" sz="27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defRPr/>
            </a:pPr>
            <a:endParaRPr lang="en-GB" sz="27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defRPr/>
            </a:pPr>
            <a:endParaRPr lang="en-GB" sz="2700" b="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627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de-DE" altLang="en-US" dirty="0">
                <a:solidFill>
                  <a:srgbClr val="707173"/>
                </a:solidFill>
                <a:latin typeface="Arial" panose="020B0604020202020204" pitchFamily="34" charset="0"/>
              </a:rPr>
              <a:t>Page </a:t>
            </a:r>
            <a:fld id="{009AC6D1-1923-4657-9235-0EB45BAF7E18}" type="slidenum">
              <a:rPr lang="de-DE" altLang="en-US">
                <a:solidFill>
                  <a:srgbClr val="707173"/>
                </a:solidFill>
                <a:latin typeface="Arial" panose="020B0604020202020204" pitchFamily="34" charset="0"/>
              </a:rPr>
              <a:pPr/>
              <a:t>9</a:t>
            </a:fld>
            <a:endParaRPr lang="de-DE" altLang="en-US" dirty="0">
              <a:solidFill>
                <a:srgbClr val="707173"/>
              </a:solidFill>
              <a:latin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02319" y="228600"/>
            <a:ext cx="6348050" cy="861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r>
              <a:rPr lang="it-IT" sz="36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ＭＳ Ｐゴシック" pitchFamily="84" charset="-128"/>
                <a:cs typeface="ＭＳ Ｐゴシック" pitchFamily="84" charset="-128"/>
              </a:rPr>
              <a:t>PRACC </a:t>
            </a:r>
            <a:r>
              <a:rPr lang="it-IT" sz="3600" b="1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ＭＳ Ｐゴシック" pitchFamily="84" charset="-128"/>
                <a:cs typeface="ＭＳ Ｐゴシック" pitchFamily="84" charset="-128"/>
              </a:rPr>
              <a:t>E</a:t>
            </a:r>
            <a:r>
              <a:rPr lang="it-IT" sz="36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ＭＳ Ｐゴシック" pitchFamily="84" charset="-128"/>
                <a:cs typeface="ＭＳ Ｐゴシック" pitchFamily="84" charset="-128"/>
              </a:rPr>
              <a:t>volving</a:t>
            </a:r>
            <a:r>
              <a:rPr lang="it-IT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ＭＳ Ｐゴシック" pitchFamily="84" charset="-128"/>
                <a:cs typeface="ＭＳ Ｐゴシック" pitchFamily="84" charset="-128"/>
              </a:rPr>
              <a:t> Scenario for Community</a:t>
            </a:r>
            <a:endParaRPr lang="it-IT" sz="3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3" name="Ovale 2"/>
          <p:cNvSpPr/>
          <p:nvPr/>
        </p:nvSpPr>
        <p:spPr>
          <a:xfrm>
            <a:off x="4610929" y="1266092"/>
            <a:ext cx="4308255" cy="4519246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4806458" y="3148607"/>
            <a:ext cx="3048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2000" b="1" i="1" kern="0" dirty="0">
                <a:solidFill>
                  <a:srgbClr val="DDDDDD">
                    <a:lumMod val="10000"/>
                  </a:srgbClr>
                </a:solidFill>
                <a:latin typeface="Arial" pitchFamily="34" charset="0"/>
                <a:ea typeface="ＭＳ Ｐゴシック" pitchFamily="84" charset="-128"/>
              </a:rPr>
              <a:t>New </a:t>
            </a:r>
            <a:r>
              <a:rPr lang="en-GB" sz="2000" b="1" kern="0" dirty="0">
                <a:solidFill>
                  <a:srgbClr val="DDDDDD">
                    <a:lumMod val="10000"/>
                  </a:srgbClr>
                </a:solidFill>
                <a:latin typeface="Arial" pitchFamily="34" charset="0"/>
                <a:ea typeface="ＭＳ Ｐゴシック" pitchFamily="84" charset="-128"/>
              </a:rPr>
              <a:t>members to join from </a:t>
            </a:r>
            <a:r>
              <a:rPr lang="en-GB" sz="2000" b="1" kern="0" dirty="0" err="1" smtClean="0">
                <a:solidFill>
                  <a:srgbClr val="DDDDDD">
                    <a:lumMod val="10000"/>
                  </a:srgbClr>
                </a:solidFill>
                <a:latin typeface="Arial" pitchFamily="34" charset="0"/>
                <a:ea typeface="ＭＳ Ｐゴシック" pitchFamily="84" charset="-128"/>
              </a:rPr>
              <a:t>eSENS</a:t>
            </a:r>
            <a:r>
              <a:rPr lang="en-GB" sz="2000" b="1" kern="0" dirty="0" smtClean="0">
                <a:solidFill>
                  <a:srgbClr val="DDDDDD">
                    <a:lumMod val="10000"/>
                  </a:srgbClr>
                </a:solidFill>
                <a:latin typeface="Arial" pitchFamily="34" charset="0"/>
                <a:ea typeface="ＭＳ Ｐゴシック" pitchFamily="84" charset="-128"/>
              </a:rPr>
              <a:t> </a:t>
            </a:r>
            <a:r>
              <a:rPr lang="en-GB" sz="2000" b="1" kern="0" dirty="0" err="1" smtClean="0">
                <a:solidFill>
                  <a:srgbClr val="DDDDDD">
                    <a:lumMod val="10000"/>
                  </a:srgbClr>
                </a:solidFill>
                <a:latin typeface="Arial" pitchFamily="34" charset="0"/>
                <a:ea typeface="ＭＳ Ｐゴシック" pitchFamily="84" charset="-128"/>
              </a:rPr>
              <a:t>eTendering</a:t>
            </a:r>
            <a:r>
              <a:rPr lang="en-GB" sz="2000" b="1" kern="0" dirty="0" smtClean="0">
                <a:solidFill>
                  <a:srgbClr val="DDDDDD">
                    <a:lumMod val="10000"/>
                  </a:srgbClr>
                </a:solidFill>
                <a:latin typeface="Arial" pitchFamily="34" charset="0"/>
                <a:ea typeface="ＭＳ Ｐゴシック" pitchFamily="84" charset="-128"/>
              </a:rPr>
              <a:t> pilot </a:t>
            </a:r>
            <a:endParaRPr lang="it-IT" sz="2000" b="1" dirty="0"/>
          </a:p>
        </p:txBody>
      </p:sp>
      <p:sp>
        <p:nvSpPr>
          <p:cNvPr id="7" name="Ovale 6"/>
          <p:cNvSpPr/>
          <p:nvPr/>
        </p:nvSpPr>
        <p:spPr>
          <a:xfrm>
            <a:off x="5259365" y="1723292"/>
            <a:ext cx="2584938" cy="844062"/>
          </a:xfrm>
          <a:prstGeom prst="ellipse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4931017" y="2839338"/>
            <a:ext cx="2851627" cy="1830634"/>
          </a:xfrm>
          <a:prstGeom prst="ellipse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4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NHTgXlI7kmYzSOCzCPE2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y5uMuD5FU2ou9SedMer7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F4KWd7CEqqF15zHEpEb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Nao3GqNEaRgPdGyl98m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wR.lHyNE2uJyF9XUZ2v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5.D8jqX0KTrCHgOzqTq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F4KWd7CEqqF15zHEpEb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y5uMuD5FU2ou9SedMer7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Nao3GqNEaRgPdGyl98m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wR.lHyNE2uJyF9XUZ2v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8pMx7HEEmvfs.1iS14.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8pMx7HEEmvfs.1iS14.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y5uMuD5FU2ou9SedMer7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Nao3GqNEaRgPdGyl98m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wR.lHyNE2uJyF9XUZ2v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8pMx7HEEmvfs.1iS14.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yRGoXhxUaH7gn26lLy4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y5uMuD5FU2ou9SedMer7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Nao3GqNEaRgPdGyl98m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wR.lHyNE2uJyF9XUZ2v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ALrlVRLE.z5xdUue20e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Nao3GqNEaRgPdGyl98m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8pMx7HEEmvfs.1iS14.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yRGoXhxUaH7gn26lLy4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wR.lHyNE2uJyF9XUZ2v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y5uMuD5FU2ou9SedMer7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8pMx7HEEmvfs.1iS14.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yRGoXhxUaH7gn26lLy4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y5uMuD5FU2ou9SedMer7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Nao3GqNEaRgPdGyl98m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wR.lHyNE2uJyF9XUZ2v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ALrlVRLE.z5xdUue20e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yRGoXhxUaH7gn26lLy4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KCZCNREM0Wq2yJbEEg3I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8DY6boVXka96IvH2coXy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wR.lHyNE2uJyF9XUZ2v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y5uMuD5FU2ou9SedMer7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7.7eiMMME.YsBcxMDi01A"/>
</p:tagLst>
</file>

<file path=ppt/theme/theme1.xml><?xml version="1.0" encoding="utf-8"?>
<a:theme xmlns:a="http://schemas.openxmlformats.org/drawingml/2006/main" name="20101202 HODDEVIK presentation">
  <a:themeElements>
    <a:clrScheme name="PEPPOL">
      <a:dk1>
        <a:srgbClr val="707173"/>
      </a:dk1>
      <a:lt1>
        <a:srgbClr val="FFFFFF"/>
      </a:lt1>
      <a:dk2>
        <a:srgbClr val="707173"/>
      </a:dk2>
      <a:lt2>
        <a:srgbClr val="DDDDDD"/>
      </a:lt2>
      <a:accent1>
        <a:srgbClr val="004494"/>
      </a:accent1>
      <a:accent2>
        <a:srgbClr val="D3D4E9"/>
      </a:accent2>
      <a:accent3>
        <a:srgbClr val="A5ABD2"/>
      </a:accent3>
      <a:accent4>
        <a:srgbClr val="7683BB"/>
      </a:accent4>
      <a:accent5>
        <a:srgbClr val="4460A5"/>
      </a:accent5>
      <a:accent6>
        <a:srgbClr val="FFED00"/>
      </a:accent6>
      <a:hlink>
        <a:srgbClr val="7683BB"/>
      </a:hlink>
      <a:folHlink>
        <a:srgbClr val="004494"/>
      </a:folHlink>
    </a:clrScheme>
    <a:fontScheme name="PEPPO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39575</TotalTime>
  <Words>991</Words>
  <Application>Microsoft Office PowerPoint</Application>
  <PresentationFormat>Bredbild</PresentationFormat>
  <Paragraphs>134</Paragraphs>
  <Slides>23</Slides>
  <Notes>7</Notes>
  <HiddenSlides>0</HiddenSlides>
  <MMClips>0</MMClips>
  <ScaleCrop>false</ScaleCrop>
  <HeadingPairs>
    <vt:vector size="8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23</vt:i4>
      </vt:variant>
    </vt:vector>
  </HeadingPairs>
  <TitlesOfParts>
    <vt:vector size="33" baseType="lpstr">
      <vt:lpstr>MS PGothic</vt:lpstr>
      <vt:lpstr>MS PGothic</vt:lpstr>
      <vt:lpstr>Arial</vt:lpstr>
      <vt:lpstr>Calibri</vt:lpstr>
      <vt:lpstr>Courier New</vt:lpstr>
      <vt:lpstr>Symbol</vt:lpstr>
      <vt:lpstr>Wingdings</vt:lpstr>
      <vt:lpstr>20101202 HODDEVIK presentation</vt:lpstr>
      <vt:lpstr>think-cell Slide</vt:lpstr>
      <vt:lpstr>Kalkylblad</vt:lpstr>
      <vt:lpstr>PowerPoint-presentation</vt:lpstr>
      <vt:lpstr>PowerPoint-presentation</vt:lpstr>
      <vt:lpstr>Open Space session, 1345-1530</vt:lpstr>
      <vt:lpstr>Agenda of the day – morning sessions</vt:lpstr>
      <vt:lpstr>Agenda of the day – afternoon sessions</vt:lpstr>
      <vt:lpstr>PowerPoint-presentation</vt:lpstr>
      <vt:lpstr>Social dinner – self paid </vt:lpstr>
      <vt:lpstr>PowerPoint-presentation</vt:lpstr>
      <vt:lpstr>PowerPoint-presentation</vt:lpstr>
      <vt:lpstr>PowerPoint-presentation</vt:lpstr>
      <vt:lpstr>PRACC’s scope by the SENS uptake</vt:lpstr>
      <vt:lpstr>PRACC Workgroups</vt:lpstr>
      <vt:lpstr>PRACC Workgroups</vt:lpstr>
      <vt:lpstr>ESPD/VCD: Mandate to Assign in the future </vt:lpstr>
      <vt:lpstr>PowerPoint-presentation</vt:lpstr>
      <vt:lpstr>Transport Infrastructure Coordinating Community (I)</vt:lpstr>
      <vt:lpstr>Transport Infrastructure Coordinating Community (II)</vt:lpstr>
      <vt:lpstr>PowerPoint-presentation</vt:lpstr>
      <vt:lpstr>Post-Award Coordinating Community (I)</vt:lpstr>
      <vt:lpstr>Post-Award Coordinating Community (II)</vt:lpstr>
      <vt:lpstr>Fall and spring release cycle</vt:lpstr>
      <vt:lpstr>Post Award CMB election result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PEPPOL  Pan  European Public Procurement  OnLine</dc:title>
  <dc:subject>OpenPEPPOL 6th GA</dc:subject>
  <dc:creator>PEPPOL</dc:creator>
  <cp:lastModifiedBy>Sören Pedersen</cp:lastModifiedBy>
  <cp:revision>696</cp:revision>
  <cp:lastPrinted>2016-02-22T10:17:29Z</cp:lastPrinted>
  <dcterms:created xsi:type="dcterms:W3CDTF">2010-09-23T11:33:54Z</dcterms:created>
  <dcterms:modified xsi:type="dcterms:W3CDTF">2018-04-05T11:06:31Z</dcterms:modified>
</cp:coreProperties>
</file>