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0" r:id="rId4"/>
  </p:sldMasterIdLst>
  <p:notesMasterIdLst>
    <p:notesMasterId r:id="rId46"/>
  </p:notesMasterIdLst>
  <p:sldIdLst>
    <p:sldId id="256" r:id="rId5"/>
    <p:sldId id="326" r:id="rId6"/>
    <p:sldId id="259" r:id="rId7"/>
    <p:sldId id="347" r:id="rId8"/>
    <p:sldId id="346" r:id="rId9"/>
    <p:sldId id="348"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8" r:id="rId33"/>
    <p:sldId id="319" r:id="rId34"/>
    <p:sldId id="320" r:id="rId35"/>
    <p:sldId id="325" r:id="rId36"/>
    <p:sldId id="330" r:id="rId37"/>
    <p:sldId id="331" r:id="rId38"/>
    <p:sldId id="332" r:id="rId39"/>
    <p:sldId id="333" r:id="rId40"/>
    <p:sldId id="340" r:id="rId41"/>
    <p:sldId id="341" r:id="rId42"/>
    <p:sldId id="342" r:id="rId43"/>
    <p:sldId id="344" r:id="rId44"/>
    <p:sldId id="345" r:id="rId4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73" d="100"/>
          <a:sy n="73"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4006F-BF76-4722-AF0D-840E84366126}" type="datetimeFigureOut">
              <a:rPr lang="sv-SE" smtClean="0"/>
              <a:t>2018-03-19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D7BEF-C1E9-480A-B90F-CF8A8F16F4FE}" type="slidenum">
              <a:rPr lang="sv-SE" smtClean="0"/>
              <a:t>‹#›</a:t>
            </a:fld>
            <a:endParaRPr lang="sv-SE"/>
          </a:p>
        </p:txBody>
      </p:sp>
    </p:spTree>
    <p:extLst>
      <p:ext uri="{BB962C8B-B14F-4D97-AF65-F5344CB8AC3E}">
        <p14:creationId xmlns:p14="http://schemas.microsoft.com/office/powerpoint/2010/main" val="4064861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Rot="1" noChangeAspect="1" noChangeArrowheads="1" noTextEdit="1"/>
          </p:cNvSpPr>
          <p:nvPr>
            <p:ph type="sldImg"/>
          </p:nvPr>
        </p:nvSpPr>
        <p:spPr>
          <a:ln/>
        </p:spPr>
      </p:sp>
      <p:sp>
        <p:nvSpPr>
          <p:cNvPr id="197634"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934465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43AEADA-2D8F-4DAC-B21D-84F604ECF5EF}" type="slidenum">
              <a:rPr lang="sv-SE" smtClean="0"/>
              <a:t>4</a:t>
            </a:fld>
            <a:endParaRPr lang="sv-SE"/>
          </a:p>
        </p:txBody>
      </p:sp>
    </p:spTree>
    <p:extLst>
      <p:ext uri="{BB962C8B-B14F-4D97-AF65-F5344CB8AC3E}">
        <p14:creationId xmlns:p14="http://schemas.microsoft.com/office/powerpoint/2010/main" val="400454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157090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SÖREN</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AEADA-2D8F-4DAC-B21D-84F604ECF5E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59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(Whereas 7) The benefits of electronic invoicing are </a:t>
            </a:r>
            <a:r>
              <a:rPr lang="en-US" sz="1200" dirty="0" err="1"/>
              <a:t>maximised</a:t>
            </a:r>
            <a:r>
              <a:rPr lang="en-US" sz="1200" dirty="0"/>
              <a:t> when the generation, sending, transmission, reception and processing of an invoice can be fully automated. For this reason, only machine-readable invoices which can be processed automatically and digitally by the recipient should be considered to be compliant with the European standard on electronic invoicing. </a:t>
            </a:r>
            <a:r>
              <a:rPr lang="en-US" sz="1200" b="1" dirty="0">
                <a:solidFill>
                  <a:schemeClr val="accent2"/>
                </a:solidFill>
              </a:rPr>
              <a:t>A mere image file should not be considered to be an electronic invoice for the purpose of this Directive.</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C7DA85-2C86-4947-AC43-34F06A54C445}"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60204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CB1C326D-234A-4CDF-B3E5-52C817019FB8}" type="datetimeFigureOut">
              <a:rPr lang="sv-SE" smtClean="0"/>
              <a:t>2018-03-19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7C13E07-E6CA-4968-8A81-E98C18A304FA}" type="slidenum">
              <a:rPr lang="sv-SE" smtClean="0"/>
              <a:t>‹#›</a:t>
            </a:fld>
            <a:endParaRPr lang="sv-SE"/>
          </a:p>
        </p:txBody>
      </p:sp>
    </p:spTree>
    <p:extLst>
      <p:ext uri="{BB962C8B-B14F-4D97-AF65-F5344CB8AC3E}">
        <p14:creationId xmlns:p14="http://schemas.microsoft.com/office/powerpoint/2010/main" val="272662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B1C326D-234A-4CDF-B3E5-52C817019FB8}" type="datetimeFigureOut">
              <a:rPr lang="sv-SE" smtClean="0"/>
              <a:t>2018-03-19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7C13E07-E6CA-4968-8A81-E98C18A304FA}" type="slidenum">
              <a:rPr lang="sv-SE" smtClean="0"/>
              <a:t>‹#›</a:t>
            </a:fld>
            <a:endParaRPr lang="sv-SE"/>
          </a:p>
        </p:txBody>
      </p:sp>
    </p:spTree>
    <p:extLst>
      <p:ext uri="{BB962C8B-B14F-4D97-AF65-F5344CB8AC3E}">
        <p14:creationId xmlns:p14="http://schemas.microsoft.com/office/powerpoint/2010/main" val="267248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B1C326D-234A-4CDF-B3E5-52C817019FB8}" type="datetimeFigureOut">
              <a:rPr lang="sv-SE" smtClean="0"/>
              <a:t>2018-03-19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7C13E07-E6CA-4968-8A81-E98C18A304FA}" type="slidenum">
              <a:rPr lang="sv-SE" smtClean="0"/>
              <a:t>‹#›</a:t>
            </a:fld>
            <a:endParaRPr lang="sv-SE"/>
          </a:p>
        </p:txBody>
      </p:sp>
    </p:spTree>
    <p:extLst>
      <p:ext uri="{BB962C8B-B14F-4D97-AF65-F5344CB8AC3E}">
        <p14:creationId xmlns:p14="http://schemas.microsoft.com/office/powerpoint/2010/main" val="1885326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4" name="Rectangle 43"/>
          <p:cNvSpPr>
            <a:spLocks noChangeArrowheads="1"/>
          </p:cNvSpPr>
          <p:nvPr userDrawn="1"/>
        </p:nvSpPr>
        <p:spPr bwMode="auto">
          <a:xfrm>
            <a:off x="-35984" y="1220756"/>
            <a:ext cx="12227984" cy="5637245"/>
          </a:xfrm>
          <a:prstGeom prst="rect">
            <a:avLst/>
          </a:prstGeom>
          <a:solidFill>
            <a:srgbClr val="0F5494"/>
          </a:solidFill>
          <a:ln w="25400">
            <a:noFill/>
            <a:miter lim="800000"/>
            <a:headEnd/>
            <a:tailEnd/>
          </a:ln>
          <a:effec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endParaRPr lang="en-US" altLang="en-US" sz="1800">
              <a:solidFill>
                <a:srgbClr val="FFFFFF"/>
              </a:solidFill>
              <a:latin typeface="Calibri" charset="0"/>
            </a:endParaRPr>
          </a:p>
        </p:txBody>
      </p:sp>
      <p:sp>
        <p:nvSpPr>
          <p:cNvPr id="45" name="Rectangle 44"/>
          <p:cNvSpPr>
            <a:spLocks noChangeArrowheads="1"/>
          </p:cNvSpPr>
          <p:nvPr userDrawn="1"/>
        </p:nvSpPr>
        <p:spPr bwMode="auto">
          <a:xfrm>
            <a:off x="5712887" y="6642101"/>
            <a:ext cx="698500" cy="338667"/>
          </a:xfrm>
          <a:prstGeom prst="rect">
            <a:avLst/>
          </a:prstGeom>
          <a:solidFill>
            <a:srgbClr val="133176"/>
          </a:solidFill>
          <a:ln w="9525">
            <a:solidFill>
              <a:srgbClr val="133176"/>
            </a:solidFill>
            <a:miter lim="800000"/>
            <a:headEnd/>
            <a:tailEnd/>
          </a:ln>
          <a:effec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endParaRPr lang="en-US" altLang="en-US" sz="1800" dirty="0">
              <a:solidFill>
                <a:srgbClr val="FFFFFF"/>
              </a:solidFill>
              <a:latin typeface="Calibri" charset="0"/>
            </a:endParaRPr>
          </a:p>
        </p:txBody>
      </p:sp>
      <p:pic>
        <p:nvPicPr>
          <p:cNvPr id="46" name="Picture 6" descr="LOGO CE-EN-quadri.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86917" y="393702"/>
            <a:ext cx="1625600" cy="113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userDrawn="1"/>
        </p:nvGrpSpPr>
        <p:grpSpPr>
          <a:xfrm>
            <a:off x="13648267" y="141288"/>
            <a:ext cx="1953685" cy="4919893"/>
            <a:chOff x="10236200" y="105966"/>
            <a:chExt cx="1465264" cy="2813447"/>
          </a:xfrm>
        </p:grpSpPr>
        <p:sp>
          <p:nvSpPr>
            <p:cNvPr id="73" name="Rectangle 72"/>
            <p:cNvSpPr>
              <a:spLocks noChangeArrowheads="1"/>
            </p:cNvSpPr>
            <p:nvPr userDrawn="1"/>
          </p:nvSpPr>
          <p:spPr bwMode="auto">
            <a:xfrm>
              <a:off x="10980739" y="347662"/>
              <a:ext cx="720725" cy="242888"/>
            </a:xfrm>
            <a:prstGeom prst="rect">
              <a:avLst/>
            </a:prstGeom>
            <a:solidFill>
              <a:srgbClr val="0074BC"/>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uk-UA" altLang="en-US" sz="800" b="0" kern="0" dirty="0">
                  <a:solidFill>
                    <a:srgbClr val="FFFFFF"/>
                  </a:solidFill>
                </a:rPr>
                <a:t>#</a:t>
              </a:r>
              <a:r>
                <a:rPr lang="is-IS" altLang="en-US" sz="800" b="0" kern="0" dirty="0">
                  <a:solidFill>
                    <a:srgbClr val="FFFFFF"/>
                  </a:solidFill>
                </a:rPr>
                <a:t>0074BC</a:t>
              </a:r>
              <a:endParaRPr lang="en-GB" altLang="en-US" sz="800" b="0" kern="0" dirty="0">
                <a:solidFill>
                  <a:srgbClr val="FFFFFF"/>
                </a:solidFill>
              </a:endParaRPr>
            </a:p>
          </p:txBody>
        </p:sp>
        <p:sp>
          <p:nvSpPr>
            <p:cNvPr id="74" name="Rectangle 5"/>
            <p:cNvSpPr>
              <a:spLocks noChangeArrowheads="1"/>
            </p:cNvSpPr>
            <p:nvPr userDrawn="1"/>
          </p:nvSpPr>
          <p:spPr bwMode="auto">
            <a:xfrm>
              <a:off x="10980739" y="615553"/>
              <a:ext cx="720725" cy="242888"/>
            </a:xfrm>
            <a:prstGeom prst="rect">
              <a:avLst/>
            </a:prstGeom>
            <a:solidFill>
              <a:srgbClr val="FFDB1A"/>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en-US" altLang="en-US" sz="800" b="0" kern="0" dirty="0">
                  <a:solidFill>
                    <a:srgbClr val="0074BC"/>
                  </a:solidFill>
                </a:rPr>
                <a:t># FFDB1A</a:t>
              </a:r>
              <a:endParaRPr lang="en-GB" altLang="en-US" sz="800" b="0" kern="0" dirty="0">
                <a:solidFill>
                  <a:srgbClr val="0074BC"/>
                </a:solidFill>
              </a:endParaRPr>
            </a:p>
          </p:txBody>
        </p:sp>
        <p:sp>
          <p:nvSpPr>
            <p:cNvPr id="75" name="Rectangle 6"/>
            <p:cNvSpPr>
              <a:spLocks noChangeArrowheads="1"/>
            </p:cNvSpPr>
            <p:nvPr userDrawn="1"/>
          </p:nvSpPr>
          <p:spPr bwMode="auto">
            <a:xfrm>
              <a:off x="10980739" y="883444"/>
              <a:ext cx="720725" cy="242888"/>
            </a:xfrm>
            <a:prstGeom prst="rect">
              <a:avLst/>
            </a:prstGeom>
            <a:solidFill>
              <a:srgbClr val="033860"/>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fi-FI" altLang="en-US" sz="800" b="0" kern="0" dirty="0">
                  <a:solidFill>
                    <a:srgbClr val="FFFFFF"/>
                  </a:solidFill>
                </a:rPr>
                <a:t># 033860</a:t>
              </a:r>
              <a:endParaRPr lang="en-GB" altLang="en-US" sz="800" b="0" kern="0" dirty="0">
                <a:solidFill>
                  <a:srgbClr val="FFFFFF"/>
                </a:solidFill>
              </a:endParaRPr>
            </a:p>
          </p:txBody>
        </p:sp>
        <p:sp>
          <p:nvSpPr>
            <p:cNvPr id="76" name="Rectangle 7"/>
            <p:cNvSpPr>
              <a:spLocks noChangeArrowheads="1"/>
            </p:cNvSpPr>
            <p:nvPr userDrawn="1"/>
          </p:nvSpPr>
          <p:spPr bwMode="auto">
            <a:xfrm>
              <a:off x="10236200" y="347662"/>
              <a:ext cx="228600" cy="242888"/>
            </a:xfrm>
            <a:prstGeom prst="rect">
              <a:avLst/>
            </a:prstGeom>
            <a:solidFill>
              <a:srgbClr val="0074BC"/>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endParaRPr lang="en-US" altLang="en-US" sz="7600" kern="0"/>
            </a:p>
          </p:txBody>
        </p:sp>
        <p:sp>
          <p:nvSpPr>
            <p:cNvPr id="77" name="Rectangle 8"/>
            <p:cNvSpPr>
              <a:spLocks noChangeArrowheads="1"/>
            </p:cNvSpPr>
            <p:nvPr userDrawn="1"/>
          </p:nvSpPr>
          <p:spPr bwMode="auto">
            <a:xfrm>
              <a:off x="10236200" y="615553"/>
              <a:ext cx="228600" cy="242888"/>
            </a:xfrm>
            <a:prstGeom prst="rect">
              <a:avLst/>
            </a:prstGeom>
            <a:solidFill>
              <a:srgbClr val="FFDB1A"/>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endParaRPr lang="en-US" altLang="en-US" sz="1000" b="0" kern="0">
                <a:solidFill>
                  <a:srgbClr val="0074BC"/>
                </a:solidFill>
              </a:endParaRPr>
            </a:p>
          </p:txBody>
        </p:sp>
        <p:sp>
          <p:nvSpPr>
            <p:cNvPr id="78" name="Rectangle 9"/>
            <p:cNvSpPr>
              <a:spLocks noChangeArrowheads="1"/>
            </p:cNvSpPr>
            <p:nvPr userDrawn="1"/>
          </p:nvSpPr>
          <p:spPr bwMode="auto">
            <a:xfrm>
              <a:off x="10236200" y="883444"/>
              <a:ext cx="228600" cy="242888"/>
            </a:xfrm>
            <a:prstGeom prst="rect">
              <a:avLst/>
            </a:prstGeom>
            <a:solidFill>
              <a:srgbClr val="033860"/>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endParaRPr lang="en-US" altLang="en-US" sz="7600" kern="0"/>
            </a:p>
          </p:txBody>
        </p:sp>
        <p:sp>
          <p:nvSpPr>
            <p:cNvPr id="79" name="Rectangle 10"/>
            <p:cNvSpPr>
              <a:spLocks noChangeArrowheads="1"/>
            </p:cNvSpPr>
            <p:nvPr userDrawn="1"/>
          </p:nvSpPr>
          <p:spPr bwMode="auto">
            <a:xfrm>
              <a:off x="10507664" y="347662"/>
              <a:ext cx="452437" cy="242888"/>
            </a:xfrm>
            <a:prstGeom prst="rect">
              <a:avLst/>
            </a:prstGeom>
            <a:solidFill>
              <a:srgbClr val="0074BC"/>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en-US" altLang="en-US" sz="800" b="0" kern="0" dirty="0">
                  <a:solidFill>
                    <a:srgbClr val="FFFFFF"/>
                  </a:solidFill>
                </a:rPr>
                <a:t>203</a:t>
              </a:r>
            </a:p>
            <a:p>
              <a:pPr fontAlgn="auto">
                <a:spcBef>
                  <a:spcPts val="0"/>
                </a:spcBef>
                <a:spcAft>
                  <a:spcPts val="0"/>
                </a:spcAft>
                <a:defRPr/>
              </a:pPr>
              <a:r>
                <a:rPr lang="en-US" altLang="en-US" sz="800" b="0" kern="0" dirty="0">
                  <a:solidFill>
                    <a:srgbClr val="FFFFFF"/>
                  </a:solidFill>
                </a:rPr>
                <a:t>100</a:t>
              </a:r>
            </a:p>
            <a:p>
              <a:pPr fontAlgn="auto">
                <a:spcBef>
                  <a:spcPts val="0"/>
                </a:spcBef>
                <a:spcAft>
                  <a:spcPts val="0"/>
                </a:spcAft>
                <a:defRPr/>
              </a:pPr>
              <a:r>
                <a:rPr lang="en-US" altLang="en-US" sz="800" b="0" kern="0" dirty="0">
                  <a:solidFill>
                    <a:srgbClr val="FFFFFF"/>
                  </a:solidFill>
                </a:rPr>
                <a:t>74</a:t>
              </a:r>
              <a:endParaRPr lang="en-GB" altLang="en-US" sz="800" b="0" kern="0" dirty="0">
                <a:solidFill>
                  <a:srgbClr val="FFFFFF"/>
                </a:solidFill>
              </a:endParaRPr>
            </a:p>
          </p:txBody>
        </p:sp>
        <p:sp>
          <p:nvSpPr>
            <p:cNvPr id="80" name="Rectangle 11"/>
            <p:cNvSpPr>
              <a:spLocks noChangeArrowheads="1"/>
            </p:cNvSpPr>
            <p:nvPr userDrawn="1"/>
          </p:nvSpPr>
          <p:spPr bwMode="auto">
            <a:xfrm>
              <a:off x="10507664" y="615553"/>
              <a:ext cx="452437" cy="242888"/>
            </a:xfrm>
            <a:prstGeom prst="rect">
              <a:avLst/>
            </a:prstGeom>
            <a:solidFill>
              <a:srgbClr val="FFDB1A"/>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fi-FI" altLang="en-US" sz="800" b="0" kern="0" dirty="0">
                  <a:solidFill>
                    <a:srgbClr val="0074BC"/>
                  </a:solidFill>
                </a:rPr>
                <a:t>255</a:t>
              </a:r>
            </a:p>
            <a:p>
              <a:pPr fontAlgn="auto">
                <a:spcBef>
                  <a:spcPts val="0"/>
                </a:spcBef>
                <a:spcAft>
                  <a:spcPts val="0"/>
                </a:spcAft>
                <a:defRPr/>
              </a:pPr>
              <a:r>
                <a:rPr lang="fi-FI" altLang="en-US" sz="800" b="0" kern="0" dirty="0">
                  <a:solidFill>
                    <a:srgbClr val="0074BC"/>
                  </a:solidFill>
                </a:rPr>
                <a:t>219</a:t>
              </a:r>
            </a:p>
            <a:p>
              <a:pPr fontAlgn="auto">
                <a:spcBef>
                  <a:spcPts val="0"/>
                </a:spcBef>
                <a:spcAft>
                  <a:spcPts val="0"/>
                </a:spcAft>
                <a:defRPr/>
              </a:pPr>
              <a:r>
                <a:rPr lang="fi-FI" altLang="en-US" sz="800" b="0" kern="0" dirty="0">
                  <a:solidFill>
                    <a:srgbClr val="0074BC"/>
                  </a:solidFill>
                </a:rPr>
                <a:t>26</a:t>
              </a:r>
              <a:endParaRPr lang="en-GB" altLang="en-US" sz="800" b="0" kern="0" dirty="0">
                <a:solidFill>
                  <a:srgbClr val="0074BC"/>
                </a:solidFill>
              </a:endParaRPr>
            </a:p>
          </p:txBody>
        </p:sp>
        <p:sp>
          <p:nvSpPr>
            <p:cNvPr id="81" name="Rectangle 12"/>
            <p:cNvSpPr>
              <a:spLocks noChangeArrowheads="1"/>
            </p:cNvSpPr>
            <p:nvPr userDrawn="1"/>
          </p:nvSpPr>
          <p:spPr bwMode="auto">
            <a:xfrm>
              <a:off x="10507664" y="883444"/>
              <a:ext cx="452437" cy="242888"/>
            </a:xfrm>
            <a:prstGeom prst="rect">
              <a:avLst/>
            </a:prstGeom>
            <a:solidFill>
              <a:srgbClr val="033860"/>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en-US" altLang="en-US" sz="800" b="0" kern="0" dirty="0">
                  <a:solidFill>
                    <a:srgbClr val="FFFFFF"/>
                  </a:solidFill>
                </a:rPr>
                <a:t>206</a:t>
              </a:r>
            </a:p>
            <a:p>
              <a:pPr fontAlgn="auto">
                <a:spcBef>
                  <a:spcPts val="0"/>
                </a:spcBef>
                <a:spcAft>
                  <a:spcPts val="0"/>
                </a:spcAft>
                <a:defRPr/>
              </a:pPr>
              <a:r>
                <a:rPr lang="en-US" altLang="en-US" sz="800" b="0" kern="0" dirty="0">
                  <a:solidFill>
                    <a:srgbClr val="FFFFFF"/>
                  </a:solidFill>
                </a:rPr>
                <a:t>97</a:t>
              </a:r>
            </a:p>
            <a:p>
              <a:pPr fontAlgn="auto">
                <a:spcBef>
                  <a:spcPts val="0"/>
                </a:spcBef>
                <a:spcAft>
                  <a:spcPts val="0"/>
                </a:spcAft>
                <a:defRPr/>
              </a:pPr>
              <a:r>
                <a:rPr lang="en-US" altLang="en-US" sz="800" b="0" kern="0" dirty="0">
                  <a:solidFill>
                    <a:srgbClr val="FFFFFF"/>
                  </a:solidFill>
                </a:rPr>
                <a:t>38</a:t>
              </a:r>
              <a:endParaRPr lang="en-GB" altLang="en-US" sz="800" b="0" kern="0" dirty="0">
                <a:solidFill>
                  <a:srgbClr val="FFFFFF"/>
                </a:solidFill>
              </a:endParaRPr>
            </a:p>
          </p:txBody>
        </p:sp>
        <p:sp>
          <p:nvSpPr>
            <p:cNvPr id="82" name="Rectangle 13"/>
            <p:cNvSpPr>
              <a:spLocks noChangeArrowheads="1"/>
            </p:cNvSpPr>
            <p:nvPr userDrawn="1"/>
          </p:nvSpPr>
          <p:spPr bwMode="auto">
            <a:xfrm>
              <a:off x="10980739" y="226219"/>
              <a:ext cx="720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is-IS" altLang="en-US" sz="800" kern="0">
                  <a:solidFill>
                    <a:srgbClr val="646567"/>
                  </a:solidFill>
                </a:rPr>
                <a:t>HEX</a:t>
              </a:r>
              <a:endParaRPr lang="en-GB" altLang="en-US" sz="800" kern="0">
                <a:solidFill>
                  <a:srgbClr val="646567"/>
                </a:solidFill>
              </a:endParaRPr>
            </a:p>
          </p:txBody>
        </p:sp>
        <p:sp>
          <p:nvSpPr>
            <p:cNvPr id="83" name="Rectangle 14"/>
            <p:cNvSpPr>
              <a:spLocks noChangeArrowheads="1"/>
            </p:cNvSpPr>
            <p:nvPr userDrawn="1"/>
          </p:nvSpPr>
          <p:spPr bwMode="auto">
            <a:xfrm>
              <a:off x="10507664" y="226219"/>
              <a:ext cx="720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is-IS" altLang="en-US" sz="800" kern="0">
                  <a:solidFill>
                    <a:srgbClr val="646567"/>
                  </a:solidFill>
                </a:rPr>
                <a:t>RGB</a:t>
              </a:r>
              <a:endParaRPr lang="en-GB" altLang="en-US" sz="800" kern="0">
                <a:solidFill>
                  <a:srgbClr val="646567"/>
                </a:solidFill>
              </a:endParaRPr>
            </a:p>
          </p:txBody>
        </p:sp>
        <p:sp>
          <p:nvSpPr>
            <p:cNvPr id="84" name="Rectangle 15"/>
            <p:cNvSpPr>
              <a:spLocks noChangeArrowheads="1"/>
            </p:cNvSpPr>
            <p:nvPr userDrawn="1"/>
          </p:nvSpPr>
          <p:spPr bwMode="auto">
            <a:xfrm>
              <a:off x="10980739" y="1465660"/>
              <a:ext cx="720725" cy="242888"/>
            </a:xfrm>
            <a:prstGeom prst="rect">
              <a:avLst/>
            </a:prstGeom>
            <a:noFill/>
            <a:ln w="9525">
              <a:solidFill>
                <a:srgbClr val="646567"/>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fi-FI" altLang="en-US" sz="800" b="0" kern="0">
                  <a:solidFill>
                    <a:srgbClr val="646567"/>
                  </a:solidFill>
                </a:rPr>
                <a:t>#</a:t>
              </a:r>
              <a:r>
                <a:rPr lang="is-IS" altLang="en-US" sz="800" b="0" kern="0">
                  <a:solidFill>
                    <a:srgbClr val="646567"/>
                  </a:solidFill>
                </a:rPr>
                <a:t> 646567</a:t>
              </a:r>
              <a:endParaRPr lang="en-GB" altLang="en-US" sz="800" b="0" kern="0">
                <a:solidFill>
                  <a:srgbClr val="646567"/>
                </a:solidFill>
              </a:endParaRPr>
            </a:p>
          </p:txBody>
        </p:sp>
        <p:sp>
          <p:nvSpPr>
            <p:cNvPr id="85" name="Rectangle 16"/>
            <p:cNvSpPr>
              <a:spLocks noChangeArrowheads="1"/>
            </p:cNvSpPr>
            <p:nvPr userDrawn="1"/>
          </p:nvSpPr>
          <p:spPr bwMode="auto">
            <a:xfrm>
              <a:off x="10236200" y="1465660"/>
              <a:ext cx="228600" cy="242888"/>
            </a:xfrm>
            <a:prstGeom prst="rect">
              <a:avLst/>
            </a:prstGeom>
            <a:solidFill>
              <a:srgbClr val="6465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endParaRPr lang="en-US" altLang="en-US" sz="7600" kern="0"/>
            </a:p>
          </p:txBody>
        </p:sp>
        <p:sp>
          <p:nvSpPr>
            <p:cNvPr id="86" name="Rectangle 17"/>
            <p:cNvSpPr>
              <a:spLocks noChangeArrowheads="1"/>
            </p:cNvSpPr>
            <p:nvPr userDrawn="1"/>
          </p:nvSpPr>
          <p:spPr bwMode="auto">
            <a:xfrm>
              <a:off x="10507664" y="1465660"/>
              <a:ext cx="452437" cy="242888"/>
            </a:xfrm>
            <a:prstGeom prst="rect">
              <a:avLst/>
            </a:prstGeom>
            <a:noFill/>
            <a:ln w="9525">
              <a:solidFill>
                <a:srgbClr val="646567"/>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fi-FI" altLang="en-US" sz="800" b="0" kern="0">
                  <a:solidFill>
                    <a:srgbClr val="646567"/>
                  </a:solidFill>
                </a:rPr>
                <a:t>100</a:t>
              </a:r>
            </a:p>
            <a:p>
              <a:pPr fontAlgn="auto">
                <a:spcBef>
                  <a:spcPts val="0"/>
                </a:spcBef>
                <a:spcAft>
                  <a:spcPts val="0"/>
                </a:spcAft>
                <a:defRPr/>
              </a:pPr>
              <a:r>
                <a:rPr lang="fi-FI" altLang="en-US" sz="800" b="0" kern="0">
                  <a:solidFill>
                    <a:srgbClr val="646567"/>
                  </a:solidFill>
                </a:rPr>
                <a:t>101</a:t>
              </a:r>
            </a:p>
            <a:p>
              <a:pPr fontAlgn="auto">
                <a:spcBef>
                  <a:spcPts val="0"/>
                </a:spcBef>
                <a:spcAft>
                  <a:spcPts val="0"/>
                </a:spcAft>
                <a:defRPr/>
              </a:pPr>
              <a:r>
                <a:rPr lang="fi-FI" altLang="en-US" sz="800" b="0" kern="0">
                  <a:solidFill>
                    <a:srgbClr val="646567"/>
                  </a:solidFill>
                </a:rPr>
                <a:t>103</a:t>
              </a:r>
              <a:endParaRPr lang="en-GB" altLang="en-US" sz="800" b="0" kern="0">
                <a:solidFill>
                  <a:srgbClr val="646567"/>
                </a:solidFill>
              </a:endParaRPr>
            </a:p>
          </p:txBody>
        </p:sp>
        <p:sp>
          <p:nvSpPr>
            <p:cNvPr id="87" name="Rectangle 18"/>
            <p:cNvSpPr>
              <a:spLocks noChangeArrowheads="1"/>
            </p:cNvSpPr>
            <p:nvPr userDrawn="1"/>
          </p:nvSpPr>
          <p:spPr bwMode="auto">
            <a:xfrm>
              <a:off x="10236201" y="105966"/>
              <a:ext cx="1465263" cy="12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is-IS" altLang="en-US" sz="800" kern="0">
                  <a:solidFill>
                    <a:srgbClr val="646567"/>
                  </a:solidFill>
                </a:rPr>
                <a:t>COLOUR PALETTE</a:t>
              </a:r>
              <a:endParaRPr lang="en-GB" altLang="en-US" sz="800" kern="0">
                <a:solidFill>
                  <a:srgbClr val="646567"/>
                </a:solidFill>
              </a:endParaRPr>
            </a:p>
          </p:txBody>
        </p:sp>
        <p:sp>
          <p:nvSpPr>
            <p:cNvPr id="88" name="Rectangle 19"/>
            <p:cNvSpPr>
              <a:spLocks noChangeArrowheads="1"/>
            </p:cNvSpPr>
            <p:nvPr userDrawn="1"/>
          </p:nvSpPr>
          <p:spPr bwMode="auto">
            <a:xfrm>
              <a:off x="10236201" y="1235869"/>
              <a:ext cx="1465263" cy="12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is-IS" altLang="en-US" sz="800" kern="0">
                  <a:solidFill>
                    <a:srgbClr val="646567"/>
                  </a:solidFill>
                </a:rPr>
                <a:t>TEXT COLOUR</a:t>
              </a:r>
              <a:endParaRPr lang="en-GB" altLang="en-US" sz="800" kern="0">
                <a:solidFill>
                  <a:srgbClr val="646567"/>
                </a:solidFill>
              </a:endParaRPr>
            </a:p>
          </p:txBody>
        </p:sp>
        <p:sp>
          <p:nvSpPr>
            <p:cNvPr id="89" name="Rectangle 20"/>
            <p:cNvSpPr>
              <a:spLocks noChangeArrowheads="1"/>
            </p:cNvSpPr>
            <p:nvPr userDrawn="1"/>
          </p:nvSpPr>
          <p:spPr bwMode="auto">
            <a:xfrm>
              <a:off x="10980739" y="1356122"/>
              <a:ext cx="720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is-IS" altLang="en-US" sz="800" kern="0">
                  <a:solidFill>
                    <a:srgbClr val="646567"/>
                  </a:solidFill>
                </a:rPr>
                <a:t>HEX</a:t>
              </a:r>
              <a:endParaRPr lang="en-GB" altLang="en-US" sz="800" kern="0">
                <a:solidFill>
                  <a:srgbClr val="646567"/>
                </a:solidFill>
              </a:endParaRPr>
            </a:p>
          </p:txBody>
        </p:sp>
        <p:sp>
          <p:nvSpPr>
            <p:cNvPr id="90" name="Rectangle 21"/>
            <p:cNvSpPr>
              <a:spLocks noChangeArrowheads="1"/>
            </p:cNvSpPr>
            <p:nvPr userDrawn="1"/>
          </p:nvSpPr>
          <p:spPr bwMode="auto">
            <a:xfrm>
              <a:off x="10507664" y="1356122"/>
              <a:ext cx="720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is-IS" altLang="en-US" sz="800" kern="0">
                  <a:solidFill>
                    <a:srgbClr val="646567"/>
                  </a:solidFill>
                </a:rPr>
                <a:t>RGB</a:t>
              </a:r>
              <a:endParaRPr lang="en-GB" altLang="en-US" sz="800" kern="0">
                <a:solidFill>
                  <a:srgbClr val="646567"/>
                </a:solidFill>
              </a:endParaRPr>
            </a:p>
          </p:txBody>
        </p:sp>
        <p:sp>
          <p:nvSpPr>
            <p:cNvPr id="91" name="Rectangle 22"/>
            <p:cNvSpPr>
              <a:spLocks noChangeArrowheads="1"/>
            </p:cNvSpPr>
            <p:nvPr userDrawn="1"/>
          </p:nvSpPr>
          <p:spPr bwMode="auto">
            <a:xfrm>
              <a:off x="10980739" y="1733550"/>
              <a:ext cx="720725" cy="2428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fi-FI" altLang="en-US" sz="800" b="0" kern="0">
                  <a:solidFill>
                    <a:srgbClr val="646567"/>
                  </a:solidFill>
                </a:rPr>
                <a:t># FFFFFF</a:t>
              </a:r>
              <a:endParaRPr lang="en-GB" altLang="en-US" sz="800" b="0" kern="0">
                <a:solidFill>
                  <a:srgbClr val="646567"/>
                </a:solidFill>
              </a:endParaRPr>
            </a:p>
          </p:txBody>
        </p:sp>
        <p:sp>
          <p:nvSpPr>
            <p:cNvPr id="92" name="Rectangle 23"/>
            <p:cNvSpPr>
              <a:spLocks noChangeArrowheads="1"/>
            </p:cNvSpPr>
            <p:nvPr userDrawn="1"/>
          </p:nvSpPr>
          <p:spPr bwMode="auto">
            <a:xfrm>
              <a:off x="10236200" y="1733550"/>
              <a:ext cx="228600" cy="242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endParaRPr lang="en-US" altLang="en-US" sz="7600" kern="0"/>
            </a:p>
          </p:txBody>
        </p:sp>
        <p:sp>
          <p:nvSpPr>
            <p:cNvPr id="93" name="Rectangle 24"/>
            <p:cNvSpPr>
              <a:spLocks noChangeArrowheads="1"/>
            </p:cNvSpPr>
            <p:nvPr userDrawn="1"/>
          </p:nvSpPr>
          <p:spPr bwMode="auto">
            <a:xfrm>
              <a:off x="10507664" y="1733550"/>
              <a:ext cx="452437" cy="2428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fi-FI" altLang="en-US" sz="800" b="0" kern="0">
                  <a:solidFill>
                    <a:srgbClr val="646567"/>
                  </a:solidFill>
                </a:rPr>
                <a:t>255</a:t>
              </a:r>
            </a:p>
            <a:p>
              <a:pPr fontAlgn="auto">
                <a:spcBef>
                  <a:spcPts val="0"/>
                </a:spcBef>
                <a:spcAft>
                  <a:spcPts val="0"/>
                </a:spcAft>
                <a:defRPr/>
              </a:pPr>
              <a:r>
                <a:rPr lang="fi-FI" altLang="en-US" sz="800" b="0" kern="0">
                  <a:solidFill>
                    <a:srgbClr val="646567"/>
                  </a:solidFill>
                </a:rPr>
                <a:t>255</a:t>
              </a:r>
            </a:p>
            <a:p>
              <a:pPr fontAlgn="auto">
                <a:spcBef>
                  <a:spcPts val="0"/>
                </a:spcBef>
                <a:spcAft>
                  <a:spcPts val="0"/>
                </a:spcAft>
                <a:defRPr/>
              </a:pPr>
              <a:r>
                <a:rPr lang="fi-FI" altLang="en-US" sz="800" b="0" kern="0">
                  <a:solidFill>
                    <a:srgbClr val="646567"/>
                  </a:solidFill>
                </a:rPr>
                <a:t>255</a:t>
              </a:r>
              <a:endParaRPr lang="en-GB" altLang="en-US" sz="800" b="0" kern="0">
                <a:solidFill>
                  <a:srgbClr val="646567"/>
                </a:solidFill>
              </a:endParaRPr>
            </a:p>
          </p:txBody>
        </p:sp>
        <p:sp>
          <p:nvSpPr>
            <p:cNvPr id="94" name="Rectangle 93"/>
            <p:cNvSpPr>
              <a:spLocks noChangeArrowheads="1"/>
            </p:cNvSpPr>
            <p:nvPr userDrawn="1"/>
          </p:nvSpPr>
          <p:spPr bwMode="auto">
            <a:xfrm>
              <a:off x="10236200" y="2013347"/>
              <a:ext cx="228600" cy="242888"/>
            </a:xfrm>
            <a:prstGeom prst="rect">
              <a:avLst/>
            </a:prstGeom>
            <a:solidFill>
              <a:srgbClr val="0074BC"/>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endParaRPr lang="en-US" altLang="en-US" sz="7600" kern="0"/>
            </a:p>
          </p:txBody>
        </p:sp>
        <p:sp>
          <p:nvSpPr>
            <p:cNvPr id="95" name="Rectangle 15"/>
            <p:cNvSpPr>
              <a:spLocks noChangeArrowheads="1"/>
            </p:cNvSpPr>
            <p:nvPr userDrawn="1"/>
          </p:nvSpPr>
          <p:spPr bwMode="auto">
            <a:xfrm>
              <a:off x="10980739" y="2676525"/>
              <a:ext cx="720725" cy="242888"/>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fi-FI" altLang="en-US" sz="800" b="0" kern="0" dirty="0">
                  <a:solidFill>
                    <a:srgbClr val="BFBFBF"/>
                  </a:solidFill>
                </a:rPr>
                <a:t>#</a:t>
              </a:r>
              <a:r>
                <a:rPr lang="is-IS" altLang="en-US" sz="800" b="0" kern="0" dirty="0">
                  <a:solidFill>
                    <a:srgbClr val="BFBFBF"/>
                  </a:solidFill>
                </a:rPr>
                <a:t> </a:t>
              </a:r>
              <a:r>
                <a:rPr lang="en-US" altLang="en-US" sz="800" b="0" kern="0" dirty="0">
                  <a:solidFill>
                    <a:srgbClr val="BFBFBF"/>
                  </a:solidFill>
                </a:rPr>
                <a:t>BFBFBF</a:t>
              </a:r>
              <a:endParaRPr lang="en-GB" altLang="en-US" sz="800" b="0" kern="0" dirty="0">
                <a:solidFill>
                  <a:srgbClr val="BFBFBF"/>
                </a:solidFill>
              </a:endParaRPr>
            </a:p>
          </p:txBody>
        </p:sp>
        <p:sp>
          <p:nvSpPr>
            <p:cNvPr id="96" name="Rectangle 16"/>
            <p:cNvSpPr>
              <a:spLocks noChangeArrowheads="1"/>
            </p:cNvSpPr>
            <p:nvPr userDrawn="1"/>
          </p:nvSpPr>
          <p:spPr bwMode="auto">
            <a:xfrm>
              <a:off x="10236200" y="2676525"/>
              <a:ext cx="228600" cy="242888"/>
            </a:xfrm>
            <a:prstGeom prst="rect">
              <a:avLst/>
            </a:prstGeom>
            <a:solidFill>
              <a:srgbClr val="BFBFBF"/>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endParaRPr lang="en-US" altLang="en-US" sz="7600" kern="0"/>
            </a:p>
          </p:txBody>
        </p:sp>
        <p:sp>
          <p:nvSpPr>
            <p:cNvPr id="97" name="Rectangle 17"/>
            <p:cNvSpPr>
              <a:spLocks noChangeArrowheads="1"/>
            </p:cNvSpPr>
            <p:nvPr userDrawn="1"/>
          </p:nvSpPr>
          <p:spPr bwMode="auto">
            <a:xfrm>
              <a:off x="10507664" y="2676525"/>
              <a:ext cx="452437" cy="242888"/>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fi-FI" altLang="en-US" sz="800" b="0" kern="0" dirty="0">
                  <a:solidFill>
                    <a:srgbClr val="BFBFBF"/>
                  </a:solidFill>
                </a:rPr>
                <a:t>191</a:t>
              </a:r>
            </a:p>
            <a:p>
              <a:pPr fontAlgn="auto">
                <a:spcBef>
                  <a:spcPts val="0"/>
                </a:spcBef>
                <a:spcAft>
                  <a:spcPts val="0"/>
                </a:spcAft>
                <a:defRPr/>
              </a:pPr>
              <a:r>
                <a:rPr lang="fi-FI" altLang="en-US" sz="800" b="0" kern="0" dirty="0">
                  <a:solidFill>
                    <a:srgbClr val="BFBFBF"/>
                  </a:solidFill>
                </a:rPr>
                <a:t>191</a:t>
              </a:r>
            </a:p>
            <a:p>
              <a:pPr fontAlgn="auto">
                <a:spcBef>
                  <a:spcPts val="0"/>
                </a:spcBef>
                <a:spcAft>
                  <a:spcPts val="0"/>
                </a:spcAft>
                <a:defRPr/>
              </a:pPr>
              <a:r>
                <a:rPr lang="fi-FI" altLang="en-US" sz="800" b="0" kern="0" dirty="0">
                  <a:solidFill>
                    <a:srgbClr val="BFBFBF"/>
                  </a:solidFill>
                </a:rPr>
                <a:t>191</a:t>
              </a:r>
              <a:endParaRPr lang="en-GB" altLang="en-US" sz="800" b="0" kern="0" dirty="0">
                <a:solidFill>
                  <a:srgbClr val="BFBFBF"/>
                </a:solidFill>
              </a:endParaRPr>
            </a:p>
          </p:txBody>
        </p:sp>
        <p:sp>
          <p:nvSpPr>
            <p:cNvPr id="98" name="Rectangle 19"/>
            <p:cNvSpPr>
              <a:spLocks noChangeArrowheads="1"/>
            </p:cNvSpPr>
            <p:nvPr userDrawn="1"/>
          </p:nvSpPr>
          <p:spPr bwMode="auto">
            <a:xfrm>
              <a:off x="10236201" y="2446735"/>
              <a:ext cx="1465263" cy="12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is-IS" altLang="en-US" sz="800" kern="0" dirty="0">
                  <a:solidFill>
                    <a:srgbClr val="646567"/>
                  </a:solidFill>
                </a:rPr>
                <a:t>SHAPE OTHER COLOR</a:t>
              </a:r>
              <a:endParaRPr lang="en-GB" altLang="en-US" sz="800" kern="0" dirty="0">
                <a:solidFill>
                  <a:srgbClr val="646567"/>
                </a:solidFill>
              </a:endParaRPr>
            </a:p>
          </p:txBody>
        </p:sp>
        <p:sp>
          <p:nvSpPr>
            <p:cNvPr id="99" name="Rectangle 20"/>
            <p:cNvSpPr>
              <a:spLocks noChangeArrowheads="1"/>
            </p:cNvSpPr>
            <p:nvPr userDrawn="1"/>
          </p:nvSpPr>
          <p:spPr bwMode="auto">
            <a:xfrm>
              <a:off x="10980739" y="2566988"/>
              <a:ext cx="720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is-IS" altLang="en-US" sz="800" kern="0">
                  <a:solidFill>
                    <a:srgbClr val="646567"/>
                  </a:solidFill>
                </a:rPr>
                <a:t>HEX</a:t>
              </a:r>
              <a:endParaRPr lang="en-GB" altLang="en-US" sz="800" kern="0">
                <a:solidFill>
                  <a:srgbClr val="646567"/>
                </a:solidFill>
              </a:endParaRPr>
            </a:p>
          </p:txBody>
        </p:sp>
        <p:sp>
          <p:nvSpPr>
            <p:cNvPr id="100" name="Rectangle 21"/>
            <p:cNvSpPr>
              <a:spLocks noChangeArrowheads="1"/>
            </p:cNvSpPr>
            <p:nvPr userDrawn="1"/>
          </p:nvSpPr>
          <p:spPr bwMode="auto">
            <a:xfrm>
              <a:off x="10507664" y="2566988"/>
              <a:ext cx="720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is-IS" altLang="en-US" sz="800" kern="0">
                  <a:solidFill>
                    <a:srgbClr val="646567"/>
                  </a:solidFill>
                </a:rPr>
                <a:t>RGB</a:t>
              </a:r>
              <a:endParaRPr lang="en-GB" altLang="en-US" sz="800" kern="0">
                <a:solidFill>
                  <a:srgbClr val="646567"/>
                </a:solidFill>
              </a:endParaRPr>
            </a:p>
          </p:txBody>
        </p:sp>
        <p:sp>
          <p:nvSpPr>
            <p:cNvPr id="101" name="Rectangle 100"/>
            <p:cNvSpPr>
              <a:spLocks noChangeArrowheads="1"/>
            </p:cNvSpPr>
            <p:nvPr userDrawn="1"/>
          </p:nvSpPr>
          <p:spPr bwMode="auto">
            <a:xfrm>
              <a:off x="10980739" y="2016207"/>
              <a:ext cx="720725" cy="242888"/>
            </a:xfrm>
            <a:prstGeom prst="rect">
              <a:avLst/>
            </a:prstGeom>
            <a:solidFill>
              <a:srgbClr val="0074BC"/>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uk-UA" altLang="en-US" sz="800" b="0" kern="0" dirty="0">
                  <a:solidFill>
                    <a:srgbClr val="FFFFFF"/>
                  </a:solidFill>
                </a:rPr>
                <a:t>#</a:t>
              </a:r>
              <a:r>
                <a:rPr lang="is-IS" altLang="en-US" sz="800" b="0" kern="0" dirty="0">
                  <a:solidFill>
                    <a:srgbClr val="FFFFFF"/>
                  </a:solidFill>
                </a:rPr>
                <a:t>0074BC</a:t>
              </a:r>
              <a:endParaRPr lang="en-GB" altLang="en-US" sz="800" b="0" kern="0" dirty="0">
                <a:solidFill>
                  <a:srgbClr val="FFFFFF"/>
                </a:solidFill>
              </a:endParaRPr>
            </a:p>
          </p:txBody>
        </p:sp>
        <p:sp>
          <p:nvSpPr>
            <p:cNvPr id="102" name="Rectangle 10"/>
            <p:cNvSpPr>
              <a:spLocks noChangeArrowheads="1"/>
            </p:cNvSpPr>
            <p:nvPr userDrawn="1"/>
          </p:nvSpPr>
          <p:spPr bwMode="auto">
            <a:xfrm>
              <a:off x="10507664" y="2016207"/>
              <a:ext cx="452437" cy="242888"/>
            </a:xfrm>
            <a:prstGeom prst="rect">
              <a:avLst/>
            </a:prstGeom>
            <a:solidFill>
              <a:srgbClr val="0074BC"/>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en-US" altLang="en-US" sz="800" b="0" kern="0" dirty="0">
                  <a:solidFill>
                    <a:srgbClr val="FFFFFF"/>
                  </a:solidFill>
                </a:rPr>
                <a:t>203</a:t>
              </a:r>
            </a:p>
            <a:p>
              <a:pPr fontAlgn="auto">
                <a:spcBef>
                  <a:spcPts val="0"/>
                </a:spcBef>
                <a:spcAft>
                  <a:spcPts val="0"/>
                </a:spcAft>
                <a:defRPr/>
              </a:pPr>
              <a:r>
                <a:rPr lang="en-US" altLang="en-US" sz="800" b="0" kern="0" dirty="0">
                  <a:solidFill>
                    <a:srgbClr val="FFFFFF"/>
                  </a:solidFill>
                </a:rPr>
                <a:t>100</a:t>
              </a:r>
            </a:p>
            <a:p>
              <a:pPr fontAlgn="auto">
                <a:spcBef>
                  <a:spcPts val="0"/>
                </a:spcBef>
                <a:spcAft>
                  <a:spcPts val="0"/>
                </a:spcAft>
                <a:defRPr/>
              </a:pPr>
              <a:r>
                <a:rPr lang="en-US" altLang="en-US" sz="800" b="0" kern="0" dirty="0">
                  <a:solidFill>
                    <a:srgbClr val="FFFFFF"/>
                  </a:solidFill>
                </a:rPr>
                <a:t>74</a:t>
              </a:r>
              <a:endParaRPr lang="en-GB" altLang="en-US" sz="800" b="0" kern="0" dirty="0">
                <a:solidFill>
                  <a:srgbClr val="FFFFFF"/>
                </a:solidFill>
              </a:endParaRPr>
            </a:p>
          </p:txBody>
        </p:sp>
      </p:grpSp>
      <p:cxnSp>
        <p:nvCxnSpPr>
          <p:cNvPr id="48" name="Straight Connector 13"/>
          <p:cNvCxnSpPr>
            <a:cxnSpLocks noChangeShapeType="1"/>
          </p:cNvCxnSpPr>
          <p:nvPr userDrawn="1"/>
        </p:nvCxnSpPr>
        <p:spPr bwMode="auto">
          <a:xfrm>
            <a:off x="6614589" y="4941888"/>
            <a:ext cx="2921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cxnSp>
      <p:cxnSp>
        <p:nvCxnSpPr>
          <p:cNvPr id="49" name="Straight Connector 15"/>
          <p:cNvCxnSpPr>
            <a:cxnSpLocks noChangeShapeType="1"/>
          </p:cNvCxnSpPr>
          <p:nvPr userDrawn="1"/>
        </p:nvCxnSpPr>
        <p:spPr bwMode="auto">
          <a:xfrm>
            <a:off x="6614589" y="3357563"/>
            <a:ext cx="2921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cxnSp>
      <p:sp>
        <p:nvSpPr>
          <p:cNvPr id="50" name="Rectangle 2" descr="Title" title="title"/>
          <p:cNvSpPr>
            <a:spLocks noGrp="1" noChangeArrowheads="1"/>
          </p:cNvSpPr>
          <p:nvPr>
            <p:ph type="title"/>
          </p:nvPr>
        </p:nvSpPr>
        <p:spPr bwMode="auto">
          <a:xfrm>
            <a:off x="6614584" y="3429003"/>
            <a:ext cx="4953000" cy="130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bodyPr>
          <a:lstStyle>
            <a:lvl1pPr>
              <a:defRPr sz="2667" b="1">
                <a:solidFill>
                  <a:schemeClr val="bg1"/>
                </a:solidFill>
              </a:defRPr>
            </a:lvl1pPr>
          </a:lstStyle>
          <a:p>
            <a:pPr lvl="0"/>
            <a:endParaRPr lang="en-GB" altLang="en-US" dirty="0"/>
          </a:p>
        </p:txBody>
      </p:sp>
      <p:sp>
        <p:nvSpPr>
          <p:cNvPr id="51" name="Text Placeholder 11"/>
          <p:cNvSpPr>
            <a:spLocks noGrp="1"/>
          </p:cNvSpPr>
          <p:nvPr>
            <p:ph type="body" sz="quarter" idx="10"/>
          </p:nvPr>
        </p:nvSpPr>
        <p:spPr>
          <a:xfrm>
            <a:off x="6614589" y="5013179"/>
            <a:ext cx="4952999" cy="444079"/>
          </a:xfrm>
          <a:prstGeom prst="rect">
            <a:avLst/>
          </a:prstGeom>
        </p:spPr>
        <p:txBody>
          <a:bodyPr/>
          <a:lstStyle>
            <a:lvl1pPr>
              <a:buNone/>
              <a:defRPr sz="1600">
                <a:solidFill>
                  <a:schemeClr val="bg1"/>
                </a:solidFill>
              </a:defRPr>
            </a:lvl1pPr>
          </a:lstStyle>
          <a:p>
            <a:pPr lvl="0"/>
            <a:r>
              <a:rPr lang="en-US" dirty="0"/>
              <a:t>Click to edit Master text styles</a:t>
            </a:r>
            <a:endParaRPr lang="nl-BE" dirty="0"/>
          </a:p>
        </p:txBody>
      </p:sp>
      <p:pic>
        <p:nvPicPr>
          <p:cNvPr id="53" name="Picture 52"/>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40" t="15755" r="18941" b="18000"/>
          <a:stretch/>
        </p:blipFill>
        <p:spPr>
          <a:xfrm>
            <a:off x="216831" y="2473327"/>
            <a:ext cx="5715625" cy="3113061"/>
          </a:xfrm>
          <a:prstGeom prst="rect">
            <a:avLst/>
          </a:prstGeom>
        </p:spPr>
      </p:pic>
    </p:spTree>
    <p:extLst>
      <p:ext uri="{BB962C8B-B14F-4D97-AF65-F5344CB8AC3E}">
        <p14:creationId xmlns:p14="http://schemas.microsoft.com/office/powerpoint/2010/main" val="80281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8" name="Rectangle 47"/>
          <p:cNvSpPr>
            <a:spLocks noChangeArrowheads="1"/>
          </p:cNvSpPr>
          <p:nvPr userDrawn="1"/>
        </p:nvSpPr>
        <p:spPr bwMode="auto">
          <a:xfrm>
            <a:off x="-35984" y="1220756"/>
            <a:ext cx="12227984" cy="5637245"/>
          </a:xfrm>
          <a:prstGeom prst="rect">
            <a:avLst/>
          </a:prstGeom>
          <a:solidFill>
            <a:srgbClr val="0F5494"/>
          </a:solidFill>
          <a:ln w="25400">
            <a:noFill/>
            <a:miter lim="800000"/>
            <a:headEnd/>
            <a:tailEnd/>
          </a:ln>
          <a:effec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endParaRPr lang="en-US" altLang="en-US" sz="1800">
              <a:solidFill>
                <a:srgbClr val="FFFFFF"/>
              </a:solidFill>
              <a:latin typeface="Calibri" charset="0"/>
            </a:endParaRPr>
          </a:p>
        </p:txBody>
      </p:sp>
      <p:sp>
        <p:nvSpPr>
          <p:cNvPr id="49" name="Rectangle 48"/>
          <p:cNvSpPr>
            <a:spLocks noChangeArrowheads="1"/>
          </p:cNvSpPr>
          <p:nvPr userDrawn="1"/>
        </p:nvSpPr>
        <p:spPr bwMode="auto">
          <a:xfrm>
            <a:off x="5712887" y="6642101"/>
            <a:ext cx="698500" cy="338667"/>
          </a:xfrm>
          <a:prstGeom prst="rect">
            <a:avLst/>
          </a:prstGeom>
          <a:solidFill>
            <a:srgbClr val="133176"/>
          </a:solidFill>
          <a:ln w="9525">
            <a:solidFill>
              <a:srgbClr val="133176"/>
            </a:solidFill>
            <a:miter lim="800000"/>
            <a:headEnd/>
            <a:tailEnd/>
          </a:ln>
          <a:effec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endParaRPr lang="en-US" altLang="en-US" sz="1800" dirty="0">
              <a:solidFill>
                <a:srgbClr val="FFFFFF"/>
              </a:solidFill>
              <a:latin typeface="Calibri" charset="0"/>
            </a:endParaRPr>
          </a:p>
        </p:txBody>
      </p:sp>
      <p:pic>
        <p:nvPicPr>
          <p:cNvPr id="50" name="Picture 6" descr="LOGO CE-EN-quadri.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86917" y="393702"/>
            <a:ext cx="1625600" cy="113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40" t="15755" r="18941" b="18000"/>
          <a:stretch/>
        </p:blipFill>
        <p:spPr>
          <a:xfrm>
            <a:off x="216831" y="2473327"/>
            <a:ext cx="5715625" cy="3113061"/>
          </a:xfrm>
          <a:prstGeom prst="rect">
            <a:avLst/>
          </a:prstGeom>
        </p:spPr>
      </p:pic>
      <p:sp>
        <p:nvSpPr>
          <p:cNvPr id="44" name="Rectangle 2" descr="Title" title="title"/>
          <p:cNvSpPr>
            <a:spLocks noGrp="1" noChangeArrowheads="1"/>
          </p:cNvSpPr>
          <p:nvPr>
            <p:ph type="title"/>
          </p:nvPr>
        </p:nvSpPr>
        <p:spPr bwMode="auto">
          <a:xfrm>
            <a:off x="6614584" y="2105026"/>
            <a:ext cx="4953000" cy="130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bodyPr>
          <a:lstStyle>
            <a:lvl1pPr>
              <a:defRPr sz="2667" b="1">
                <a:solidFill>
                  <a:schemeClr val="bg1"/>
                </a:solidFill>
              </a:defRPr>
            </a:lvl1pPr>
          </a:lstStyle>
          <a:p>
            <a:pPr lvl="0"/>
            <a:endParaRPr lang="en-GB" altLang="en-US" dirty="0"/>
          </a:p>
        </p:txBody>
      </p:sp>
      <p:sp>
        <p:nvSpPr>
          <p:cNvPr id="45" name="Text Placeholder 11"/>
          <p:cNvSpPr>
            <a:spLocks noGrp="1"/>
          </p:cNvSpPr>
          <p:nvPr>
            <p:ph type="body" sz="quarter" idx="10"/>
          </p:nvPr>
        </p:nvSpPr>
        <p:spPr>
          <a:xfrm>
            <a:off x="6614589" y="4466271"/>
            <a:ext cx="4952999" cy="444079"/>
          </a:xfrm>
          <a:prstGeom prst="rect">
            <a:avLst/>
          </a:prstGeom>
        </p:spPr>
        <p:txBody>
          <a:bodyPr/>
          <a:lstStyle>
            <a:lvl1pPr>
              <a:buNone/>
              <a:defRPr sz="1600">
                <a:solidFill>
                  <a:schemeClr val="bg1"/>
                </a:solidFill>
              </a:defRPr>
            </a:lvl1pPr>
          </a:lstStyle>
          <a:p>
            <a:pPr lvl="0"/>
            <a:r>
              <a:rPr lang="en-US" dirty="0"/>
              <a:t>Click to edit Master text styles</a:t>
            </a:r>
            <a:endParaRPr lang="nl-BE" dirty="0"/>
          </a:p>
        </p:txBody>
      </p:sp>
      <p:cxnSp>
        <p:nvCxnSpPr>
          <p:cNvPr id="46" name="Straight Connector 15"/>
          <p:cNvCxnSpPr>
            <a:cxnSpLocks noChangeShapeType="1"/>
          </p:cNvCxnSpPr>
          <p:nvPr userDrawn="1"/>
        </p:nvCxnSpPr>
        <p:spPr bwMode="auto">
          <a:xfrm>
            <a:off x="6614589" y="2049697"/>
            <a:ext cx="2921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cxnSp>
      <p:cxnSp>
        <p:nvCxnSpPr>
          <p:cNvPr id="47" name="Straight Connector 15"/>
          <p:cNvCxnSpPr>
            <a:cxnSpLocks noChangeShapeType="1"/>
          </p:cNvCxnSpPr>
          <p:nvPr userDrawn="1"/>
        </p:nvCxnSpPr>
        <p:spPr bwMode="auto">
          <a:xfrm>
            <a:off x="6614589" y="4413755"/>
            <a:ext cx="2921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cxnSp>
      <p:grpSp>
        <p:nvGrpSpPr>
          <p:cNvPr id="52" name="Group 51"/>
          <p:cNvGrpSpPr/>
          <p:nvPr userDrawn="1"/>
        </p:nvGrpSpPr>
        <p:grpSpPr>
          <a:xfrm>
            <a:off x="13648267" y="141288"/>
            <a:ext cx="1953685" cy="4919893"/>
            <a:chOff x="10236200" y="105966"/>
            <a:chExt cx="1465264" cy="2813447"/>
          </a:xfrm>
        </p:grpSpPr>
        <p:sp>
          <p:nvSpPr>
            <p:cNvPr id="53" name="Rectangle 52"/>
            <p:cNvSpPr>
              <a:spLocks noChangeArrowheads="1"/>
            </p:cNvSpPr>
            <p:nvPr userDrawn="1"/>
          </p:nvSpPr>
          <p:spPr bwMode="auto">
            <a:xfrm>
              <a:off x="10980739" y="347662"/>
              <a:ext cx="720725" cy="242888"/>
            </a:xfrm>
            <a:prstGeom prst="rect">
              <a:avLst/>
            </a:prstGeom>
            <a:solidFill>
              <a:srgbClr val="0074BC"/>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uk-UA" altLang="en-US" sz="800" b="0" kern="0" dirty="0">
                  <a:solidFill>
                    <a:srgbClr val="FFFFFF"/>
                  </a:solidFill>
                </a:rPr>
                <a:t>#</a:t>
              </a:r>
              <a:r>
                <a:rPr lang="is-IS" altLang="en-US" sz="800" b="0" kern="0" dirty="0">
                  <a:solidFill>
                    <a:srgbClr val="FFFFFF"/>
                  </a:solidFill>
                </a:rPr>
                <a:t>0074BC</a:t>
              </a:r>
              <a:endParaRPr lang="en-GB" altLang="en-US" sz="800" b="0" kern="0" dirty="0">
                <a:solidFill>
                  <a:srgbClr val="FFFFFF"/>
                </a:solidFill>
              </a:endParaRPr>
            </a:p>
          </p:txBody>
        </p:sp>
        <p:sp>
          <p:nvSpPr>
            <p:cNvPr id="54" name="Rectangle 5"/>
            <p:cNvSpPr>
              <a:spLocks noChangeArrowheads="1"/>
            </p:cNvSpPr>
            <p:nvPr userDrawn="1"/>
          </p:nvSpPr>
          <p:spPr bwMode="auto">
            <a:xfrm>
              <a:off x="10980739" y="615553"/>
              <a:ext cx="720725" cy="242888"/>
            </a:xfrm>
            <a:prstGeom prst="rect">
              <a:avLst/>
            </a:prstGeom>
            <a:solidFill>
              <a:srgbClr val="FFDB1A"/>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en-US" altLang="en-US" sz="800" b="0" kern="0" dirty="0">
                  <a:solidFill>
                    <a:srgbClr val="0074BC"/>
                  </a:solidFill>
                </a:rPr>
                <a:t># FFDB1A</a:t>
              </a:r>
              <a:endParaRPr lang="en-GB" altLang="en-US" sz="800" b="0" kern="0" dirty="0">
                <a:solidFill>
                  <a:srgbClr val="0074BC"/>
                </a:solidFill>
              </a:endParaRPr>
            </a:p>
          </p:txBody>
        </p:sp>
        <p:sp>
          <p:nvSpPr>
            <p:cNvPr id="55" name="Rectangle 6"/>
            <p:cNvSpPr>
              <a:spLocks noChangeArrowheads="1"/>
            </p:cNvSpPr>
            <p:nvPr userDrawn="1"/>
          </p:nvSpPr>
          <p:spPr bwMode="auto">
            <a:xfrm>
              <a:off x="10980739" y="883444"/>
              <a:ext cx="720725" cy="242888"/>
            </a:xfrm>
            <a:prstGeom prst="rect">
              <a:avLst/>
            </a:prstGeom>
            <a:solidFill>
              <a:srgbClr val="033860"/>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fi-FI" altLang="en-US" sz="800" b="0" kern="0" dirty="0">
                  <a:solidFill>
                    <a:srgbClr val="FFFFFF"/>
                  </a:solidFill>
                </a:rPr>
                <a:t># 033860</a:t>
              </a:r>
              <a:endParaRPr lang="en-GB" altLang="en-US" sz="800" b="0" kern="0" dirty="0">
                <a:solidFill>
                  <a:srgbClr val="FFFFFF"/>
                </a:solidFill>
              </a:endParaRPr>
            </a:p>
          </p:txBody>
        </p:sp>
        <p:sp>
          <p:nvSpPr>
            <p:cNvPr id="56" name="Rectangle 7"/>
            <p:cNvSpPr>
              <a:spLocks noChangeArrowheads="1"/>
            </p:cNvSpPr>
            <p:nvPr userDrawn="1"/>
          </p:nvSpPr>
          <p:spPr bwMode="auto">
            <a:xfrm>
              <a:off x="10236200" y="347662"/>
              <a:ext cx="228600" cy="242888"/>
            </a:xfrm>
            <a:prstGeom prst="rect">
              <a:avLst/>
            </a:prstGeom>
            <a:solidFill>
              <a:srgbClr val="0074BC"/>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endParaRPr lang="en-US" altLang="en-US" sz="7600" kern="0"/>
            </a:p>
          </p:txBody>
        </p:sp>
        <p:sp>
          <p:nvSpPr>
            <p:cNvPr id="57" name="Rectangle 8"/>
            <p:cNvSpPr>
              <a:spLocks noChangeArrowheads="1"/>
            </p:cNvSpPr>
            <p:nvPr userDrawn="1"/>
          </p:nvSpPr>
          <p:spPr bwMode="auto">
            <a:xfrm>
              <a:off x="10236200" y="615553"/>
              <a:ext cx="228600" cy="242888"/>
            </a:xfrm>
            <a:prstGeom prst="rect">
              <a:avLst/>
            </a:prstGeom>
            <a:solidFill>
              <a:srgbClr val="FFDB1A"/>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endParaRPr lang="en-US" altLang="en-US" sz="1000" b="0" kern="0">
                <a:solidFill>
                  <a:srgbClr val="0074BC"/>
                </a:solidFill>
              </a:endParaRPr>
            </a:p>
          </p:txBody>
        </p:sp>
        <p:sp>
          <p:nvSpPr>
            <p:cNvPr id="58" name="Rectangle 9"/>
            <p:cNvSpPr>
              <a:spLocks noChangeArrowheads="1"/>
            </p:cNvSpPr>
            <p:nvPr userDrawn="1"/>
          </p:nvSpPr>
          <p:spPr bwMode="auto">
            <a:xfrm>
              <a:off x="10236200" y="883444"/>
              <a:ext cx="228600" cy="242888"/>
            </a:xfrm>
            <a:prstGeom prst="rect">
              <a:avLst/>
            </a:prstGeom>
            <a:solidFill>
              <a:srgbClr val="033860"/>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endParaRPr lang="en-US" altLang="en-US" sz="7600" kern="0"/>
            </a:p>
          </p:txBody>
        </p:sp>
        <p:sp>
          <p:nvSpPr>
            <p:cNvPr id="59" name="Rectangle 10"/>
            <p:cNvSpPr>
              <a:spLocks noChangeArrowheads="1"/>
            </p:cNvSpPr>
            <p:nvPr userDrawn="1"/>
          </p:nvSpPr>
          <p:spPr bwMode="auto">
            <a:xfrm>
              <a:off x="10507664" y="347662"/>
              <a:ext cx="452437" cy="242888"/>
            </a:xfrm>
            <a:prstGeom prst="rect">
              <a:avLst/>
            </a:prstGeom>
            <a:solidFill>
              <a:srgbClr val="0074BC"/>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en-US" altLang="en-US" sz="800" b="0" kern="0" dirty="0">
                  <a:solidFill>
                    <a:srgbClr val="FFFFFF"/>
                  </a:solidFill>
                </a:rPr>
                <a:t>203</a:t>
              </a:r>
            </a:p>
            <a:p>
              <a:pPr fontAlgn="auto">
                <a:spcBef>
                  <a:spcPts val="0"/>
                </a:spcBef>
                <a:spcAft>
                  <a:spcPts val="0"/>
                </a:spcAft>
                <a:defRPr/>
              </a:pPr>
              <a:r>
                <a:rPr lang="en-US" altLang="en-US" sz="800" b="0" kern="0" dirty="0">
                  <a:solidFill>
                    <a:srgbClr val="FFFFFF"/>
                  </a:solidFill>
                </a:rPr>
                <a:t>100</a:t>
              </a:r>
            </a:p>
            <a:p>
              <a:pPr fontAlgn="auto">
                <a:spcBef>
                  <a:spcPts val="0"/>
                </a:spcBef>
                <a:spcAft>
                  <a:spcPts val="0"/>
                </a:spcAft>
                <a:defRPr/>
              </a:pPr>
              <a:r>
                <a:rPr lang="en-US" altLang="en-US" sz="800" b="0" kern="0" dirty="0">
                  <a:solidFill>
                    <a:srgbClr val="FFFFFF"/>
                  </a:solidFill>
                </a:rPr>
                <a:t>74</a:t>
              </a:r>
              <a:endParaRPr lang="en-GB" altLang="en-US" sz="800" b="0" kern="0" dirty="0">
                <a:solidFill>
                  <a:srgbClr val="FFFFFF"/>
                </a:solidFill>
              </a:endParaRPr>
            </a:p>
          </p:txBody>
        </p:sp>
        <p:sp>
          <p:nvSpPr>
            <p:cNvPr id="60" name="Rectangle 11"/>
            <p:cNvSpPr>
              <a:spLocks noChangeArrowheads="1"/>
            </p:cNvSpPr>
            <p:nvPr userDrawn="1"/>
          </p:nvSpPr>
          <p:spPr bwMode="auto">
            <a:xfrm>
              <a:off x="10507664" y="615553"/>
              <a:ext cx="452437" cy="242888"/>
            </a:xfrm>
            <a:prstGeom prst="rect">
              <a:avLst/>
            </a:prstGeom>
            <a:solidFill>
              <a:srgbClr val="FFDB1A"/>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fi-FI" altLang="en-US" sz="800" b="0" kern="0" dirty="0">
                  <a:solidFill>
                    <a:srgbClr val="0074BC"/>
                  </a:solidFill>
                </a:rPr>
                <a:t>255</a:t>
              </a:r>
            </a:p>
            <a:p>
              <a:pPr fontAlgn="auto">
                <a:spcBef>
                  <a:spcPts val="0"/>
                </a:spcBef>
                <a:spcAft>
                  <a:spcPts val="0"/>
                </a:spcAft>
                <a:defRPr/>
              </a:pPr>
              <a:r>
                <a:rPr lang="fi-FI" altLang="en-US" sz="800" b="0" kern="0" dirty="0">
                  <a:solidFill>
                    <a:srgbClr val="0074BC"/>
                  </a:solidFill>
                </a:rPr>
                <a:t>219</a:t>
              </a:r>
            </a:p>
            <a:p>
              <a:pPr fontAlgn="auto">
                <a:spcBef>
                  <a:spcPts val="0"/>
                </a:spcBef>
                <a:spcAft>
                  <a:spcPts val="0"/>
                </a:spcAft>
                <a:defRPr/>
              </a:pPr>
              <a:r>
                <a:rPr lang="fi-FI" altLang="en-US" sz="800" b="0" kern="0" dirty="0">
                  <a:solidFill>
                    <a:srgbClr val="0074BC"/>
                  </a:solidFill>
                </a:rPr>
                <a:t>26</a:t>
              </a:r>
              <a:endParaRPr lang="en-GB" altLang="en-US" sz="800" b="0" kern="0" dirty="0">
                <a:solidFill>
                  <a:srgbClr val="0074BC"/>
                </a:solidFill>
              </a:endParaRPr>
            </a:p>
          </p:txBody>
        </p:sp>
        <p:sp>
          <p:nvSpPr>
            <p:cNvPr id="61" name="Rectangle 12"/>
            <p:cNvSpPr>
              <a:spLocks noChangeArrowheads="1"/>
            </p:cNvSpPr>
            <p:nvPr userDrawn="1"/>
          </p:nvSpPr>
          <p:spPr bwMode="auto">
            <a:xfrm>
              <a:off x="10507664" y="883444"/>
              <a:ext cx="452437" cy="242888"/>
            </a:xfrm>
            <a:prstGeom prst="rect">
              <a:avLst/>
            </a:prstGeom>
            <a:solidFill>
              <a:srgbClr val="033860"/>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en-US" altLang="en-US" sz="800" b="0" kern="0" dirty="0">
                  <a:solidFill>
                    <a:srgbClr val="FFFFFF"/>
                  </a:solidFill>
                </a:rPr>
                <a:t>206</a:t>
              </a:r>
            </a:p>
            <a:p>
              <a:pPr fontAlgn="auto">
                <a:spcBef>
                  <a:spcPts val="0"/>
                </a:spcBef>
                <a:spcAft>
                  <a:spcPts val="0"/>
                </a:spcAft>
                <a:defRPr/>
              </a:pPr>
              <a:r>
                <a:rPr lang="en-US" altLang="en-US" sz="800" b="0" kern="0" dirty="0">
                  <a:solidFill>
                    <a:srgbClr val="FFFFFF"/>
                  </a:solidFill>
                </a:rPr>
                <a:t>97</a:t>
              </a:r>
            </a:p>
            <a:p>
              <a:pPr fontAlgn="auto">
                <a:spcBef>
                  <a:spcPts val="0"/>
                </a:spcBef>
                <a:spcAft>
                  <a:spcPts val="0"/>
                </a:spcAft>
                <a:defRPr/>
              </a:pPr>
              <a:r>
                <a:rPr lang="en-US" altLang="en-US" sz="800" b="0" kern="0" dirty="0">
                  <a:solidFill>
                    <a:srgbClr val="FFFFFF"/>
                  </a:solidFill>
                </a:rPr>
                <a:t>38</a:t>
              </a:r>
              <a:endParaRPr lang="en-GB" altLang="en-US" sz="800" b="0" kern="0" dirty="0">
                <a:solidFill>
                  <a:srgbClr val="FFFFFF"/>
                </a:solidFill>
              </a:endParaRPr>
            </a:p>
          </p:txBody>
        </p:sp>
        <p:sp>
          <p:nvSpPr>
            <p:cNvPr id="62" name="Rectangle 13"/>
            <p:cNvSpPr>
              <a:spLocks noChangeArrowheads="1"/>
            </p:cNvSpPr>
            <p:nvPr userDrawn="1"/>
          </p:nvSpPr>
          <p:spPr bwMode="auto">
            <a:xfrm>
              <a:off x="10980739" y="226219"/>
              <a:ext cx="720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is-IS" altLang="en-US" sz="800" kern="0">
                  <a:solidFill>
                    <a:srgbClr val="646567"/>
                  </a:solidFill>
                </a:rPr>
                <a:t>HEX</a:t>
              </a:r>
              <a:endParaRPr lang="en-GB" altLang="en-US" sz="800" kern="0">
                <a:solidFill>
                  <a:srgbClr val="646567"/>
                </a:solidFill>
              </a:endParaRPr>
            </a:p>
          </p:txBody>
        </p:sp>
        <p:sp>
          <p:nvSpPr>
            <p:cNvPr id="63" name="Rectangle 14"/>
            <p:cNvSpPr>
              <a:spLocks noChangeArrowheads="1"/>
            </p:cNvSpPr>
            <p:nvPr userDrawn="1"/>
          </p:nvSpPr>
          <p:spPr bwMode="auto">
            <a:xfrm>
              <a:off x="10507664" y="226219"/>
              <a:ext cx="720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is-IS" altLang="en-US" sz="800" kern="0">
                  <a:solidFill>
                    <a:srgbClr val="646567"/>
                  </a:solidFill>
                </a:rPr>
                <a:t>RGB</a:t>
              </a:r>
              <a:endParaRPr lang="en-GB" altLang="en-US" sz="800" kern="0">
                <a:solidFill>
                  <a:srgbClr val="646567"/>
                </a:solidFill>
              </a:endParaRPr>
            </a:p>
          </p:txBody>
        </p:sp>
        <p:sp>
          <p:nvSpPr>
            <p:cNvPr id="64" name="Rectangle 15"/>
            <p:cNvSpPr>
              <a:spLocks noChangeArrowheads="1"/>
            </p:cNvSpPr>
            <p:nvPr userDrawn="1"/>
          </p:nvSpPr>
          <p:spPr bwMode="auto">
            <a:xfrm>
              <a:off x="10980739" y="1465660"/>
              <a:ext cx="720725" cy="242888"/>
            </a:xfrm>
            <a:prstGeom prst="rect">
              <a:avLst/>
            </a:prstGeom>
            <a:noFill/>
            <a:ln w="9525">
              <a:solidFill>
                <a:srgbClr val="646567"/>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fi-FI" altLang="en-US" sz="800" b="0" kern="0">
                  <a:solidFill>
                    <a:srgbClr val="646567"/>
                  </a:solidFill>
                </a:rPr>
                <a:t>#</a:t>
              </a:r>
              <a:r>
                <a:rPr lang="is-IS" altLang="en-US" sz="800" b="0" kern="0">
                  <a:solidFill>
                    <a:srgbClr val="646567"/>
                  </a:solidFill>
                </a:rPr>
                <a:t> 646567</a:t>
              </a:r>
              <a:endParaRPr lang="en-GB" altLang="en-US" sz="800" b="0" kern="0">
                <a:solidFill>
                  <a:srgbClr val="646567"/>
                </a:solidFill>
              </a:endParaRPr>
            </a:p>
          </p:txBody>
        </p:sp>
        <p:sp>
          <p:nvSpPr>
            <p:cNvPr id="65" name="Rectangle 16"/>
            <p:cNvSpPr>
              <a:spLocks noChangeArrowheads="1"/>
            </p:cNvSpPr>
            <p:nvPr userDrawn="1"/>
          </p:nvSpPr>
          <p:spPr bwMode="auto">
            <a:xfrm>
              <a:off x="10236200" y="1465660"/>
              <a:ext cx="228600" cy="242888"/>
            </a:xfrm>
            <a:prstGeom prst="rect">
              <a:avLst/>
            </a:prstGeom>
            <a:solidFill>
              <a:srgbClr val="6465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endParaRPr lang="en-US" altLang="en-US" sz="7600" kern="0"/>
            </a:p>
          </p:txBody>
        </p:sp>
        <p:sp>
          <p:nvSpPr>
            <p:cNvPr id="66" name="Rectangle 17"/>
            <p:cNvSpPr>
              <a:spLocks noChangeArrowheads="1"/>
            </p:cNvSpPr>
            <p:nvPr userDrawn="1"/>
          </p:nvSpPr>
          <p:spPr bwMode="auto">
            <a:xfrm>
              <a:off x="10507664" y="1465660"/>
              <a:ext cx="452437" cy="242888"/>
            </a:xfrm>
            <a:prstGeom prst="rect">
              <a:avLst/>
            </a:prstGeom>
            <a:noFill/>
            <a:ln w="9525">
              <a:solidFill>
                <a:srgbClr val="646567"/>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fi-FI" altLang="en-US" sz="800" b="0" kern="0">
                  <a:solidFill>
                    <a:srgbClr val="646567"/>
                  </a:solidFill>
                </a:rPr>
                <a:t>100</a:t>
              </a:r>
            </a:p>
            <a:p>
              <a:pPr fontAlgn="auto">
                <a:spcBef>
                  <a:spcPts val="0"/>
                </a:spcBef>
                <a:spcAft>
                  <a:spcPts val="0"/>
                </a:spcAft>
                <a:defRPr/>
              </a:pPr>
              <a:r>
                <a:rPr lang="fi-FI" altLang="en-US" sz="800" b="0" kern="0">
                  <a:solidFill>
                    <a:srgbClr val="646567"/>
                  </a:solidFill>
                </a:rPr>
                <a:t>101</a:t>
              </a:r>
            </a:p>
            <a:p>
              <a:pPr fontAlgn="auto">
                <a:spcBef>
                  <a:spcPts val="0"/>
                </a:spcBef>
                <a:spcAft>
                  <a:spcPts val="0"/>
                </a:spcAft>
                <a:defRPr/>
              </a:pPr>
              <a:r>
                <a:rPr lang="fi-FI" altLang="en-US" sz="800" b="0" kern="0">
                  <a:solidFill>
                    <a:srgbClr val="646567"/>
                  </a:solidFill>
                </a:rPr>
                <a:t>103</a:t>
              </a:r>
              <a:endParaRPr lang="en-GB" altLang="en-US" sz="800" b="0" kern="0">
                <a:solidFill>
                  <a:srgbClr val="646567"/>
                </a:solidFill>
              </a:endParaRPr>
            </a:p>
          </p:txBody>
        </p:sp>
        <p:sp>
          <p:nvSpPr>
            <p:cNvPr id="67" name="Rectangle 18"/>
            <p:cNvSpPr>
              <a:spLocks noChangeArrowheads="1"/>
            </p:cNvSpPr>
            <p:nvPr userDrawn="1"/>
          </p:nvSpPr>
          <p:spPr bwMode="auto">
            <a:xfrm>
              <a:off x="10236201" y="105966"/>
              <a:ext cx="1465263" cy="12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is-IS" altLang="en-US" sz="800" kern="0">
                  <a:solidFill>
                    <a:srgbClr val="646567"/>
                  </a:solidFill>
                </a:rPr>
                <a:t>COLOUR PALETTE</a:t>
              </a:r>
              <a:endParaRPr lang="en-GB" altLang="en-US" sz="800" kern="0">
                <a:solidFill>
                  <a:srgbClr val="646567"/>
                </a:solidFill>
              </a:endParaRPr>
            </a:p>
          </p:txBody>
        </p:sp>
        <p:sp>
          <p:nvSpPr>
            <p:cNvPr id="68" name="Rectangle 19"/>
            <p:cNvSpPr>
              <a:spLocks noChangeArrowheads="1"/>
            </p:cNvSpPr>
            <p:nvPr userDrawn="1"/>
          </p:nvSpPr>
          <p:spPr bwMode="auto">
            <a:xfrm>
              <a:off x="10236201" y="1235869"/>
              <a:ext cx="1465263" cy="12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is-IS" altLang="en-US" sz="800" kern="0">
                  <a:solidFill>
                    <a:srgbClr val="646567"/>
                  </a:solidFill>
                </a:rPr>
                <a:t>TEXT COLOUR</a:t>
              </a:r>
              <a:endParaRPr lang="en-GB" altLang="en-US" sz="800" kern="0">
                <a:solidFill>
                  <a:srgbClr val="646567"/>
                </a:solidFill>
              </a:endParaRPr>
            </a:p>
          </p:txBody>
        </p:sp>
        <p:sp>
          <p:nvSpPr>
            <p:cNvPr id="69" name="Rectangle 20"/>
            <p:cNvSpPr>
              <a:spLocks noChangeArrowheads="1"/>
            </p:cNvSpPr>
            <p:nvPr userDrawn="1"/>
          </p:nvSpPr>
          <p:spPr bwMode="auto">
            <a:xfrm>
              <a:off x="10980739" y="1356122"/>
              <a:ext cx="720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is-IS" altLang="en-US" sz="800" kern="0">
                  <a:solidFill>
                    <a:srgbClr val="646567"/>
                  </a:solidFill>
                </a:rPr>
                <a:t>HEX</a:t>
              </a:r>
              <a:endParaRPr lang="en-GB" altLang="en-US" sz="800" kern="0">
                <a:solidFill>
                  <a:srgbClr val="646567"/>
                </a:solidFill>
              </a:endParaRPr>
            </a:p>
          </p:txBody>
        </p:sp>
        <p:sp>
          <p:nvSpPr>
            <p:cNvPr id="70" name="Rectangle 21"/>
            <p:cNvSpPr>
              <a:spLocks noChangeArrowheads="1"/>
            </p:cNvSpPr>
            <p:nvPr userDrawn="1"/>
          </p:nvSpPr>
          <p:spPr bwMode="auto">
            <a:xfrm>
              <a:off x="10507664" y="1356122"/>
              <a:ext cx="720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is-IS" altLang="en-US" sz="800" kern="0">
                  <a:solidFill>
                    <a:srgbClr val="646567"/>
                  </a:solidFill>
                </a:rPr>
                <a:t>RGB</a:t>
              </a:r>
              <a:endParaRPr lang="en-GB" altLang="en-US" sz="800" kern="0">
                <a:solidFill>
                  <a:srgbClr val="646567"/>
                </a:solidFill>
              </a:endParaRPr>
            </a:p>
          </p:txBody>
        </p:sp>
        <p:sp>
          <p:nvSpPr>
            <p:cNvPr id="71" name="Rectangle 22"/>
            <p:cNvSpPr>
              <a:spLocks noChangeArrowheads="1"/>
            </p:cNvSpPr>
            <p:nvPr userDrawn="1"/>
          </p:nvSpPr>
          <p:spPr bwMode="auto">
            <a:xfrm>
              <a:off x="10980739" y="1733550"/>
              <a:ext cx="720725" cy="2428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fi-FI" altLang="en-US" sz="800" b="0" kern="0">
                  <a:solidFill>
                    <a:srgbClr val="646567"/>
                  </a:solidFill>
                </a:rPr>
                <a:t># FFFFFF</a:t>
              </a:r>
              <a:endParaRPr lang="en-GB" altLang="en-US" sz="800" b="0" kern="0">
                <a:solidFill>
                  <a:srgbClr val="646567"/>
                </a:solidFill>
              </a:endParaRPr>
            </a:p>
          </p:txBody>
        </p:sp>
        <p:sp>
          <p:nvSpPr>
            <p:cNvPr id="72" name="Rectangle 23"/>
            <p:cNvSpPr>
              <a:spLocks noChangeArrowheads="1"/>
            </p:cNvSpPr>
            <p:nvPr userDrawn="1"/>
          </p:nvSpPr>
          <p:spPr bwMode="auto">
            <a:xfrm>
              <a:off x="10236200" y="1733550"/>
              <a:ext cx="228600" cy="242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endParaRPr lang="en-US" altLang="en-US" sz="7600" kern="0"/>
            </a:p>
          </p:txBody>
        </p:sp>
        <p:sp>
          <p:nvSpPr>
            <p:cNvPr id="105" name="Rectangle 24"/>
            <p:cNvSpPr>
              <a:spLocks noChangeArrowheads="1"/>
            </p:cNvSpPr>
            <p:nvPr userDrawn="1"/>
          </p:nvSpPr>
          <p:spPr bwMode="auto">
            <a:xfrm>
              <a:off x="10507664" y="1733550"/>
              <a:ext cx="452437" cy="2428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fi-FI" altLang="en-US" sz="800" b="0" kern="0">
                  <a:solidFill>
                    <a:srgbClr val="646567"/>
                  </a:solidFill>
                </a:rPr>
                <a:t>255</a:t>
              </a:r>
            </a:p>
            <a:p>
              <a:pPr fontAlgn="auto">
                <a:spcBef>
                  <a:spcPts val="0"/>
                </a:spcBef>
                <a:spcAft>
                  <a:spcPts val="0"/>
                </a:spcAft>
                <a:defRPr/>
              </a:pPr>
              <a:r>
                <a:rPr lang="fi-FI" altLang="en-US" sz="800" b="0" kern="0">
                  <a:solidFill>
                    <a:srgbClr val="646567"/>
                  </a:solidFill>
                </a:rPr>
                <a:t>255</a:t>
              </a:r>
            </a:p>
            <a:p>
              <a:pPr fontAlgn="auto">
                <a:spcBef>
                  <a:spcPts val="0"/>
                </a:spcBef>
                <a:spcAft>
                  <a:spcPts val="0"/>
                </a:spcAft>
                <a:defRPr/>
              </a:pPr>
              <a:r>
                <a:rPr lang="fi-FI" altLang="en-US" sz="800" b="0" kern="0">
                  <a:solidFill>
                    <a:srgbClr val="646567"/>
                  </a:solidFill>
                </a:rPr>
                <a:t>255</a:t>
              </a:r>
              <a:endParaRPr lang="en-GB" altLang="en-US" sz="800" b="0" kern="0">
                <a:solidFill>
                  <a:srgbClr val="646567"/>
                </a:solidFill>
              </a:endParaRPr>
            </a:p>
          </p:txBody>
        </p:sp>
        <p:sp>
          <p:nvSpPr>
            <p:cNvPr id="106" name="Rectangle 105"/>
            <p:cNvSpPr>
              <a:spLocks noChangeArrowheads="1"/>
            </p:cNvSpPr>
            <p:nvPr userDrawn="1"/>
          </p:nvSpPr>
          <p:spPr bwMode="auto">
            <a:xfrm>
              <a:off x="10236200" y="2013347"/>
              <a:ext cx="228600" cy="242888"/>
            </a:xfrm>
            <a:prstGeom prst="rect">
              <a:avLst/>
            </a:prstGeom>
            <a:solidFill>
              <a:srgbClr val="0074BC"/>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endParaRPr lang="en-US" altLang="en-US" sz="7600" kern="0"/>
            </a:p>
          </p:txBody>
        </p:sp>
        <p:sp>
          <p:nvSpPr>
            <p:cNvPr id="107" name="Rectangle 15"/>
            <p:cNvSpPr>
              <a:spLocks noChangeArrowheads="1"/>
            </p:cNvSpPr>
            <p:nvPr userDrawn="1"/>
          </p:nvSpPr>
          <p:spPr bwMode="auto">
            <a:xfrm>
              <a:off x="10980739" y="2676525"/>
              <a:ext cx="720725" cy="242888"/>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fi-FI" altLang="en-US" sz="800" b="0" kern="0" dirty="0">
                  <a:solidFill>
                    <a:srgbClr val="BFBFBF"/>
                  </a:solidFill>
                </a:rPr>
                <a:t>#</a:t>
              </a:r>
              <a:r>
                <a:rPr lang="is-IS" altLang="en-US" sz="800" b="0" kern="0" dirty="0">
                  <a:solidFill>
                    <a:srgbClr val="BFBFBF"/>
                  </a:solidFill>
                </a:rPr>
                <a:t> </a:t>
              </a:r>
              <a:r>
                <a:rPr lang="en-US" altLang="en-US" sz="800" b="0" kern="0" dirty="0">
                  <a:solidFill>
                    <a:srgbClr val="BFBFBF"/>
                  </a:solidFill>
                </a:rPr>
                <a:t>BFBFBF</a:t>
              </a:r>
              <a:endParaRPr lang="en-GB" altLang="en-US" sz="800" b="0" kern="0" dirty="0">
                <a:solidFill>
                  <a:srgbClr val="BFBFBF"/>
                </a:solidFill>
              </a:endParaRPr>
            </a:p>
          </p:txBody>
        </p:sp>
        <p:sp>
          <p:nvSpPr>
            <p:cNvPr id="108" name="Rectangle 16"/>
            <p:cNvSpPr>
              <a:spLocks noChangeArrowheads="1"/>
            </p:cNvSpPr>
            <p:nvPr userDrawn="1"/>
          </p:nvSpPr>
          <p:spPr bwMode="auto">
            <a:xfrm>
              <a:off x="10236200" y="2676525"/>
              <a:ext cx="228600" cy="242888"/>
            </a:xfrm>
            <a:prstGeom prst="rect">
              <a:avLst/>
            </a:prstGeom>
            <a:solidFill>
              <a:srgbClr val="BFBFBF"/>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endParaRPr lang="en-US" altLang="en-US" sz="7600" kern="0"/>
            </a:p>
          </p:txBody>
        </p:sp>
        <p:sp>
          <p:nvSpPr>
            <p:cNvPr id="109" name="Rectangle 17"/>
            <p:cNvSpPr>
              <a:spLocks noChangeArrowheads="1"/>
            </p:cNvSpPr>
            <p:nvPr userDrawn="1"/>
          </p:nvSpPr>
          <p:spPr bwMode="auto">
            <a:xfrm>
              <a:off x="10507664" y="2676525"/>
              <a:ext cx="452437" cy="242888"/>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fi-FI" altLang="en-US" sz="800" b="0" kern="0" dirty="0">
                  <a:solidFill>
                    <a:srgbClr val="BFBFBF"/>
                  </a:solidFill>
                </a:rPr>
                <a:t>191</a:t>
              </a:r>
            </a:p>
            <a:p>
              <a:pPr fontAlgn="auto">
                <a:spcBef>
                  <a:spcPts val="0"/>
                </a:spcBef>
                <a:spcAft>
                  <a:spcPts val="0"/>
                </a:spcAft>
                <a:defRPr/>
              </a:pPr>
              <a:r>
                <a:rPr lang="fi-FI" altLang="en-US" sz="800" b="0" kern="0" dirty="0">
                  <a:solidFill>
                    <a:srgbClr val="BFBFBF"/>
                  </a:solidFill>
                </a:rPr>
                <a:t>191</a:t>
              </a:r>
            </a:p>
            <a:p>
              <a:pPr fontAlgn="auto">
                <a:spcBef>
                  <a:spcPts val="0"/>
                </a:spcBef>
                <a:spcAft>
                  <a:spcPts val="0"/>
                </a:spcAft>
                <a:defRPr/>
              </a:pPr>
              <a:r>
                <a:rPr lang="fi-FI" altLang="en-US" sz="800" b="0" kern="0" dirty="0">
                  <a:solidFill>
                    <a:srgbClr val="BFBFBF"/>
                  </a:solidFill>
                </a:rPr>
                <a:t>191</a:t>
              </a:r>
              <a:endParaRPr lang="en-GB" altLang="en-US" sz="800" b="0" kern="0" dirty="0">
                <a:solidFill>
                  <a:srgbClr val="BFBFBF"/>
                </a:solidFill>
              </a:endParaRPr>
            </a:p>
          </p:txBody>
        </p:sp>
        <p:sp>
          <p:nvSpPr>
            <p:cNvPr id="110" name="Rectangle 19"/>
            <p:cNvSpPr>
              <a:spLocks noChangeArrowheads="1"/>
            </p:cNvSpPr>
            <p:nvPr userDrawn="1"/>
          </p:nvSpPr>
          <p:spPr bwMode="auto">
            <a:xfrm>
              <a:off x="10236201" y="2446735"/>
              <a:ext cx="1465263" cy="12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is-IS" altLang="en-US" sz="800" kern="0" dirty="0">
                  <a:solidFill>
                    <a:srgbClr val="646567"/>
                  </a:solidFill>
                </a:rPr>
                <a:t>SHAPE OTHER COLOR</a:t>
              </a:r>
              <a:endParaRPr lang="en-GB" altLang="en-US" sz="800" kern="0" dirty="0">
                <a:solidFill>
                  <a:srgbClr val="646567"/>
                </a:solidFill>
              </a:endParaRPr>
            </a:p>
          </p:txBody>
        </p:sp>
        <p:sp>
          <p:nvSpPr>
            <p:cNvPr id="111" name="Rectangle 20"/>
            <p:cNvSpPr>
              <a:spLocks noChangeArrowheads="1"/>
            </p:cNvSpPr>
            <p:nvPr userDrawn="1"/>
          </p:nvSpPr>
          <p:spPr bwMode="auto">
            <a:xfrm>
              <a:off x="10980739" y="2566988"/>
              <a:ext cx="720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is-IS" altLang="en-US" sz="800" kern="0">
                  <a:solidFill>
                    <a:srgbClr val="646567"/>
                  </a:solidFill>
                </a:rPr>
                <a:t>HEX</a:t>
              </a:r>
              <a:endParaRPr lang="en-GB" altLang="en-US" sz="800" kern="0">
                <a:solidFill>
                  <a:srgbClr val="646567"/>
                </a:solidFill>
              </a:endParaRPr>
            </a:p>
          </p:txBody>
        </p:sp>
        <p:sp>
          <p:nvSpPr>
            <p:cNvPr id="112" name="Rectangle 21"/>
            <p:cNvSpPr>
              <a:spLocks noChangeArrowheads="1"/>
            </p:cNvSpPr>
            <p:nvPr userDrawn="1"/>
          </p:nvSpPr>
          <p:spPr bwMode="auto">
            <a:xfrm>
              <a:off x="10507664" y="2566988"/>
              <a:ext cx="720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is-IS" altLang="en-US" sz="800" kern="0">
                  <a:solidFill>
                    <a:srgbClr val="646567"/>
                  </a:solidFill>
                </a:rPr>
                <a:t>RGB</a:t>
              </a:r>
              <a:endParaRPr lang="en-GB" altLang="en-US" sz="800" kern="0">
                <a:solidFill>
                  <a:srgbClr val="646567"/>
                </a:solidFill>
              </a:endParaRPr>
            </a:p>
          </p:txBody>
        </p:sp>
        <p:sp>
          <p:nvSpPr>
            <p:cNvPr id="113" name="Rectangle 112"/>
            <p:cNvSpPr>
              <a:spLocks noChangeArrowheads="1"/>
            </p:cNvSpPr>
            <p:nvPr userDrawn="1"/>
          </p:nvSpPr>
          <p:spPr bwMode="auto">
            <a:xfrm>
              <a:off x="10980739" y="2016207"/>
              <a:ext cx="720725" cy="242888"/>
            </a:xfrm>
            <a:prstGeom prst="rect">
              <a:avLst/>
            </a:prstGeom>
            <a:solidFill>
              <a:srgbClr val="0074BC"/>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uk-UA" altLang="en-US" sz="800" b="0" kern="0" dirty="0">
                  <a:solidFill>
                    <a:srgbClr val="FFFFFF"/>
                  </a:solidFill>
                </a:rPr>
                <a:t>#</a:t>
              </a:r>
              <a:r>
                <a:rPr lang="is-IS" altLang="en-US" sz="800" b="0" kern="0" dirty="0">
                  <a:solidFill>
                    <a:srgbClr val="FFFFFF"/>
                  </a:solidFill>
                </a:rPr>
                <a:t>0074BC</a:t>
              </a:r>
              <a:endParaRPr lang="en-GB" altLang="en-US" sz="800" b="0" kern="0" dirty="0">
                <a:solidFill>
                  <a:srgbClr val="FFFFFF"/>
                </a:solidFill>
              </a:endParaRPr>
            </a:p>
          </p:txBody>
        </p:sp>
        <p:sp>
          <p:nvSpPr>
            <p:cNvPr id="114" name="Rectangle 10"/>
            <p:cNvSpPr>
              <a:spLocks noChangeArrowheads="1"/>
            </p:cNvSpPr>
            <p:nvPr userDrawn="1"/>
          </p:nvSpPr>
          <p:spPr bwMode="auto">
            <a:xfrm>
              <a:off x="10507664" y="2016207"/>
              <a:ext cx="452437" cy="242888"/>
            </a:xfrm>
            <a:prstGeom prst="rect">
              <a:avLst/>
            </a:prstGeom>
            <a:solidFill>
              <a:srgbClr val="0074BC"/>
            </a:solidFill>
            <a:ln>
              <a:noFill/>
            </a:ln>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fontAlgn="auto">
                <a:spcBef>
                  <a:spcPts val="0"/>
                </a:spcBef>
                <a:spcAft>
                  <a:spcPts val="0"/>
                </a:spcAft>
                <a:defRPr/>
              </a:pPr>
              <a:r>
                <a:rPr lang="en-US" altLang="en-US" sz="800" b="0" kern="0" dirty="0">
                  <a:solidFill>
                    <a:srgbClr val="FFFFFF"/>
                  </a:solidFill>
                </a:rPr>
                <a:t>203</a:t>
              </a:r>
            </a:p>
            <a:p>
              <a:pPr fontAlgn="auto">
                <a:spcBef>
                  <a:spcPts val="0"/>
                </a:spcBef>
                <a:spcAft>
                  <a:spcPts val="0"/>
                </a:spcAft>
                <a:defRPr/>
              </a:pPr>
              <a:r>
                <a:rPr lang="en-US" altLang="en-US" sz="800" b="0" kern="0" dirty="0">
                  <a:solidFill>
                    <a:srgbClr val="FFFFFF"/>
                  </a:solidFill>
                </a:rPr>
                <a:t>100</a:t>
              </a:r>
            </a:p>
            <a:p>
              <a:pPr fontAlgn="auto">
                <a:spcBef>
                  <a:spcPts val="0"/>
                </a:spcBef>
                <a:spcAft>
                  <a:spcPts val="0"/>
                </a:spcAft>
                <a:defRPr/>
              </a:pPr>
              <a:r>
                <a:rPr lang="en-US" altLang="en-US" sz="800" b="0" kern="0" dirty="0">
                  <a:solidFill>
                    <a:srgbClr val="FFFFFF"/>
                  </a:solidFill>
                </a:rPr>
                <a:t>74</a:t>
              </a:r>
              <a:endParaRPr lang="en-GB" altLang="en-US" sz="800" b="0" kern="0" dirty="0">
                <a:solidFill>
                  <a:srgbClr val="FFFFFF"/>
                </a:solidFill>
              </a:endParaRPr>
            </a:p>
          </p:txBody>
        </p:sp>
      </p:grpSp>
    </p:spTree>
    <p:extLst>
      <p:ext uri="{BB962C8B-B14F-4D97-AF65-F5344CB8AC3E}">
        <p14:creationId xmlns:p14="http://schemas.microsoft.com/office/powerpoint/2010/main" val="805321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title and cont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623392" y="476674"/>
            <a:ext cx="10957984"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bodyPr>
          <a:lstStyle>
            <a:lvl1pPr>
              <a:defRPr sz="2400"/>
            </a:lvl1pPr>
          </a:lstStyle>
          <a:p>
            <a:pPr lvl="0"/>
            <a:endParaRPr lang="en-GB" altLang="en-US" dirty="0"/>
          </a:p>
        </p:txBody>
      </p:sp>
      <p:sp>
        <p:nvSpPr>
          <p:cNvPr id="3" name="Text Placeholder 2"/>
          <p:cNvSpPr>
            <a:spLocks noGrp="1"/>
          </p:cNvSpPr>
          <p:nvPr>
            <p:ph type="body" sz="quarter" idx="10"/>
          </p:nvPr>
        </p:nvSpPr>
        <p:spPr>
          <a:xfrm>
            <a:off x="623392" y="1556792"/>
            <a:ext cx="10957984" cy="4536504"/>
          </a:xfrm>
          <a:prstGeom prst="rect">
            <a:avLst/>
          </a:prstGeom>
        </p:spPr>
        <p:txBody>
          <a:bodyPr lIns="36000" rIns="36000"/>
          <a:lstStyle>
            <a:lvl1pPr marL="335992" indent="-335992">
              <a:buClrTx/>
              <a:buSzPct val="90000"/>
              <a:defRPr sz="1600"/>
            </a:lvl1pPr>
            <a:lvl2pPr marL="671983" indent="-335992">
              <a:buClr>
                <a:schemeClr val="accent1"/>
              </a:buClr>
              <a:buSzPct val="90000"/>
              <a:defRPr sz="1600"/>
            </a:lvl2pPr>
            <a:lvl3pPr marL="1007975" indent="-335992">
              <a:defRPr sz="1467"/>
            </a:lvl3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4" name="Rectangle 6"/>
          <p:cNvSpPr>
            <a:spLocks noGrp="1" noChangeArrowheads="1"/>
          </p:cNvSpPr>
          <p:nvPr>
            <p:ph type="sldNum" sz="quarter" idx="11"/>
          </p:nvPr>
        </p:nvSpPr>
        <p:spPr>
          <a:xfrm>
            <a:off x="624419" y="6308727"/>
            <a:ext cx="1246716" cy="288925"/>
          </a:xfrm>
        </p:spPr>
        <p:txBody>
          <a:bodyPr/>
          <a:lstStyle>
            <a:lvl1pPr>
              <a:defRPr/>
            </a:lvl1pPr>
          </a:lstStyle>
          <a:p>
            <a:fld id="{1AABCC67-40D8-9544-BE4E-FFCBCE79AD2E}" type="slidenum">
              <a:rPr lang="en-GB" altLang="en-US"/>
              <a:pPr/>
              <a:t>‹#›</a:t>
            </a:fld>
            <a:endParaRPr lang="en-GB" altLang="en-US"/>
          </a:p>
        </p:txBody>
      </p:sp>
    </p:spTree>
    <p:extLst>
      <p:ext uri="{BB962C8B-B14F-4D97-AF65-F5344CB8AC3E}">
        <p14:creationId xmlns:p14="http://schemas.microsoft.com/office/powerpoint/2010/main" val="2805221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title and half page content">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auto">
          <a:xfrm>
            <a:off x="623392" y="476674"/>
            <a:ext cx="10957984"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bodyPr>
          <a:lstStyle>
            <a:lvl1pPr>
              <a:defRPr sz="2400"/>
            </a:lvl1pPr>
          </a:lstStyle>
          <a:p>
            <a:pPr lvl="0"/>
            <a:endParaRPr lang="en-GB" altLang="en-US" dirty="0"/>
          </a:p>
        </p:txBody>
      </p:sp>
      <p:sp>
        <p:nvSpPr>
          <p:cNvPr id="6" name="Text Placeholder 2"/>
          <p:cNvSpPr>
            <a:spLocks noGrp="1"/>
          </p:cNvSpPr>
          <p:nvPr>
            <p:ph type="body" sz="quarter" idx="10"/>
          </p:nvPr>
        </p:nvSpPr>
        <p:spPr>
          <a:xfrm>
            <a:off x="623392" y="1556792"/>
            <a:ext cx="5280587" cy="4536504"/>
          </a:xfrm>
          <a:prstGeom prst="rect">
            <a:avLst/>
          </a:prstGeom>
        </p:spPr>
        <p:txBody>
          <a:bodyPr lIns="36000" rIns="36000"/>
          <a:lstStyle>
            <a:lvl1pPr marL="335992" indent="-335992">
              <a:buClrTx/>
              <a:buSzPct val="90000"/>
              <a:defRPr sz="1600"/>
            </a:lvl1pPr>
            <a:lvl2pPr marL="671983" indent="-335992">
              <a:buClr>
                <a:schemeClr val="accent1"/>
              </a:buClr>
              <a:buSzPct val="90000"/>
              <a:defRPr sz="1600"/>
            </a:lvl2pPr>
            <a:lvl3pPr marL="1007975" indent="-335992">
              <a:defRPr sz="1467"/>
            </a:lvl3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8" name="Text Placeholder 2"/>
          <p:cNvSpPr>
            <a:spLocks noGrp="1"/>
          </p:cNvSpPr>
          <p:nvPr>
            <p:ph type="body" sz="quarter" idx="15"/>
          </p:nvPr>
        </p:nvSpPr>
        <p:spPr>
          <a:xfrm>
            <a:off x="6343655" y="1556792"/>
            <a:ext cx="5237724" cy="4536504"/>
          </a:xfrm>
          <a:prstGeom prst="rect">
            <a:avLst/>
          </a:prstGeom>
        </p:spPr>
        <p:txBody>
          <a:bodyPr lIns="36000" rIns="36000"/>
          <a:lstStyle>
            <a:lvl1pPr marL="335992" indent="-335992">
              <a:buClrTx/>
              <a:buSzPct val="90000"/>
              <a:defRPr sz="1600"/>
            </a:lvl1pPr>
            <a:lvl2pPr marL="671983" indent="-335992">
              <a:buClr>
                <a:schemeClr val="accent1"/>
              </a:buClr>
              <a:buSzPct val="90000"/>
              <a:defRPr sz="1600"/>
            </a:lvl2pPr>
            <a:lvl3pPr marL="1007975" indent="-335992">
              <a:defRPr sz="1467"/>
            </a:lvl3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5" name="Rectangle 6"/>
          <p:cNvSpPr>
            <a:spLocks noGrp="1" noChangeArrowheads="1"/>
          </p:cNvSpPr>
          <p:nvPr>
            <p:ph type="sldNum" sz="quarter" idx="16"/>
          </p:nvPr>
        </p:nvSpPr>
        <p:spPr>
          <a:xfrm>
            <a:off x="624419" y="6308727"/>
            <a:ext cx="1246716" cy="288925"/>
          </a:xfrm>
        </p:spPr>
        <p:txBody>
          <a:bodyPr/>
          <a:lstStyle>
            <a:lvl1pPr>
              <a:defRPr/>
            </a:lvl1pPr>
          </a:lstStyle>
          <a:p>
            <a:fld id="{9B4163E6-03BD-EE49-9B10-1C3025F7C476}" type="slidenum">
              <a:rPr lang="en-GB" altLang="en-US"/>
              <a:pPr/>
              <a:t>‹#›</a:t>
            </a:fld>
            <a:endParaRPr lang="en-GB" altLang="en-US"/>
          </a:p>
        </p:txBody>
      </p:sp>
    </p:spTree>
    <p:extLst>
      <p:ext uri="{BB962C8B-B14F-4D97-AF65-F5344CB8AC3E}">
        <p14:creationId xmlns:p14="http://schemas.microsoft.com/office/powerpoint/2010/main" val="3249440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Full page title and half page conten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527051" y="333377"/>
            <a:ext cx="1056216" cy="142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algn="ctr" eaLnBrk="0" hangingPunct="0">
              <a:defRPr/>
            </a:pPr>
            <a:endParaRPr lang="en-US" altLang="en-US" sz="1467" b="0">
              <a:solidFill>
                <a:srgbClr val="646567"/>
              </a:solidFill>
            </a:endParaRPr>
          </a:p>
        </p:txBody>
      </p:sp>
    </p:spTree>
    <p:extLst>
      <p:ext uri="{BB962C8B-B14F-4D97-AF65-F5344CB8AC3E}">
        <p14:creationId xmlns:p14="http://schemas.microsoft.com/office/powerpoint/2010/main" val="2210124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 page 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35984" y="0"/>
            <a:ext cx="5075867" cy="6858000"/>
          </a:xfrm>
          <a:prstGeom prst="rect">
            <a:avLst/>
          </a:prstGeom>
          <a:solidFill>
            <a:srgbClr val="0F5494"/>
          </a:solidFill>
          <a:ln w="25400">
            <a:noFill/>
            <a:miter lim="800000"/>
            <a:headEnd/>
            <a:tailEnd/>
          </a:ln>
          <a:effec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endParaRPr lang="en-US" altLang="en-US" sz="2400">
              <a:solidFill>
                <a:srgbClr val="FFFFFF"/>
              </a:solidFill>
              <a:latin typeface="Calibri" charset="0"/>
            </a:endParaRPr>
          </a:p>
        </p:txBody>
      </p:sp>
      <p:cxnSp>
        <p:nvCxnSpPr>
          <p:cNvPr id="6" name="Straight Connector 12"/>
          <p:cNvCxnSpPr>
            <a:cxnSpLocks noChangeShapeType="1"/>
          </p:cNvCxnSpPr>
          <p:nvPr userDrawn="1"/>
        </p:nvCxnSpPr>
        <p:spPr bwMode="auto">
          <a:xfrm>
            <a:off x="624418" y="404813"/>
            <a:ext cx="768349" cy="0"/>
          </a:xfrm>
          <a:prstGeom prst="line">
            <a:avLst/>
          </a:prstGeom>
          <a:noFill/>
          <a:ln w="12700" cap="sq">
            <a:solidFill>
              <a:schemeClr val="bg1"/>
            </a:solidFill>
            <a:bevel/>
            <a:headEnd/>
            <a:tailEnd/>
          </a:ln>
          <a:extLst>
            <a:ext uri="{909E8E84-426E-40DD-AFC4-6F175D3DCCD1}">
              <a14:hiddenFill xmlns:a14="http://schemas.microsoft.com/office/drawing/2010/main">
                <a:noFill/>
              </a14:hiddenFill>
            </a:ext>
          </a:extLst>
        </p:spPr>
      </p:cxnSp>
      <p:sp>
        <p:nvSpPr>
          <p:cNvPr id="11" name="Rectangle 2"/>
          <p:cNvSpPr>
            <a:spLocks noGrp="1" noChangeArrowheads="1"/>
          </p:cNvSpPr>
          <p:nvPr>
            <p:ph type="title"/>
          </p:nvPr>
        </p:nvSpPr>
        <p:spPr bwMode="auto">
          <a:xfrm>
            <a:off x="623393" y="476674"/>
            <a:ext cx="38404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normAutofit/>
          </a:bodyPr>
          <a:lstStyle>
            <a:lvl1pPr>
              <a:defRPr sz="2400">
                <a:solidFill>
                  <a:schemeClr val="bg1"/>
                </a:solidFill>
              </a:defRPr>
            </a:lvl1pPr>
          </a:lstStyle>
          <a:p>
            <a:pPr lvl="0"/>
            <a:endParaRPr lang="en-GB" altLang="en-US" dirty="0"/>
          </a:p>
        </p:txBody>
      </p:sp>
      <p:sp>
        <p:nvSpPr>
          <p:cNvPr id="12" name="Text Placeholder 2"/>
          <p:cNvSpPr>
            <a:spLocks noGrp="1"/>
          </p:cNvSpPr>
          <p:nvPr>
            <p:ph type="body" sz="quarter" idx="14"/>
          </p:nvPr>
        </p:nvSpPr>
        <p:spPr>
          <a:xfrm>
            <a:off x="623394" y="1646189"/>
            <a:ext cx="3840425" cy="4447107"/>
          </a:xfrm>
          <a:prstGeom prst="rect">
            <a:avLst/>
          </a:prstGeom>
        </p:spPr>
        <p:txBody>
          <a:bodyPr lIns="36000" rIns="36000"/>
          <a:lstStyle>
            <a:lvl1pPr marL="335992" indent="-335992">
              <a:buClrTx/>
              <a:buSzPct val="90000"/>
              <a:defRPr sz="1600">
                <a:solidFill>
                  <a:schemeClr val="bg1"/>
                </a:solidFill>
              </a:defRPr>
            </a:lvl1pPr>
            <a:lvl2pPr marL="671983" indent="-335992">
              <a:buClr>
                <a:schemeClr val="bg1"/>
              </a:buClr>
              <a:buSzPct val="90000"/>
              <a:defRPr sz="1600">
                <a:solidFill>
                  <a:schemeClr val="bg1"/>
                </a:solidFill>
              </a:defRPr>
            </a:lvl2pPr>
            <a:lvl3pPr marL="1007975" indent="-335992">
              <a:defRPr sz="1467">
                <a:solidFill>
                  <a:schemeClr val="bg1"/>
                </a:solidFill>
              </a:defRPr>
            </a:lvl3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8" name="Text Placeholder 2"/>
          <p:cNvSpPr>
            <a:spLocks noGrp="1"/>
          </p:cNvSpPr>
          <p:nvPr>
            <p:ph type="body" sz="quarter" idx="16"/>
          </p:nvPr>
        </p:nvSpPr>
        <p:spPr>
          <a:xfrm>
            <a:off x="6343652" y="476672"/>
            <a:ext cx="5237723" cy="5616624"/>
          </a:xfrm>
          <a:prstGeom prst="rect">
            <a:avLst/>
          </a:prstGeom>
        </p:spPr>
        <p:txBody>
          <a:bodyPr lIns="36000" rIns="36000"/>
          <a:lstStyle>
            <a:lvl1pPr marL="335992" indent="-335992">
              <a:buClrTx/>
              <a:buSzPct val="90000"/>
              <a:defRPr sz="1600"/>
            </a:lvl1pPr>
            <a:lvl2pPr marL="671983" indent="-335992">
              <a:buClr>
                <a:schemeClr val="accent1"/>
              </a:buClr>
              <a:buSzPct val="90000"/>
              <a:defRPr sz="1600"/>
            </a:lvl2pPr>
            <a:lvl3pPr marL="1007975" indent="-335992">
              <a:defRPr sz="1467"/>
            </a:lvl3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7" name="Rectangle 6"/>
          <p:cNvSpPr>
            <a:spLocks noGrp="1" noChangeArrowheads="1"/>
          </p:cNvSpPr>
          <p:nvPr>
            <p:ph type="sldNum" sz="quarter" idx="17"/>
          </p:nvPr>
        </p:nvSpPr>
        <p:spPr>
          <a:xfrm>
            <a:off x="624419" y="6308727"/>
            <a:ext cx="1246716" cy="288925"/>
          </a:xfrm>
        </p:spPr>
        <p:txBody>
          <a:bodyPr/>
          <a:lstStyle>
            <a:lvl1pPr>
              <a:defRPr>
                <a:solidFill>
                  <a:schemeClr val="bg1"/>
                </a:solidFill>
              </a:defRPr>
            </a:lvl1pPr>
          </a:lstStyle>
          <a:p>
            <a:fld id="{0960EB91-367D-934D-88F3-EA56A4738ED1}"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8708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parator">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20651" y="-49214"/>
            <a:ext cx="12433301" cy="6956427"/>
          </a:xfrm>
          <a:prstGeom prst="rect">
            <a:avLst/>
          </a:prstGeom>
          <a:solidFill>
            <a:srgbClr val="0F5494"/>
          </a:solidFill>
          <a:ln w="25400">
            <a:noFill/>
            <a:miter lim="800000"/>
            <a:headEnd/>
            <a:tailEnd/>
          </a:ln>
          <a:effec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endParaRPr lang="en-US" altLang="en-US" sz="2400">
              <a:solidFill>
                <a:srgbClr val="FFFFFF"/>
              </a:solidFill>
              <a:latin typeface="Calibri" charset="0"/>
            </a:endParaRPr>
          </a:p>
        </p:txBody>
      </p:sp>
      <p:sp>
        <p:nvSpPr>
          <p:cNvPr id="16" name="Rectangle 2"/>
          <p:cNvSpPr>
            <a:spLocks noGrp="1" noChangeArrowheads="1"/>
          </p:cNvSpPr>
          <p:nvPr>
            <p:ph type="title"/>
          </p:nvPr>
        </p:nvSpPr>
        <p:spPr bwMode="auto">
          <a:xfrm>
            <a:off x="2251453" y="5037154"/>
            <a:ext cx="9316131"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bodyPr>
          <a:lstStyle>
            <a:lvl1pPr>
              <a:defRPr sz="2400">
                <a:solidFill>
                  <a:schemeClr val="bg1"/>
                </a:solidFill>
              </a:defRPr>
            </a:lvl1pPr>
          </a:lstStyle>
          <a:p>
            <a:pPr lvl="0"/>
            <a:endParaRPr lang="en-GB" altLang="en-US" dirty="0"/>
          </a:p>
        </p:txBody>
      </p:sp>
      <p:sp>
        <p:nvSpPr>
          <p:cNvPr id="4" name="Text Placeholder 3"/>
          <p:cNvSpPr>
            <a:spLocks noGrp="1"/>
          </p:cNvSpPr>
          <p:nvPr>
            <p:ph type="body" sz="quarter" idx="10"/>
          </p:nvPr>
        </p:nvSpPr>
        <p:spPr>
          <a:xfrm>
            <a:off x="2251456" y="5505467"/>
            <a:ext cx="9316129" cy="347116"/>
          </a:xfrm>
          <a:prstGeom prst="rect">
            <a:avLst/>
          </a:prstGeom>
        </p:spPr>
        <p:txBody>
          <a:bodyPr/>
          <a:lstStyle>
            <a:lvl1pPr>
              <a:buNone/>
              <a:defRPr sz="1333">
                <a:solidFill>
                  <a:schemeClr val="bg1"/>
                </a:solidFill>
              </a:defRPr>
            </a:lvl1pPr>
          </a:lstStyle>
          <a:p>
            <a:pPr lvl="0"/>
            <a:endParaRPr lang="nl-BE" dirty="0"/>
          </a:p>
        </p:txBody>
      </p:sp>
      <p:grpSp>
        <p:nvGrpSpPr>
          <p:cNvPr id="10" name="Group 6"/>
          <p:cNvGrpSpPr>
            <a:grpSpLocks/>
          </p:cNvGrpSpPr>
          <p:nvPr userDrawn="1"/>
        </p:nvGrpSpPr>
        <p:grpSpPr bwMode="auto">
          <a:xfrm>
            <a:off x="624418" y="4512735"/>
            <a:ext cx="1327149" cy="1316567"/>
            <a:chOff x="539552" y="3384721"/>
            <a:chExt cx="996062" cy="987108"/>
          </a:xfrm>
        </p:grpSpPr>
        <p:sp>
          <p:nvSpPr>
            <p:cNvPr id="11" name="Rectangle 10"/>
            <p:cNvSpPr>
              <a:spLocks noChangeAspect="1"/>
            </p:cNvSpPr>
            <p:nvPr/>
          </p:nvSpPr>
          <p:spPr bwMode="auto">
            <a:xfrm>
              <a:off x="539552" y="3384721"/>
              <a:ext cx="770478" cy="77127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67" eaLnBrk="0" fontAlgn="auto" hangingPunct="0">
                <a:spcBef>
                  <a:spcPts val="0"/>
                </a:spcBef>
                <a:spcAft>
                  <a:spcPts val="0"/>
                </a:spcAft>
                <a:defRPr/>
              </a:pPr>
              <a:endParaRPr lang="en-US" sz="1800">
                <a:solidFill>
                  <a:srgbClr val="FFFFFF"/>
                </a:solidFill>
              </a:endParaRPr>
            </a:p>
          </p:txBody>
        </p:sp>
        <p:sp>
          <p:nvSpPr>
            <p:cNvPr id="12" name="Rectangle 11"/>
            <p:cNvSpPr>
              <a:spLocks noChangeAspect="1"/>
            </p:cNvSpPr>
            <p:nvPr/>
          </p:nvSpPr>
          <p:spPr bwMode="auto">
            <a:xfrm>
              <a:off x="650755" y="3492636"/>
              <a:ext cx="773656" cy="77127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67" eaLnBrk="0" fontAlgn="auto" hangingPunct="0">
                <a:spcBef>
                  <a:spcPts val="0"/>
                </a:spcBef>
                <a:spcAft>
                  <a:spcPts val="0"/>
                </a:spcAft>
                <a:defRPr/>
              </a:pPr>
              <a:r>
                <a:rPr lang="en-US" sz="1800">
                  <a:solidFill>
                    <a:srgbClr val="FFFFFF"/>
                  </a:solidFill>
                </a:rPr>
                <a:t>Y</a:t>
              </a:r>
            </a:p>
          </p:txBody>
        </p:sp>
        <p:sp>
          <p:nvSpPr>
            <p:cNvPr id="13" name="Rectangle 12"/>
            <p:cNvSpPr>
              <a:spLocks noChangeAspect="1"/>
            </p:cNvSpPr>
            <p:nvPr/>
          </p:nvSpPr>
          <p:spPr bwMode="auto">
            <a:xfrm>
              <a:off x="765136" y="3600552"/>
              <a:ext cx="770478" cy="7712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67" eaLnBrk="0" fontAlgn="auto" hangingPunct="0">
                <a:spcBef>
                  <a:spcPts val="0"/>
                </a:spcBef>
                <a:spcAft>
                  <a:spcPts val="0"/>
                </a:spcAft>
                <a:defRPr/>
              </a:pPr>
              <a:endParaRPr lang="en-US" sz="3200" b="1" dirty="0">
                <a:solidFill>
                  <a:srgbClr val="43C2CB"/>
                </a:solidFill>
              </a:endParaRPr>
            </a:p>
          </p:txBody>
        </p:sp>
      </p:grpSp>
      <p:sp>
        <p:nvSpPr>
          <p:cNvPr id="14" name="Text Placeholder 2"/>
          <p:cNvSpPr>
            <a:spLocks noGrp="1"/>
          </p:cNvSpPr>
          <p:nvPr>
            <p:ph type="body" sz="quarter" idx="11"/>
          </p:nvPr>
        </p:nvSpPr>
        <p:spPr>
          <a:xfrm>
            <a:off x="923791" y="4800835"/>
            <a:ext cx="1027687" cy="1028271"/>
          </a:xfrm>
          <a:prstGeom prst="rect">
            <a:avLst/>
          </a:prstGeom>
          <a:ln>
            <a:noFill/>
          </a:ln>
        </p:spPr>
        <p:txBody>
          <a:bodyPr lIns="0" tIns="0" rIns="0" bIns="0" anchor="ctr"/>
          <a:lstStyle>
            <a:lvl1pPr algn="ctr">
              <a:buNone/>
              <a:defRPr sz="2800" b="1">
                <a:solidFill>
                  <a:srgbClr val="0F5494"/>
                </a:solidFill>
              </a:defRPr>
            </a:lvl1pPr>
          </a:lstStyle>
          <a:p>
            <a:pPr lvl="0"/>
            <a:endParaRPr lang="en-GB" dirty="0"/>
          </a:p>
        </p:txBody>
      </p:sp>
    </p:spTree>
    <p:extLst>
      <p:ext uri="{BB962C8B-B14F-4D97-AF65-F5344CB8AC3E}">
        <p14:creationId xmlns:p14="http://schemas.microsoft.com/office/powerpoint/2010/main" val="251084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20651" y="-49214"/>
            <a:ext cx="12433301" cy="6956427"/>
          </a:xfrm>
          <a:prstGeom prst="rect">
            <a:avLst/>
          </a:prstGeom>
          <a:solidFill>
            <a:srgbClr val="0F5494"/>
          </a:solidFill>
          <a:ln w="25400">
            <a:noFill/>
            <a:miter lim="800000"/>
            <a:headEnd/>
            <a:tailEnd/>
          </a:ln>
          <a:effec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endParaRPr lang="en-US" altLang="en-US" sz="2400">
              <a:solidFill>
                <a:srgbClr val="FFFFFF"/>
              </a:solidFill>
              <a:latin typeface="Calibri" charset="0"/>
            </a:endParaRPr>
          </a:p>
        </p:txBody>
      </p:sp>
      <p:sp>
        <p:nvSpPr>
          <p:cNvPr id="10" name="Rectangle 2"/>
          <p:cNvSpPr>
            <a:spLocks noGrp="1" noChangeArrowheads="1"/>
          </p:cNvSpPr>
          <p:nvPr>
            <p:ph type="title"/>
          </p:nvPr>
        </p:nvSpPr>
        <p:spPr bwMode="auto">
          <a:xfrm>
            <a:off x="1437935" y="1515503"/>
            <a:ext cx="9316131" cy="382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ctr" anchorCtr="0" compatLnSpc="1">
            <a:prstTxWarp prst="textNoShape">
              <a:avLst/>
            </a:prstTxWarp>
          </a:bodyPr>
          <a:lstStyle>
            <a:lvl1pPr algn="ctr">
              <a:defRPr sz="3200" b="1" i="1">
                <a:solidFill>
                  <a:schemeClr val="bg1"/>
                </a:solidFill>
              </a:defRPr>
            </a:lvl1pPr>
          </a:lstStyle>
          <a:p>
            <a:pPr lvl="0"/>
            <a:endParaRPr lang="en-GB" altLang="en-US" dirty="0"/>
          </a:p>
        </p:txBody>
      </p:sp>
    </p:spTree>
    <p:extLst>
      <p:ext uri="{BB962C8B-B14F-4D97-AF65-F5344CB8AC3E}">
        <p14:creationId xmlns:p14="http://schemas.microsoft.com/office/powerpoint/2010/main" val="417935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B1C326D-234A-4CDF-B3E5-52C817019FB8}" type="datetimeFigureOut">
              <a:rPr lang="sv-SE" smtClean="0"/>
              <a:t>2018-03-19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7C13E07-E6CA-4968-8A81-E98C18A304FA}" type="slidenum">
              <a:rPr lang="sv-SE" smtClean="0"/>
              <a:t>‹#›</a:t>
            </a:fld>
            <a:endParaRPr lang="sv-SE"/>
          </a:p>
        </p:txBody>
      </p:sp>
    </p:spTree>
    <p:extLst>
      <p:ext uri="{BB962C8B-B14F-4D97-AF65-F5344CB8AC3E}">
        <p14:creationId xmlns:p14="http://schemas.microsoft.com/office/powerpoint/2010/main" val="2972668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er">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6288021" y="-123393"/>
            <a:ext cx="6038851" cy="7129463"/>
          </a:xfrm>
          <a:prstGeom prst="rect">
            <a:avLst/>
          </a:prstGeom>
          <a:solidFill>
            <a:srgbClr val="0F5494"/>
          </a:solidFill>
          <a:ln w="25400">
            <a:noFill/>
            <a:miter lim="800000"/>
            <a:headEnd/>
            <a:tailEnd/>
          </a:ln>
          <a:effec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endParaRPr lang="en-US" altLang="en-US" sz="2400">
              <a:solidFill>
                <a:srgbClr val="FFFFFF"/>
              </a:solidFill>
              <a:latin typeface="Calibri" charset="0"/>
            </a:endParaRPr>
          </a:p>
        </p:txBody>
      </p:sp>
      <p:sp>
        <p:nvSpPr>
          <p:cNvPr id="6" name="TextBox 5" title="0"/>
          <p:cNvSpPr txBox="1"/>
          <p:nvPr userDrawn="1"/>
        </p:nvSpPr>
        <p:spPr>
          <a:xfrm>
            <a:off x="7266711" y="4905375"/>
            <a:ext cx="3507316" cy="205121"/>
          </a:xfrm>
          <a:prstGeom prst="rect">
            <a:avLst/>
          </a:prstGeom>
        </p:spPr>
        <p:txBody>
          <a:bodyPr lIns="0" tIns="0" rIns="0" bIns="0">
            <a:spAutoFit/>
          </a:bodyPr>
          <a:lstStyle/>
          <a:p>
            <a:pPr>
              <a:defRPr/>
            </a:pPr>
            <a:r>
              <a:rPr lang="en-GB" sz="1333" b="1" dirty="0">
                <a:solidFill>
                  <a:srgbClr val="FFFFFF"/>
                </a:solidFill>
                <a:latin typeface="Verdana" charset="0"/>
              </a:rPr>
              <a:t>Contact us </a:t>
            </a:r>
          </a:p>
        </p:txBody>
      </p:sp>
      <p:sp>
        <p:nvSpPr>
          <p:cNvPr id="7" name="Rectangle 6"/>
          <p:cNvSpPr>
            <a:spLocks noChangeArrowheads="1"/>
          </p:cNvSpPr>
          <p:nvPr userDrawn="1"/>
        </p:nvSpPr>
        <p:spPr bwMode="auto">
          <a:xfrm>
            <a:off x="7211941" y="5732465"/>
            <a:ext cx="4141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eaLnBrk="0" hangingPunct="0">
              <a:defRPr/>
            </a:pPr>
            <a:r>
              <a:rPr lang="en-GB" altLang="en-US" sz="800" b="0" dirty="0">
                <a:solidFill>
                  <a:srgbClr val="FFFFFF"/>
                </a:solidFill>
              </a:rPr>
              <a:t>© European Union, 2016. All rights reserved. Certain parts are licensed under conditions to the EU. </a:t>
            </a:r>
          </a:p>
          <a:p>
            <a:pPr eaLnBrk="0" hangingPunct="0">
              <a:defRPr/>
            </a:pPr>
            <a:r>
              <a:rPr lang="en-GB" altLang="en-US" sz="800" b="0" dirty="0">
                <a:solidFill>
                  <a:srgbClr val="FFFFFF"/>
                </a:solidFill>
              </a:rPr>
              <a:t>Reproduction is authorized provided the source is acknowledged.</a:t>
            </a:r>
          </a:p>
        </p:txBody>
      </p:sp>
      <p:cxnSp>
        <p:nvCxnSpPr>
          <p:cNvPr id="8" name="Straight Connector 9"/>
          <p:cNvCxnSpPr>
            <a:cxnSpLocks noChangeShapeType="1"/>
          </p:cNvCxnSpPr>
          <p:nvPr userDrawn="1"/>
        </p:nvCxnSpPr>
        <p:spPr bwMode="auto">
          <a:xfrm>
            <a:off x="7266708" y="4752975"/>
            <a:ext cx="394932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cxnSp>
      <p:cxnSp>
        <p:nvCxnSpPr>
          <p:cNvPr id="15" name="Straight Connector 16"/>
          <p:cNvCxnSpPr>
            <a:cxnSpLocks noChangeShapeType="1"/>
          </p:cNvCxnSpPr>
          <p:nvPr userDrawn="1"/>
        </p:nvCxnSpPr>
        <p:spPr bwMode="auto">
          <a:xfrm>
            <a:off x="7266708" y="5659439"/>
            <a:ext cx="394932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cxnSp>
      <p:sp>
        <p:nvSpPr>
          <p:cNvPr id="17" name="Rectangle 16"/>
          <p:cNvSpPr>
            <a:spLocks noChangeArrowheads="1"/>
          </p:cNvSpPr>
          <p:nvPr userDrawn="1"/>
        </p:nvSpPr>
        <p:spPr bwMode="auto">
          <a:xfrm>
            <a:off x="527051" y="333377"/>
            <a:ext cx="1219200" cy="142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a:defRPr/>
            </a:pPr>
            <a:endParaRPr lang="en-US" altLang="en-US" sz="10133"/>
          </a:p>
        </p:txBody>
      </p:sp>
      <p:sp>
        <p:nvSpPr>
          <p:cNvPr id="27" name="Text Placeholder 26"/>
          <p:cNvSpPr>
            <a:spLocks noGrp="1"/>
          </p:cNvSpPr>
          <p:nvPr>
            <p:ph type="body" sz="quarter" idx="10"/>
          </p:nvPr>
        </p:nvSpPr>
        <p:spPr>
          <a:xfrm>
            <a:off x="7713133" y="5157194"/>
            <a:ext cx="3391835" cy="287943"/>
          </a:xfrm>
          <a:prstGeom prst="rect">
            <a:avLst/>
          </a:prstGeom>
        </p:spPr>
        <p:txBody>
          <a:bodyPr/>
          <a:lstStyle>
            <a:lvl1pPr>
              <a:buNone/>
              <a:defRPr sz="1200">
                <a:solidFill>
                  <a:schemeClr val="bg1"/>
                </a:solidFill>
              </a:defRPr>
            </a:lvl1pPr>
          </a:lstStyle>
          <a:p>
            <a:pPr lvl="0"/>
            <a:endParaRPr lang="en-GB" dirty="0"/>
          </a:p>
        </p:txBody>
      </p:sp>
      <p:sp>
        <p:nvSpPr>
          <p:cNvPr id="28" name="Text Placeholder 26"/>
          <p:cNvSpPr>
            <a:spLocks noGrp="1"/>
          </p:cNvSpPr>
          <p:nvPr>
            <p:ph type="body" sz="quarter" idx="11"/>
          </p:nvPr>
        </p:nvSpPr>
        <p:spPr>
          <a:xfrm>
            <a:off x="7264124" y="3429000"/>
            <a:ext cx="3951285" cy="1169719"/>
          </a:xfrm>
          <a:prstGeom prst="rect">
            <a:avLst/>
          </a:prstGeom>
        </p:spPr>
        <p:txBody>
          <a:bodyPr/>
          <a:lstStyle>
            <a:lvl1pPr>
              <a:buNone/>
              <a:defRPr sz="1200">
                <a:solidFill>
                  <a:schemeClr val="bg1"/>
                </a:solidFill>
              </a:defRPr>
            </a:lvl1pPr>
          </a:lstStyle>
          <a:p>
            <a:pPr lvl="0"/>
            <a:endParaRPr lang="en-GB" dirty="0"/>
          </a:p>
        </p:txBody>
      </p:sp>
      <p:sp>
        <p:nvSpPr>
          <p:cNvPr id="18" name="Oval 17"/>
          <p:cNvSpPr/>
          <p:nvPr userDrawn="1"/>
        </p:nvSpPr>
        <p:spPr bwMode="auto">
          <a:xfrm>
            <a:off x="7362894" y="5184818"/>
            <a:ext cx="239183" cy="2413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067" b="1" i="1" dirty="0">
              <a:solidFill>
                <a:srgbClr val="FFFFFF"/>
              </a:solidFill>
              <a:latin typeface="Times" charset="0"/>
              <a:ea typeface="Times" charset="0"/>
              <a:cs typeface="Times" charset="0"/>
            </a:endParaRPr>
          </a:p>
        </p:txBody>
      </p:sp>
      <p:sp>
        <p:nvSpPr>
          <p:cNvPr id="19" name="Freeform 9275"/>
          <p:cNvSpPr>
            <a:spLocks noChangeAspect="1"/>
          </p:cNvSpPr>
          <p:nvPr userDrawn="1"/>
        </p:nvSpPr>
        <p:spPr bwMode="auto">
          <a:xfrm>
            <a:off x="7413756" y="5256860"/>
            <a:ext cx="135387" cy="56861"/>
          </a:xfrm>
          <a:custGeom>
            <a:avLst/>
            <a:gdLst>
              <a:gd name="T0" fmla="*/ 0 w 1513"/>
              <a:gd name="T1" fmla="*/ 28 h 615"/>
              <a:gd name="T2" fmla="*/ 316 w 1513"/>
              <a:gd name="T3" fmla="*/ 280 h 615"/>
              <a:gd name="T4" fmla="*/ 799 w 1513"/>
              <a:gd name="T5" fmla="*/ 615 h 615"/>
              <a:gd name="T6" fmla="*/ 1207 w 1513"/>
              <a:gd name="T7" fmla="*/ 294 h 615"/>
              <a:gd name="T8" fmla="*/ 1513 w 1513"/>
              <a:gd name="T9" fmla="*/ 16 h 615"/>
              <a:gd name="T10" fmla="*/ 1429 w 1513"/>
              <a:gd name="T11" fmla="*/ 0 h 615"/>
              <a:gd name="T12" fmla="*/ 89 w 1513"/>
              <a:gd name="T13" fmla="*/ 0 h 615"/>
              <a:gd name="T14" fmla="*/ 0 w 1513"/>
              <a:gd name="T15" fmla="*/ 28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3" h="615">
                <a:moveTo>
                  <a:pt x="0" y="28"/>
                </a:moveTo>
                <a:cubicBezTo>
                  <a:pt x="0" y="28"/>
                  <a:pt x="143" y="151"/>
                  <a:pt x="316" y="280"/>
                </a:cubicBezTo>
                <a:cubicBezTo>
                  <a:pt x="547" y="458"/>
                  <a:pt x="772" y="615"/>
                  <a:pt x="799" y="615"/>
                </a:cubicBezTo>
                <a:cubicBezTo>
                  <a:pt x="823" y="615"/>
                  <a:pt x="915" y="541"/>
                  <a:pt x="1207" y="294"/>
                </a:cubicBezTo>
                <a:cubicBezTo>
                  <a:pt x="1363" y="161"/>
                  <a:pt x="1513" y="16"/>
                  <a:pt x="1513" y="16"/>
                </a:cubicBezTo>
                <a:cubicBezTo>
                  <a:pt x="1513" y="16"/>
                  <a:pt x="1487" y="2"/>
                  <a:pt x="1429" y="0"/>
                </a:cubicBezTo>
                <a:cubicBezTo>
                  <a:pt x="1429" y="0"/>
                  <a:pt x="160" y="0"/>
                  <a:pt x="89" y="0"/>
                </a:cubicBezTo>
                <a:cubicBezTo>
                  <a:pt x="49" y="0"/>
                  <a:pt x="14" y="10"/>
                  <a:pt x="0" y="28"/>
                </a:cubicBezTo>
              </a:path>
            </a:pathLst>
          </a:custGeom>
          <a:solidFill>
            <a:srgbClr val="0F5494"/>
          </a:solidFill>
          <a:ln w="0">
            <a:noFill/>
            <a:prstDash val="solid"/>
            <a:round/>
            <a:headEnd/>
            <a:tailEnd/>
          </a:ln>
        </p:spPr>
        <p:txBody>
          <a:bodyPr lIns="135868" tIns="67933" rIns="135868" bIns="67933"/>
          <a:lstStyle/>
          <a:p>
            <a:pPr>
              <a:defRPr/>
            </a:pPr>
            <a:endParaRPr lang="it-IT" sz="7200" b="1" dirty="0">
              <a:solidFill>
                <a:srgbClr val="FFD624"/>
              </a:solidFill>
              <a:latin typeface="Verdana" charset="0"/>
            </a:endParaRPr>
          </a:p>
        </p:txBody>
      </p:sp>
      <p:sp>
        <p:nvSpPr>
          <p:cNvPr id="20" name="Freeform 9276"/>
          <p:cNvSpPr>
            <a:spLocks noChangeAspect="1"/>
          </p:cNvSpPr>
          <p:nvPr userDrawn="1"/>
        </p:nvSpPr>
        <p:spPr bwMode="auto">
          <a:xfrm>
            <a:off x="7408165" y="5263686"/>
            <a:ext cx="60420" cy="89841"/>
          </a:xfrm>
          <a:custGeom>
            <a:avLst/>
            <a:gdLst>
              <a:gd name="T0" fmla="*/ 4 w 675"/>
              <a:gd name="T1" fmla="*/ 132 h 957"/>
              <a:gd name="T2" fmla="*/ 16 w 675"/>
              <a:gd name="T3" fmla="*/ 6 h 957"/>
              <a:gd name="T4" fmla="*/ 675 w 675"/>
              <a:gd name="T5" fmla="*/ 513 h 957"/>
              <a:gd name="T6" fmla="*/ 84 w 675"/>
              <a:gd name="T7" fmla="*/ 957 h 957"/>
              <a:gd name="T8" fmla="*/ 3 w 675"/>
              <a:gd name="T9" fmla="*/ 771 h 957"/>
              <a:gd name="T10" fmla="*/ 4 w 675"/>
              <a:gd name="T11" fmla="*/ 132 h 957"/>
            </a:gdLst>
            <a:ahLst/>
            <a:cxnLst>
              <a:cxn ang="0">
                <a:pos x="T0" y="T1"/>
              </a:cxn>
              <a:cxn ang="0">
                <a:pos x="T2" y="T3"/>
              </a:cxn>
              <a:cxn ang="0">
                <a:pos x="T4" y="T5"/>
              </a:cxn>
              <a:cxn ang="0">
                <a:pos x="T6" y="T7"/>
              </a:cxn>
              <a:cxn ang="0">
                <a:pos x="T8" y="T9"/>
              </a:cxn>
              <a:cxn ang="0">
                <a:pos x="T10" y="T11"/>
              </a:cxn>
            </a:cxnLst>
            <a:rect l="0" t="0" r="r" b="b"/>
            <a:pathLst>
              <a:path w="675" h="957">
                <a:moveTo>
                  <a:pt x="4" y="132"/>
                </a:moveTo>
                <a:cubicBezTo>
                  <a:pt x="6" y="0"/>
                  <a:pt x="16" y="6"/>
                  <a:pt x="16" y="6"/>
                </a:cubicBezTo>
                <a:lnTo>
                  <a:pt x="675" y="513"/>
                </a:lnTo>
                <a:lnTo>
                  <a:pt x="84" y="957"/>
                </a:lnTo>
                <a:cubicBezTo>
                  <a:pt x="84" y="957"/>
                  <a:pt x="3" y="951"/>
                  <a:pt x="3" y="771"/>
                </a:cubicBezTo>
                <a:cubicBezTo>
                  <a:pt x="3" y="737"/>
                  <a:pt x="0" y="342"/>
                  <a:pt x="4" y="132"/>
                </a:cubicBezTo>
              </a:path>
            </a:pathLst>
          </a:custGeom>
          <a:solidFill>
            <a:srgbClr val="0F5494"/>
          </a:solidFill>
          <a:ln w="0">
            <a:noFill/>
            <a:prstDash val="solid"/>
            <a:round/>
            <a:headEnd/>
            <a:tailEnd/>
          </a:ln>
        </p:spPr>
        <p:txBody>
          <a:bodyPr lIns="135868" tIns="67933" rIns="135868" bIns="67933"/>
          <a:lstStyle/>
          <a:p>
            <a:pPr>
              <a:defRPr/>
            </a:pPr>
            <a:endParaRPr lang="it-IT" sz="7200" b="1" dirty="0">
              <a:solidFill>
                <a:srgbClr val="FFD624"/>
              </a:solidFill>
              <a:latin typeface="Verdana" charset="0"/>
            </a:endParaRPr>
          </a:p>
        </p:txBody>
      </p:sp>
      <p:sp>
        <p:nvSpPr>
          <p:cNvPr id="21" name="Freeform 9277"/>
          <p:cNvSpPr>
            <a:spLocks noChangeAspect="1"/>
          </p:cNvSpPr>
          <p:nvPr userDrawn="1"/>
        </p:nvSpPr>
        <p:spPr bwMode="auto">
          <a:xfrm>
            <a:off x="7499914" y="5263116"/>
            <a:ext cx="55945" cy="86429"/>
          </a:xfrm>
          <a:custGeom>
            <a:avLst/>
            <a:gdLst>
              <a:gd name="T0" fmla="*/ 0 w 628"/>
              <a:gd name="T1" fmla="*/ 511 h 921"/>
              <a:gd name="T2" fmla="*/ 597 w 628"/>
              <a:gd name="T3" fmla="*/ 0 h 921"/>
              <a:gd name="T4" fmla="*/ 627 w 628"/>
              <a:gd name="T5" fmla="*/ 96 h 921"/>
              <a:gd name="T6" fmla="*/ 628 w 628"/>
              <a:gd name="T7" fmla="*/ 792 h 921"/>
              <a:gd name="T8" fmla="*/ 615 w 628"/>
              <a:gd name="T9" fmla="*/ 921 h 921"/>
              <a:gd name="T10" fmla="*/ 0 w 628"/>
              <a:gd name="T11" fmla="*/ 511 h 921"/>
            </a:gdLst>
            <a:ahLst/>
            <a:cxnLst>
              <a:cxn ang="0">
                <a:pos x="T0" y="T1"/>
              </a:cxn>
              <a:cxn ang="0">
                <a:pos x="T2" y="T3"/>
              </a:cxn>
              <a:cxn ang="0">
                <a:pos x="T4" y="T5"/>
              </a:cxn>
              <a:cxn ang="0">
                <a:pos x="T6" y="T7"/>
              </a:cxn>
              <a:cxn ang="0">
                <a:pos x="T8" y="T9"/>
              </a:cxn>
              <a:cxn ang="0">
                <a:pos x="T10" y="T11"/>
              </a:cxn>
            </a:cxnLst>
            <a:rect l="0" t="0" r="r" b="b"/>
            <a:pathLst>
              <a:path w="628" h="921">
                <a:moveTo>
                  <a:pt x="0" y="511"/>
                </a:moveTo>
                <a:lnTo>
                  <a:pt x="597" y="0"/>
                </a:lnTo>
                <a:cubicBezTo>
                  <a:pt x="597" y="0"/>
                  <a:pt x="627" y="26"/>
                  <a:pt x="627" y="96"/>
                </a:cubicBezTo>
                <a:lnTo>
                  <a:pt x="628" y="792"/>
                </a:lnTo>
                <a:cubicBezTo>
                  <a:pt x="628" y="792"/>
                  <a:pt x="623" y="903"/>
                  <a:pt x="615" y="921"/>
                </a:cubicBezTo>
                <a:lnTo>
                  <a:pt x="0" y="511"/>
                </a:lnTo>
                <a:close/>
              </a:path>
            </a:pathLst>
          </a:custGeom>
          <a:solidFill>
            <a:srgbClr val="0F5494"/>
          </a:solidFill>
          <a:ln w="0">
            <a:noFill/>
            <a:prstDash val="solid"/>
            <a:round/>
            <a:headEnd/>
            <a:tailEnd/>
          </a:ln>
        </p:spPr>
        <p:txBody>
          <a:bodyPr lIns="135868" tIns="67933" rIns="135868" bIns="67933"/>
          <a:lstStyle/>
          <a:p>
            <a:pPr>
              <a:defRPr/>
            </a:pPr>
            <a:endParaRPr lang="it-IT" sz="7200" b="1" dirty="0">
              <a:solidFill>
                <a:srgbClr val="FFD624"/>
              </a:solidFill>
              <a:latin typeface="Verdana" charset="0"/>
            </a:endParaRPr>
          </a:p>
        </p:txBody>
      </p:sp>
      <p:sp>
        <p:nvSpPr>
          <p:cNvPr id="22" name="Freeform 9278"/>
          <p:cNvSpPr>
            <a:spLocks noChangeAspect="1"/>
          </p:cNvSpPr>
          <p:nvPr userDrawn="1"/>
        </p:nvSpPr>
        <p:spPr bwMode="auto">
          <a:xfrm>
            <a:off x="7424386" y="5314860"/>
            <a:ext cx="125317" cy="39235"/>
          </a:xfrm>
          <a:custGeom>
            <a:avLst/>
            <a:gdLst>
              <a:gd name="T0" fmla="*/ 560 w 1406"/>
              <a:gd name="T1" fmla="*/ 0 h 424"/>
              <a:gd name="T2" fmla="*/ 684 w 1406"/>
              <a:gd name="T3" fmla="*/ 66 h 424"/>
              <a:gd name="T4" fmla="*/ 790 w 1406"/>
              <a:gd name="T5" fmla="*/ 10 h 424"/>
              <a:gd name="T6" fmla="*/ 1406 w 1406"/>
              <a:gd name="T7" fmla="*/ 417 h 424"/>
              <a:gd name="T8" fmla="*/ 1349 w 1406"/>
              <a:gd name="T9" fmla="*/ 423 h 424"/>
              <a:gd name="T10" fmla="*/ 0 w 1406"/>
              <a:gd name="T11" fmla="*/ 423 h 424"/>
              <a:gd name="T12" fmla="*/ 560 w 1406"/>
              <a:gd name="T13" fmla="*/ 0 h 424"/>
            </a:gdLst>
            <a:ahLst/>
            <a:cxnLst>
              <a:cxn ang="0">
                <a:pos x="T0" y="T1"/>
              </a:cxn>
              <a:cxn ang="0">
                <a:pos x="T2" y="T3"/>
              </a:cxn>
              <a:cxn ang="0">
                <a:pos x="T4" y="T5"/>
              </a:cxn>
              <a:cxn ang="0">
                <a:pos x="T6" y="T7"/>
              </a:cxn>
              <a:cxn ang="0">
                <a:pos x="T8" y="T9"/>
              </a:cxn>
              <a:cxn ang="0">
                <a:pos x="T10" y="T11"/>
              </a:cxn>
              <a:cxn ang="0">
                <a:pos x="T12" y="T13"/>
              </a:cxn>
            </a:cxnLst>
            <a:rect l="0" t="0" r="r" b="b"/>
            <a:pathLst>
              <a:path w="1406" h="424">
                <a:moveTo>
                  <a:pt x="560" y="0"/>
                </a:moveTo>
                <a:cubicBezTo>
                  <a:pt x="583" y="14"/>
                  <a:pt x="646" y="66"/>
                  <a:pt x="684" y="66"/>
                </a:cubicBezTo>
                <a:cubicBezTo>
                  <a:pt x="722" y="66"/>
                  <a:pt x="790" y="10"/>
                  <a:pt x="790" y="10"/>
                </a:cubicBezTo>
                <a:lnTo>
                  <a:pt x="1406" y="417"/>
                </a:lnTo>
                <a:cubicBezTo>
                  <a:pt x="1406" y="417"/>
                  <a:pt x="1384" y="424"/>
                  <a:pt x="1349" y="423"/>
                </a:cubicBezTo>
                <a:lnTo>
                  <a:pt x="0" y="423"/>
                </a:lnTo>
                <a:cubicBezTo>
                  <a:pt x="0" y="423"/>
                  <a:pt x="541" y="19"/>
                  <a:pt x="560" y="0"/>
                </a:cubicBezTo>
              </a:path>
            </a:pathLst>
          </a:custGeom>
          <a:solidFill>
            <a:srgbClr val="0F5494"/>
          </a:solidFill>
          <a:ln w="0">
            <a:noFill/>
            <a:prstDash val="solid"/>
            <a:round/>
            <a:headEnd/>
            <a:tailEnd/>
          </a:ln>
        </p:spPr>
        <p:txBody>
          <a:bodyPr lIns="135868" tIns="67933" rIns="135868" bIns="67933"/>
          <a:lstStyle/>
          <a:p>
            <a:pPr>
              <a:defRPr/>
            </a:pPr>
            <a:endParaRPr lang="it-IT" sz="7200" b="1" dirty="0">
              <a:solidFill>
                <a:srgbClr val="FFD624"/>
              </a:solidFill>
              <a:latin typeface="Verdana" charset="0"/>
            </a:endParaRPr>
          </a:p>
        </p:txBody>
      </p:sp>
    </p:spTree>
    <p:extLst>
      <p:ext uri="{BB962C8B-B14F-4D97-AF65-F5344CB8AC3E}">
        <p14:creationId xmlns:p14="http://schemas.microsoft.com/office/powerpoint/2010/main" val="2322826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4799"/>
            <a:ext cx="10972800" cy="4416591"/>
          </a:xfrm>
          <a:prstGeom prst="rect">
            <a:avLst/>
          </a:prstGeom>
        </p:spPr>
        <p:txBody>
          <a:bodyPr/>
          <a:lstStyle>
            <a:lvl1pPr marL="0" indent="0">
              <a:buNone/>
              <a:defRPr sz="2133"/>
            </a:lvl1pPr>
            <a:lvl2pPr marL="239994" indent="380990">
              <a:defRPr sz="1867"/>
            </a:lvl2pPr>
            <a:lvl3pPr marL="0" indent="380990">
              <a:defRPr sz="1400"/>
            </a:lvl3pPr>
            <a:lvl4pPr marL="0" indent="380990">
              <a:defRPr sz="1867"/>
            </a:lvl4pPr>
            <a:lvl5pPr marL="0">
              <a:defRPr sz="1867"/>
            </a:lvl5pPr>
          </a:lstStyle>
          <a:p>
            <a:pPr lvl="0"/>
            <a:r>
              <a:rPr lang="en-US" dirty="0"/>
              <a:t>Click to edit Master text styles</a:t>
            </a:r>
          </a:p>
          <a:p>
            <a:pPr lvl="1"/>
            <a:r>
              <a:rPr lang="en-US" dirty="0"/>
              <a:t>Second level</a:t>
            </a:r>
          </a:p>
        </p:txBody>
      </p:sp>
      <p:sp>
        <p:nvSpPr>
          <p:cNvPr id="8" name="Rectangle 6"/>
          <p:cNvSpPr>
            <a:spLocks noGrp="1" noChangeArrowheads="1"/>
          </p:cNvSpPr>
          <p:nvPr>
            <p:ph type="sldNum" sz="quarter" idx="4"/>
          </p:nvPr>
        </p:nvSpPr>
        <p:spPr bwMode="auto">
          <a:xfrm>
            <a:off x="609605" y="6308727"/>
            <a:ext cx="1454151"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067" b="0">
                <a:solidFill>
                  <a:srgbClr val="646567"/>
                </a:solidFill>
                <a:ea typeface="Verdana" charset="0"/>
                <a:cs typeface="Verdana" charset="0"/>
              </a:defRPr>
            </a:lvl1pPr>
          </a:lstStyle>
          <a:p>
            <a:fld id="{EE213378-14FA-5840-B632-705AD6F4D6B1}" type="slidenum">
              <a:rPr lang="en-GB" altLang="en-US"/>
              <a:pPr/>
              <a:t>‹#›</a:t>
            </a:fld>
            <a:endParaRPr lang="en-GB" altLang="en-US"/>
          </a:p>
        </p:txBody>
      </p:sp>
      <p:cxnSp>
        <p:nvCxnSpPr>
          <p:cNvPr id="9" name="Straight Connector 12"/>
          <p:cNvCxnSpPr>
            <a:cxnSpLocks noChangeShapeType="1"/>
          </p:cNvCxnSpPr>
          <p:nvPr userDrawn="1"/>
        </p:nvCxnSpPr>
        <p:spPr bwMode="auto">
          <a:xfrm>
            <a:off x="624418" y="404813"/>
            <a:ext cx="768349" cy="0"/>
          </a:xfrm>
          <a:prstGeom prst="line">
            <a:avLst/>
          </a:prstGeom>
          <a:noFill/>
          <a:ln w="12700" cap="sq">
            <a:solidFill>
              <a:srgbClr val="646567"/>
            </a:solidFill>
            <a:bevel/>
            <a:headEnd/>
            <a:tailEnd/>
          </a:ln>
          <a:extLst>
            <a:ext uri="{909E8E84-426E-40DD-AFC4-6F175D3DCCD1}">
              <a14:hiddenFill xmlns:a14="http://schemas.microsoft.com/office/drawing/2010/main">
                <a:noFill/>
              </a14:hiddenFill>
            </a:ext>
          </a:extLst>
        </p:spPr>
      </p:cxnSp>
      <p:sp>
        <p:nvSpPr>
          <p:cNvPr id="10" name="Rectangle 2"/>
          <p:cNvSpPr>
            <a:spLocks noGrp="1" noChangeArrowheads="1"/>
          </p:cNvSpPr>
          <p:nvPr>
            <p:ph type="title"/>
          </p:nvPr>
        </p:nvSpPr>
        <p:spPr bwMode="auto">
          <a:xfrm>
            <a:off x="623392" y="476674"/>
            <a:ext cx="10957984"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bodyPr>
          <a:lstStyle>
            <a:lvl1pPr>
              <a:defRPr lang="en-GB" altLang="en-US" sz="2400" b="0" kern="1200" dirty="0">
                <a:solidFill>
                  <a:srgbClr val="646567"/>
                </a:solidFill>
                <a:latin typeface="+mj-lt"/>
                <a:ea typeface="+mj-ea"/>
                <a:cs typeface="+mj-cs"/>
              </a:defRPr>
            </a:lvl1pPr>
          </a:lstStyle>
          <a:p>
            <a:pPr lvl="0"/>
            <a:endParaRPr lang="en-GB" altLang="en-US" dirty="0"/>
          </a:p>
        </p:txBody>
      </p:sp>
    </p:spTree>
    <p:extLst>
      <p:ext uri="{BB962C8B-B14F-4D97-AF65-F5344CB8AC3E}">
        <p14:creationId xmlns:p14="http://schemas.microsoft.com/office/powerpoint/2010/main" val="584334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Full page title and half page conten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623392" y="1556792"/>
            <a:ext cx="5280587" cy="4536504"/>
          </a:xfrm>
          <a:prstGeom prst="rect">
            <a:avLst/>
          </a:prstGeom>
        </p:spPr>
        <p:txBody>
          <a:bodyPr lIns="36000" rIns="36000"/>
          <a:lstStyle>
            <a:lvl1pPr marL="335992" indent="-335992">
              <a:buClrTx/>
              <a:buSzPct val="90000"/>
              <a:defRPr sz="1600"/>
            </a:lvl1pPr>
            <a:lvl2pPr marL="671983" indent="-335992">
              <a:buClr>
                <a:schemeClr val="accent1"/>
              </a:buClr>
              <a:buSzPct val="90000"/>
              <a:defRPr sz="1600"/>
            </a:lvl2pPr>
            <a:lvl3pPr marL="1007975" indent="-335992">
              <a:defRPr sz="1467"/>
            </a:lvl3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8" name="Text Placeholder 2"/>
          <p:cNvSpPr>
            <a:spLocks noGrp="1"/>
          </p:cNvSpPr>
          <p:nvPr>
            <p:ph type="body" sz="quarter" idx="15"/>
          </p:nvPr>
        </p:nvSpPr>
        <p:spPr>
          <a:xfrm>
            <a:off x="6343655" y="1556792"/>
            <a:ext cx="5237724" cy="4536504"/>
          </a:xfrm>
          <a:prstGeom prst="rect">
            <a:avLst/>
          </a:prstGeom>
        </p:spPr>
        <p:txBody>
          <a:bodyPr lIns="36000" rIns="36000"/>
          <a:lstStyle>
            <a:lvl1pPr marL="335992" indent="-335992">
              <a:buClrTx/>
              <a:buSzPct val="90000"/>
              <a:defRPr sz="1600"/>
            </a:lvl1pPr>
            <a:lvl2pPr marL="671983" indent="-335992">
              <a:buClr>
                <a:schemeClr val="accent1"/>
              </a:buClr>
              <a:buSzPct val="90000"/>
              <a:defRPr sz="1600"/>
            </a:lvl2pPr>
            <a:lvl3pPr marL="1007975" indent="-335992">
              <a:defRPr sz="1467"/>
            </a:lvl3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5" name="Rectangle 6"/>
          <p:cNvSpPr>
            <a:spLocks noGrp="1" noChangeArrowheads="1"/>
          </p:cNvSpPr>
          <p:nvPr>
            <p:ph type="sldNum" sz="quarter" idx="16"/>
          </p:nvPr>
        </p:nvSpPr>
        <p:spPr>
          <a:xfrm>
            <a:off x="624419" y="6308727"/>
            <a:ext cx="1246716" cy="288925"/>
          </a:xfrm>
        </p:spPr>
        <p:txBody>
          <a:bodyPr/>
          <a:lstStyle>
            <a:lvl1pPr>
              <a:defRPr/>
            </a:lvl1pPr>
          </a:lstStyle>
          <a:p>
            <a:fld id="{9B4163E6-03BD-EE49-9B10-1C3025F7C476}" type="slidenum">
              <a:rPr lang="en-GB" altLang="en-US"/>
              <a:pPr/>
              <a:t>‹#›</a:t>
            </a:fld>
            <a:endParaRPr lang="en-GB" altLang="en-US"/>
          </a:p>
        </p:txBody>
      </p:sp>
      <p:sp>
        <p:nvSpPr>
          <p:cNvPr id="7" name="Rectangle 2"/>
          <p:cNvSpPr>
            <a:spLocks noGrp="1" noChangeArrowheads="1"/>
          </p:cNvSpPr>
          <p:nvPr>
            <p:ph type="title"/>
          </p:nvPr>
        </p:nvSpPr>
        <p:spPr bwMode="auto">
          <a:xfrm>
            <a:off x="623392" y="476674"/>
            <a:ext cx="10957984"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bodyPr>
          <a:lstStyle>
            <a:lvl1pPr>
              <a:defRPr lang="en-GB" altLang="en-US" sz="2400" b="0" kern="1200" dirty="0">
                <a:solidFill>
                  <a:srgbClr val="646567"/>
                </a:solidFill>
                <a:latin typeface="+mj-lt"/>
                <a:ea typeface="+mj-ea"/>
                <a:cs typeface="+mj-cs"/>
              </a:defRPr>
            </a:lvl1pPr>
          </a:lstStyle>
          <a:p>
            <a:pPr lvl="0"/>
            <a:endParaRPr lang="en-GB" altLang="en-US" dirty="0"/>
          </a:p>
        </p:txBody>
      </p:sp>
    </p:spTree>
    <p:extLst>
      <p:ext uri="{BB962C8B-B14F-4D97-AF65-F5344CB8AC3E}">
        <p14:creationId xmlns:p14="http://schemas.microsoft.com/office/powerpoint/2010/main" val="178324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4" name="Rectangle 43"/>
          <p:cNvSpPr>
            <a:spLocks noChangeArrowheads="1"/>
          </p:cNvSpPr>
          <p:nvPr userDrawn="1"/>
        </p:nvSpPr>
        <p:spPr bwMode="auto">
          <a:xfrm>
            <a:off x="-35984" y="1220756"/>
            <a:ext cx="12227984" cy="5637245"/>
          </a:xfrm>
          <a:prstGeom prst="rect">
            <a:avLst/>
          </a:prstGeom>
          <a:solidFill>
            <a:schemeClr val="accent1"/>
          </a:solidFill>
          <a:ln w="25400">
            <a:noFill/>
            <a:miter lim="800000"/>
            <a:headEnd/>
            <a:tailEnd/>
          </a:ln>
          <a:effec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endParaRPr lang="en-US" altLang="en-US" sz="1800">
              <a:solidFill>
                <a:srgbClr val="FFFFFF"/>
              </a:solidFill>
              <a:latin typeface="Calibri" charset="0"/>
            </a:endParaRPr>
          </a:p>
        </p:txBody>
      </p:sp>
      <p:sp>
        <p:nvSpPr>
          <p:cNvPr id="45" name="Rectangle 44"/>
          <p:cNvSpPr>
            <a:spLocks noChangeArrowheads="1"/>
          </p:cNvSpPr>
          <p:nvPr userDrawn="1"/>
        </p:nvSpPr>
        <p:spPr bwMode="auto">
          <a:xfrm>
            <a:off x="5712890" y="6642101"/>
            <a:ext cx="698500" cy="338667"/>
          </a:xfrm>
          <a:prstGeom prst="rect">
            <a:avLst/>
          </a:prstGeom>
          <a:solidFill>
            <a:srgbClr val="133176"/>
          </a:solidFill>
          <a:ln w="9525">
            <a:solidFill>
              <a:srgbClr val="133176"/>
            </a:solidFill>
            <a:miter lim="800000"/>
            <a:headEnd/>
            <a:tailEnd/>
          </a:ln>
          <a:effec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endParaRPr lang="en-US" altLang="en-US" sz="1800">
              <a:solidFill>
                <a:srgbClr val="FFFFFF"/>
              </a:solidFill>
              <a:latin typeface="Calibri" charset="0"/>
            </a:endParaRPr>
          </a:p>
        </p:txBody>
      </p:sp>
      <p:pic>
        <p:nvPicPr>
          <p:cNvPr id="46" name="Picture 6" descr="LOGO CE-EN-quadri.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86917" y="393704"/>
            <a:ext cx="1625600" cy="113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Straight Connector 13"/>
          <p:cNvCxnSpPr>
            <a:cxnSpLocks noChangeShapeType="1"/>
          </p:cNvCxnSpPr>
          <p:nvPr userDrawn="1"/>
        </p:nvCxnSpPr>
        <p:spPr bwMode="auto">
          <a:xfrm>
            <a:off x="6614591" y="4941888"/>
            <a:ext cx="2921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cxnSp>
      <p:cxnSp>
        <p:nvCxnSpPr>
          <p:cNvPr id="49" name="Straight Connector 15"/>
          <p:cNvCxnSpPr>
            <a:cxnSpLocks noChangeShapeType="1"/>
          </p:cNvCxnSpPr>
          <p:nvPr userDrawn="1"/>
        </p:nvCxnSpPr>
        <p:spPr bwMode="auto">
          <a:xfrm>
            <a:off x="6614591" y="3357563"/>
            <a:ext cx="2921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cxnSp>
      <p:sp>
        <p:nvSpPr>
          <p:cNvPr id="50" name="Rectangle 2" descr="Title" title="title"/>
          <p:cNvSpPr>
            <a:spLocks noGrp="1" noChangeArrowheads="1"/>
          </p:cNvSpPr>
          <p:nvPr userDrawn="1">
            <p:ph type="title"/>
          </p:nvPr>
        </p:nvSpPr>
        <p:spPr bwMode="auto">
          <a:xfrm>
            <a:off x="6614584" y="3429005"/>
            <a:ext cx="4953000" cy="130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bodyPr>
          <a:lstStyle>
            <a:lvl1pPr>
              <a:defRPr sz="2667" b="1">
                <a:solidFill>
                  <a:schemeClr val="bg1"/>
                </a:solidFill>
              </a:defRPr>
            </a:lvl1pPr>
          </a:lstStyle>
          <a:p>
            <a:pPr lvl="0"/>
            <a:r>
              <a:rPr lang="en-US" altLang="en-US"/>
              <a:t>Click to edit Master title style</a:t>
            </a:r>
            <a:endParaRPr lang="en-GB" altLang="en-US" dirty="0"/>
          </a:p>
        </p:txBody>
      </p:sp>
      <p:sp>
        <p:nvSpPr>
          <p:cNvPr id="51" name="Text Placeholder 11"/>
          <p:cNvSpPr>
            <a:spLocks noGrp="1"/>
          </p:cNvSpPr>
          <p:nvPr userDrawn="1">
            <p:ph type="body" sz="quarter" idx="10"/>
          </p:nvPr>
        </p:nvSpPr>
        <p:spPr>
          <a:xfrm>
            <a:off x="6614591" y="5013181"/>
            <a:ext cx="4952999" cy="444079"/>
          </a:xfrm>
          <a:prstGeom prst="rect">
            <a:avLst/>
          </a:prstGeom>
        </p:spPr>
        <p:txBody>
          <a:bodyPr/>
          <a:lstStyle>
            <a:lvl1pPr>
              <a:buNone/>
              <a:defRPr sz="1600">
                <a:solidFill>
                  <a:schemeClr val="bg1"/>
                </a:solidFill>
              </a:defRPr>
            </a:lvl1pPr>
          </a:lstStyle>
          <a:p>
            <a:pPr lvl="0"/>
            <a:r>
              <a:rPr lang="en-US"/>
              <a:t>Click to 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565" y="1453277"/>
            <a:ext cx="5568691" cy="5253203"/>
          </a:xfrm>
          <a:prstGeom prst="rect">
            <a:avLst/>
          </a:prstGeom>
        </p:spPr>
      </p:pic>
    </p:spTree>
    <p:extLst>
      <p:ext uri="{BB962C8B-B14F-4D97-AF65-F5344CB8AC3E}">
        <p14:creationId xmlns:p14="http://schemas.microsoft.com/office/powerpoint/2010/main" val="221534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age title and cont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623392" y="476676"/>
            <a:ext cx="10957984"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bodyPr>
          <a:lstStyle>
            <a:lvl1pPr>
              <a:defRPr sz="2400" b="0" i="0">
                <a:latin typeface="+mj-lt"/>
                <a:ea typeface="EC Square Sans Pro" charset="0"/>
                <a:cs typeface="EC Square Sans Pro" charset="0"/>
              </a:defRPr>
            </a:lvl1pPr>
          </a:lstStyle>
          <a:p>
            <a:pPr lvl="0"/>
            <a:r>
              <a:rPr lang="en-US" altLang="en-US" dirty="0"/>
              <a:t>Click to edit Master title style</a:t>
            </a:r>
            <a:endParaRPr lang="en-GB" altLang="en-US" dirty="0"/>
          </a:p>
        </p:txBody>
      </p:sp>
      <p:sp>
        <p:nvSpPr>
          <p:cNvPr id="3" name="Text Placeholder 2"/>
          <p:cNvSpPr>
            <a:spLocks noGrp="1"/>
          </p:cNvSpPr>
          <p:nvPr>
            <p:ph type="body" sz="quarter" idx="10"/>
          </p:nvPr>
        </p:nvSpPr>
        <p:spPr>
          <a:xfrm>
            <a:off x="623392" y="1556792"/>
            <a:ext cx="10957984" cy="4536504"/>
          </a:xfrm>
          <a:prstGeom prst="rect">
            <a:avLst/>
          </a:prstGeom>
        </p:spPr>
        <p:txBody>
          <a:bodyPr lIns="36000" rIns="36000"/>
          <a:lstStyle>
            <a:lvl1pPr marL="335992" indent="-335992">
              <a:buClrTx/>
              <a:buSzPct val="90000"/>
              <a:defRPr sz="1600" b="0" i="0">
                <a:latin typeface="+mj-lt"/>
                <a:ea typeface="EC Square Sans Pro" charset="0"/>
                <a:cs typeface="EC Square Sans Pro" charset="0"/>
              </a:defRPr>
            </a:lvl1pPr>
            <a:lvl2pPr marL="671983" indent="-335992">
              <a:buClr>
                <a:schemeClr val="accent1"/>
              </a:buClr>
              <a:buSzPct val="90000"/>
              <a:defRPr sz="1600" b="0" i="0">
                <a:latin typeface="+mj-lt"/>
                <a:ea typeface="EC Square Sans Pro" charset="0"/>
                <a:cs typeface="EC Square Sans Pro" charset="0"/>
              </a:defRPr>
            </a:lvl2pPr>
            <a:lvl3pPr marL="1007975" indent="-335992">
              <a:defRPr sz="1467" b="0" i="0">
                <a:latin typeface="+mj-lt"/>
                <a:ea typeface="EC Square Sans Pro" charset="0"/>
                <a:cs typeface="EC Square Sans Pro" charset="0"/>
              </a:defRPr>
            </a:lvl3pPr>
          </a:lstStyle>
          <a:p>
            <a:pPr lvl="0"/>
            <a:r>
              <a:rPr lang="en-US" altLang="en-US"/>
              <a:t>Click to edit Master text styles</a:t>
            </a:r>
          </a:p>
          <a:p>
            <a:pPr lvl="1"/>
            <a:r>
              <a:rPr lang="en-US" altLang="en-US" dirty="0"/>
              <a:t>Second level</a:t>
            </a:r>
          </a:p>
          <a:p>
            <a:pPr lvl="2"/>
            <a:r>
              <a:rPr lang="en-US" altLang="en-US" dirty="0"/>
              <a:t>Third level</a:t>
            </a:r>
          </a:p>
        </p:txBody>
      </p:sp>
      <p:sp>
        <p:nvSpPr>
          <p:cNvPr id="4" name="Rectangle 6"/>
          <p:cNvSpPr>
            <a:spLocks noGrp="1" noChangeArrowheads="1"/>
          </p:cNvSpPr>
          <p:nvPr>
            <p:ph type="sldNum" sz="quarter" idx="11"/>
          </p:nvPr>
        </p:nvSpPr>
        <p:spPr>
          <a:xfrm>
            <a:off x="624422" y="6308728"/>
            <a:ext cx="1246716" cy="288925"/>
          </a:xfrm>
        </p:spPr>
        <p:txBody>
          <a:bodyPr/>
          <a:lstStyle>
            <a:lvl1pPr>
              <a:defRPr b="0" i="0">
                <a:latin typeface="+mj-lt"/>
                <a:ea typeface="EC Square Sans Pro" charset="0"/>
                <a:cs typeface="EC Square Sans Pro" charset="0"/>
              </a:defRPr>
            </a:lvl1pPr>
          </a:lstStyle>
          <a:p>
            <a:fld id="{1AABCC67-40D8-9544-BE4E-FFCBCE79AD2E}" type="slidenum">
              <a:rPr lang="en-GB" altLang="en-US" smtClean="0"/>
              <a:pPr/>
              <a:t>‹#›</a:t>
            </a:fld>
            <a:endParaRPr lang="en-GB" altLang="en-US"/>
          </a:p>
        </p:txBody>
      </p:sp>
    </p:spTree>
    <p:extLst>
      <p:ext uri="{BB962C8B-B14F-4D97-AF65-F5344CB8AC3E}">
        <p14:creationId xmlns:p14="http://schemas.microsoft.com/office/powerpoint/2010/main" val="3360590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page title and half page content">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auto">
          <a:xfrm>
            <a:off x="623392" y="476676"/>
            <a:ext cx="10957984"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bodyPr>
          <a:lstStyle>
            <a:lvl1pPr>
              <a:defRPr sz="2400" b="0" i="0">
                <a:latin typeface="+mj-lt"/>
                <a:ea typeface="EC Square Sans Pro" charset="0"/>
                <a:cs typeface="EC Square Sans Pro" charset="0"/>
              </a:defRPr>
            </a:lvl1pPr>
          </a:lstStyle>
          <a:p>
            <a:pPr lvl="0"/>
            <a:r>
              <a:rPr lang="en-US" altLang="en-US" dirty="0"/>
              <a:t>Click to edit Master title style</a:t>
            </a:r>
            <a:endParaRPr lang="en-GB" altLang="en-US" dirty="0"/>
          </a:p>
        </p:txBody>
      </p:sp>
      <p:sp>
        <p:nvSpPr>
          <p:cNvPr id="6" name="Text Placeholder 2"/>
          <p:cNvSpPr>
            <a:spLocks noGrp="1"/>
          </p:cNvSpPr>
          <p:nvPr>
            <p:ph type="body" sz="quarter" idx="10"/>
          </p:nvPr>
        </p:nvSpPr>
        <p:spPr>
          <a:xfrm>
            <a:off x="623392" y="1556792"/>
            <a:ext cx="5280587" cy="4536504"/>
          </a:xfrm>
          <a:prstGeom prst="rect">
            <a:avLst/>
          </a:prstGeom>
        </p:spPr>
        <p:txBody>
          <a:bodyPr lIns="36000" rIns="36000"/>
          <a:lstStyle>
            <a:lvl1pPr marL="335992" indent="-335992">
              <a:buClrTx/>
              <a:buSzPct val="90000"/>
              <a:defRPr sz="1600" b="0" i="0">
                <a:latin typeface="+mj-lt"/>
                <a:ea typeface="EC Square Sans Pro" charset="0"/>
                <a:cs typeface="EC Square Sans Pro" charset="0"/>
              </a:defRPr>
            </a:lvl1pPr>
            <a:lvl2pPr marL="671983" indent="-335992">
              <a:buClr>
                <a:schemeClr val="accent1"/>
              </a:buClr>
              <a:buSzPct val="90000"/>
              <a:defRPr sz="1600" b="0" i="0">
                <a:latin typeface="+mj-lt"/>
                <a:ea typeface="EC Square Sans Pro" charset="0"/>
                <a:cs typeface="EC Square Sans Pro" charset="0"/>
              </a:defRPr>
            </a:lvl2pPr>
            <a:lvl3pPr marL="1007975" indent="-335992">
              <a:defRPr sz="1467" b="0" i="0">
                <a:latin typeface="+mj-lt"/>
                <a:ea typeface="EC Square Sans Pro" charset="0"/>
                <a:cs typeface="EC Square Sans Pro" charset="0"/>
              </a:defRPr>
            </a:lvl3pPr>
          </a:lstStyle>
          <a:p>
            <a:pPr lvl="0"/>
            <a:r>
              <a:rPr lang="en-US" altLang="en-US"/>
              <a:t>Click to edit Master text styles</a:t>
            </a:r>
          </a:p>
          <a:p>
            <a:pPr lvl="1"/>
            <a:r>
              <a:rPr lang="en-US" altLang="en-US"/>
              <a:t>Second level</a:t>
            </a:r>
          </a:p>
          <a:p>
            <a:pPr lvl="2"/>
            <a:r>
              <a:rPr lang="en-US" altLang="en-US"/>
              <a:t>Third level</a:t>
            </a:r>
          </a:p>
        </p:txBody>
      </p:sp>
      <p:sp>
        <p:nvSpPr>
          <p:cNvPr id="8" name="Text Placeholder 2"/>
          <p:cNvSpPr>
            <a:spLocks noGrp="1"/>
          </p:cNvSpPr>
          <p:nvPr>
            <p:ph type="body" sz="quarter" idx="15"/>
          </p:nvPr>
        </p:nvSpPr>
        <p:spPr>
          <a:xfrm>
            <a:off x="6343658" y="1556792"/>
            <a:ext cx="5237724" cy="4536504"/>
          </a:xfrm>
          <a:prstGeom prst="rect">
            <a:avLst/>
          </a:prstGeom>
        </p:spPr>
        <p:txBody>
          <a:bodyPr lIns="36000" rIns="36000"/>
          <a:lstStyle>
            <a:lvl1pPr marL="335992" indent="-335992">
              <a:buClrTx/>
              <a:buSzPct val="90000"/>
              <a:defRPr sz="1600" b="0" i="0">
                <a:latin typeface="+mj-lt"/>
                <a:ea typeface="EC Square Sans Pro" charset="0"/>
                <a:cs typeface="EC Square Sans Pro" charset="0"/>
              </a:defRPr>
            </a:lvl1pPr>
            <a:lvl2pPr marL="671983" indent="-335992">
              <a:buClr>
                <a:schemeClr val="accent1"/>
              </a:buClr>
              <a:buSzPct val="90000"/>
              <a:defRPr sz="1600" b="0" i="0">
                <a:latin typeface="+mj-lt"/>
                <a:ea typeface="EC Square Sans Pro" charset="0"/>
                <a:cs typeface="EC Square Sans Pro" charset="0"/>
              </a:defRPr>
            </a:lvl2pPr>
            <a:lvl3pPr marL="1007975" indent="-335992">
              <a:defRPr sz="1467" b="0" i="0">
                <a:latin typeface="+mj-lt"/>
                <a:ea typeface="EC Square Sans Pro" charset="0"/>
                <a:cs typeface="EC Square Sans Pro" charset="0"/>
              </a:defRPr>
            </a:lvl3pPr>
          </a:lstStyle>
          <a:p>
            <a:pPr lvl="0"/>
            <a:r>
              <a:rPr lang="en-US" altLang="en-US"/>
              <a:t>Click to edit Master text styles</a:t>
            </a:r>
          </a:p>
          <a:p>
            <a:pPr lvl="1"/>
            <a:r>
              <a:rPr lang="en-US" altLang="en-US"/>
              <a:t>Second level</a:t>
            </a:r>
          </a:p>
          <a:p>
            <a:pPr lvl="2"/>
            <a:r>
              <a:rPr lang="en-US" altLang="en-US"/>
              <a:t>Third level</a:t>
            </a:r>
          </a:p>
        </p:txBody>
      </p:sp>
      <p:sp>
        <p:nvSpPr>
          <p:cNvPr id="5" name="Rectangle 6"/>
          <p:cNvSpPr>
            <a:spLocks noGrp="1" noChangeArrowheads="1"/>
          </p:cNvSpPr>
          <p:nvPr>
            <p:ph type="sldNum" sz="quarter" idx="16"/>
          </p:nvPr>
        </p:nvSpPr>
        <p:spPr>
          <a:xfrm>
            <a:off x="624422" y="6308728"/>
            <a:ext cx="1246716" cy="288925"/>
          </a:xfrm>
        </p:spPr>
        <p:txBody>
          <a:bodyPr/>
          <a:lstStyle>
            <a:lvl1pPr>
              <a:defRPr b="0" i="0">
                <a:latin typeface="EC Square Sans Pro" charset="0"/>
                <a:ea typeface="EC Square Sans Pro" charset="0"/>
                <a:cs typeface="EC Square Sans Pro" charset="0"/>
              </a:defRPr>
            </a:lvl1pPr>
          </a:lstStyle>
          <a:p>
            <a:fld id="{9B4163E6-03BD-EE49-9B10-1C3025F7C476}" type="slidenum">
              <a:rPr lang="en-GB" altLang="en-US" smtClean="0"/>
              <a:pPr/>
              <a:t>‹#›</a:t>
            </a:fld>
            <a:endParaRPr lang="en-GB" altLang="en-US"/>
          </a:p>
        </p:txBody>
      </p:sp>
    </p:spTree>
    <p:extLst>
      <p:ext uri="{BB962C8B-B14F-4D97-AF65-F5344CB8AC3E}">
        <p14:creationId xmlns:p14="http://schemas.microsoft.com/office/powerpoint/2010/main" val="1235372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ull page title and half page conten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527051" y="333377"/>
            <a:ext cx="1056216" cy="142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algn="ctr" eaLnBrk="0" hangingPunct="0">
              <a:defRPr/>
            </a:pPr>
            <a:endParaRPr lang="en-US" altLang="en-US" sz="1467" b="0">
              <a:solidFill>
                <a:srgbClr val="646567"/>
              </a:solidFill>
            </a:endParaRPr>
          </a:p>
        </p:txBody>
      </p:sp>
      <p:sp>
        <p:nvSpPr>
          <p:cNvPr id="3" name="Rectangle 6"/>
          <p:cNvSpPr>
            <a:spLocks noGrp="1" noChangeArrowheads="1"/>
          </p:cNvSpPr>
          <p:nvPr>
            <p:ph type="sldNum" sz="quarter" idx="16"/>
          </p:nvPr>
        </p:nvSpPr>
        <p:spPr>
          <a:xfrm>
            <a:off x="624422" y="6308728"/>
            <a:ext cx="1246716" cy="288925"/>
          </a:xfrm>
        </p:spPr>
        <p:txBody>
          <a:bodyPr/>
          <a:lstStyle>
            <a:lvl1pPr>
              <a:defRPr/>
            </a:lvl1pPr>
          </a:lstStyle>
          <a:p>
            <a:fld id="{9B4163E6-03BD-EE49-9B10-1C3025F7C476}" type="slidenum">
              <a:rPr lang="en-GB" altLang="en-US"/>
              <a:pPr/>
              <a:t>‹#›</a:t>
            </a:fld>
            <a:endParaRPr lang="en-GB" altLang="en-US"/>
          </a:p>
        </p:txBody>
      </p:sp>
    </p:spTree>
    <p:extLst>
      <p:ext uri="{BB962C8B-B14F-4D97-AF65-F5344CB8AC3E}">
        <p14:creationId xmlns:p14="http://schemas.microsoft.com/office/powerpoint/2010/main" val="255036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ull page title and half page conten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527051" y="333377"/>
            <a:ext cx="1056216" cy="142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algn="ctr" eaLnBrk="0" hangingPunct="0">
              <a:defRPr/>
            </a:pPr>
            <a:endParaRPr lang="en-US" altLang="en-US" sz="1467" b="0">
              <a:solidFill>
                <a:srgbClr val="646567"/>
              </a:solidFill>
            </a:endParaRPr>
          </a:p>
        </p:txBody>
      </p:sp>
      <p:sp>
        <p:nvSpPr>
          <p:cNvPr id="3" name="Rectangle 2"/>
          <p:cNvSpPr/>
          <p:nvPr userDrawn="1"/>
        </p:nvSpPr>
        <p:spPr bwMode="auto">
          <a:xfrm>
            <a:off x="10512491" y="6213310"/>
            <a:ext cx="1440160" cy="480053"/>
          </a:xfrm>
          <a:prstGeom prst="rect">
            <a:avLst/>
          </a:prstGeom>
          <a:solidFill>
            <a:schemeClr val="bg1"/>
          </a:solidFill>
          <a:ln>
            <a:noFill/>
          </a:ln>
        </p:spPr>
        <p:txBody>
          <a:bodyPr rtlCol="0" anchor="t"/>
          <a:lstStyle/>
          <a:p>
            <a:pPr algn="ctr"/>
            <a:endParaRPr lang="en-GB" sz="1467" b="0" dirty="0">
              <a:solidFill>
                <a:srgbClr val="646567"/>
              </a:solidFill>
            </a:endParaRPr>
          </a:p>
        </p:txBody>
      </p:sp>
    </p:spTree>
    <p:extLst>
      <p:ext uri="{BB962C8B-B14F-4D97-AF65-F5344CB8AC3E}">
        <p14:creationId xmlns:p14="http://schemas.microsoft.com/office/powerpoint/2010/main" val="2532309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lf page 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35984" y="0"/>
            <a:ext cx="5564717" cy="6858000"/>
          </a:xfrm>
          <a:prstGeom prst="rect">
            <a:avLst/>
          </a:prstGeom>
          <a:solidFill>
            <a:schemeClr val="accent1"/>
          </a:solidFill>
          <a:ln w="25400">
            <a:noFill/>
            <a:miter lim="800000"/>
            <a:headEnd/>
            <a:tailEnd/>
          </a:ln>
          <a:effec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endParaRPr lang="en-US" altLang="en-US" sz="2400" b="0" i="0">
              <a:solidFill>
                <a:srgbClr val="FFFFFF"/>
              </a:solidFill>
              <a:latin typeface="+mj-lt"/>
              <a:ea typeface="EC Square Sans Pro" charset="0"/>
              <a:cs typeface="EC Square Sans Pro" charset="0"/>
            </a:endParaRPr>
          </a:p>
        </p:txBody>
      </p:sp>
      <p:cxnSp>
        <p:nvCxnSpPr>
          <p:cNvPr id="6" name="Straight Connector 12"/>
          <p:cNvCxnSpPr>
            <a:cxnSpLocks noChangeShapeType="1"/>
          </p:cNvCxnSpPr>
          <p:nvPr userDrawn="1"/>
        </p:nvCxnSpPr>
        <p:spPr bwMode="auto">
          <a:xfrm>
            <a:off x="624418" y="404813"/>
            <a:ext cx="768349" cy="0"/>
          </a:xfrm>
          <a:prstGeom prst="line">
            <a:avLst/>
          </a:prstGeom>
          <a:noFill/>
          <a:ln w="12700" cap="sq">
            <a:solidFill>
              <a:schemeClr val="bg1"/>
            </a:solidFill>
            <a:bevel/>
            <a:headEnd/>
            <a:tailEnd/>
          </a:ln>
          <a:extLst>
            <a:ext uri="{909E8E84-426E-40DD-AFC4-6F175D3DCCD1}">
              <a14:hiddenFill xmlns:a14="http://schemas.microsoft.com/office/drawing/2010/main">
                <a:noFill/>
              </a14:hiddenFill>
            </a:ext>
          </a:extLst>
        </p:spPr>
      </p:cxnSp>
      <p:sp>
        <p:nvSpPr>
          <p:cNvPr id="11" name="Rectangle 2"/>
          <p:cNvSpPr>
            <a:spLocks noGrp="1" noChangeArrowheads="1"/>
          </p:cNvSpPr>
          <p:nvPr>
            <p:ph type="title"/>
          </p:nvPr>
        </p:nvSpPr>
        <p:spPr bwMode="auto">
          <a:xfrm>
            <a:off x="623392" y="476676"/>
            <a:ext cx="4224469"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normAutofit/>
          </a:bodyPr>
          <a:lstStyle>
            <a:lvl1pPr>
              <a:defRPr sz="2400" b="0" i="0">
                <a:solidFill>
                  <a:schemeClr val="bg1"/>
                </a:solidFill>
                <a:latin typeface="+mj-lt"/>
                <a:ea typeface="EC Square Sans Pro" charset="0"/>
                <a:cs typeface="EC Square Sans Pro" charset="0"/>
              </a:defRPr>
            </a:lvl1pPr>
          </a:lstStyle>
          <a:p>
            <a:pPr lvl="0"/>
            <a:r>
              <a:rPr lang="en-US" altLang="en-US" dirty="0"/>
              <a:t>Click to edit Master title style</a:t>
            </a:r>
            <a:endParaRPr lang="en-GB" altLang="en-US" dirty="0"/>
          </a:p>
        </p:txBody>
      </p:sp>
      <p:sp>
        <p:nvSpPr>
          <p:cNvPr id="12" name="Text Placeholder 2"/>
          <p:cNvSpPr>
            <a:spLocks noGrp="1"/>
          </p:cNvSpPr>
          <p:nvPr>
            <p:ph type="body" sz="quarter" idx="14"/>
          </p:nvPr>
        </p:nvSpPr>
        <p:spPr>
          <a:xfrm>
            <a:off x="623394" y="1646189"/>
            <a:ext cx="4224469" cy="4447107"/>
          </a:xfrm>
          <a:prstGeom prst="rect">
            <a:avLst/>
          </a:prstGeom>
        </p:spPr>
        <p:txBody>
          <a:bodyPr lIns="36000" rIns="36000"/>
          <a:lstStyle>
            <a:lvl1pPr marL="335992" indent="-335992">
              <a:buClrTx/>
              <a:buSzPct val="90000"/>
              <a:defRPr sz="1600" b="0" i="0">
                <a:solidFill>
                  <a:schemeClr val="bg1"/>
                </a:solidFill>
                <a:latin typeface="+mj-lt"/>
                <a:ea typeface="EC Square Sans Pro" charset="0"/>
                <a:cs typeface="EC Square Sans Pro" charset="0"/>
              </a:defRPr>
            </a:lvl1pPr>
            <a:lvl2pPr marL="671983" indent="-335992">
              <a:buClr>
                <a:schemeClr val="bg1"/>
              </a:buClr>
              <a:buSzPct val="90000"/>
              <a:defRPr sz="1600" b="0" i="0">
                <a:solidFill>
                  <a:schemeClr val="bg1"/>
                </a:solidFill>
                <a:latin typeface="+mj-lt"/>
                <a:ea typeface="EC Square Sans Pro" charset="0"/>
                <a:cs typeface="EC Square Sans Pro" charset="0"/>
              </a:defRPr>
            </a:lvl2pPr>
            <a:lvl3pPr marL="1007975" indent="-335992">
              <a:defRPr sz="1467" b="0" i="0">
                <a:solidFill>
                  <a:schemeClr val="bg1"/>
                </a:solidFill>
                <a:latin typeface="+mj-lt"/>
                <a:ea typeface="EC Square Sans Pro" charset="0"/>
                <a:cs typeface="EC Square Sans Pro" charset="0"/>
              </a:defRPr>
            </a:lvl3pPr>
          </a:lstStyle>
          <a:p>
            <a:pPr lvl="0"/>
            <a:r>
              <a:rPr lang="en-US" altLang="en-US"/>
              <a:t>Click to edit Master text styles</a:t>
            </a:r>
          </a:p>
          <a:p>
            <a:pPr lvl="1"/>
            <a:r>
              <a:rPr lang="en-US" altLang="en-US"/>
              <a:t>Second level</a:t>
            </a:r>
          </a:p>
          <a:p>
            <a:pPr lvl="2"/>
            <a:r>
              <a:rPr lang="en-US" altLang="en-US"/>
              <a:t>Third level</a:t>
            </a:r>
          </a:p>
        </p:txBody>
      </p:sp>
      <p:sp>
        <p:nvSpPr>
          <p:cNvPr id="8" name="Text Placeholder 2"/>
          <p:cNvSpPr>
            <a:spLocks noGrp="1"/>
          </p:cNvSpPr>
          <p:nvPr>
            <p:ph type="body" sz="quarter" idx="16"/>
          </p:nvPr>
        </p:nvSpPr>
        <p:spPr>
          <a:xfrm>
            <a:off x="6343652" y="476672"/>
            <a:ext cx="5237723" cy="5616624"/>
          </a:xfrm>
          <a:prstGeom prst="rect">
            <a:avLst/>
          </a:prstGeom>
        </p:spPr>
        <p:txBody>
          <a:bodyPr lIns="36000" rIns="36000"/>
          <a:lstStyle>
            <a:lvl1pPr marL="335992" indent="-335992">
              <a:buClrTx/>
              <a:buSzPct val="90000"/>
              <a:defRPr sz="1600" b="0" i="0">
                <a:latin typeface="+mj-lt"/>
                <a:ea typeface="EC Square Sans Pro" charset="0"/>
                <a:cs typeface="EC Square Sans Pro" charset="0"/>
              </a:defRPr>
            </a:lvl1pPr>
            <a:lvl2pPr marL="671983" indent="-335992">
              <a:buClr>
                <a:schemeClr val="accent1"/>
              </a:buClr>
              <a:buSzPct val="90000"/>
              <a:defRPr sz="1600" b="0" i="0">
                <a:latin typeface="+mj-lt"/>
                <a:ea typeface="EC Square Sans Pro" charset="0"/>
                <a:cs typeface="EC Square Sans Pro" charset="0"/>
              </a:defRPr>
            </a:lvl2pPr>
            <a:lvl3pPr marL="1007975" indent="-335992">
              <a:defRPr sz="1467" b="0" i="0">
                <a:latin typeface="+mj-lt"/>
                <a:ea typeface="EC Square Sans Pro" charset="0"/>
                <a:cs typeface="EC Square Sans Pro" charset="0"/>
              </a:defRPr>
            </a:lvl3pPr>
          </a:lstStyle>
          <a:p>
            <a:pPr lvl="0"/>
            <a:r>
              <a:rPr lang="en-US" altLang="en-US"/>
              <a:t>Click to edit Master text styles</a:t>
            </a:r>
          </a:p>
          <a:p>
            <a:pPr lvl="1"/>
            <a:r>
              <a:rPr lang="en-US" altLang="en-US"/>
              <a:t>Second level</a:t>
            </a:r>
          </a:p>
          <a:p>
            <a:pPr lvl="2"/>
            <a:r>
              <a:rPr lang="en-US" altLang="en-US"/>
              <a:t>Third level</a:t>
            </a:r>
          </a:p>
        </p:txBody>
      </p:sp>
      <p:sp>
        <p:nvSpPr>
          <p:cNvPr id="7" name="Rectangle 6"/>
          <p:cNvSpPr>
            <a:spLocks noGrp="1" noChangeArrowheads="1"/>
          </p:cNvSpPr>
          <p:nvPr>
            <p:ph type="sldNum" sz="quarter" idx="17"/>
          </p:nvPr>
        </p:nvSpPr>
        <p:spPr>
          <a:xfrm>
            <a:off x="624422" y="6308728"/>
            <a:ext cx="1246716" cy="288925"/>
          </a:xfrm>
        </p:spPr>
        <p:txBody>
          <a:bodyPr/>
          <a:lstStyle>
            <a:lvl1pPr>
              <a:defRPr b="0" i="0">
                <a:solidFill>
                  <a:schemeClr val="bg1"/>
                </a:solidFill>
                <a:latin typeface="EC Square Sans Pro" charset="0"/>
                <a:ea typeface="EC Square Sans Pro" charset="0"/>
                <a:cs typeface="EC Square Sans Pro" charset="0"/>
              </a:defRPr>
            </a:lvl1pPr>
          </a:lstStyle>
          <a:p>
            <a:fld id="{0960EB91-367D-934D-88F3-EA56A4738ED1}" type="slidenum">
              <a:rPr lang="en-GB" altLang="en-US" smtClean="0">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691146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alf page 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35984" y="0"/>
            <a:ext cx="4307781" cy="6858000"/>
          </a:xfrm>
          <a:prstGeom prst="rect">
            <a:avLst/>
          </a:prstGeom>
          <a:solidFill>
            <a:schemeClr val="accent1"/>
          </a:solidFill>
          <a:ln w="25400">
            <a:noFill/>
            <a:miter lim="800000"/>
            <a:headEnd/>
            <a:tailEnd/>
          </a:ln>
          <a:effec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endParaRPr lang="en-US" altLang="en-US" sz="2400" b="0" i="0">
              <a:solidFill>
                <a:srgbClr val="FFFFFF"/>
              </a:solidFill>
              <a:latin typeface="EC Square Sans Pro" charset="0"/>
              <a:ea typeface="EC Square Sans Pro" charset="0"/>
              <a:cs typeface="EC Square Sans Pro" charset="0"/>
            </a:endParaRPr>
          </a:p>
        </p:txBody>
      </p:sp>
      <p:cxnSp>
        <p:nvCxnSpPr>
          <p:cNvPr id="6" name="Straight Connector 12"/>
          <p:cNvCxnSpPr>
            <a:cxnSpLocks noChangeShapeType="1"/>
          </p:cNvCxnSpPr>
          <p:nvPr userDrawn="1"/>
        </p:nvCxnSpPr>
        <p:spPr bwMode="auto">
          <a:xfrm>
            <a:off x="624418" y="404813"/>
            <a:ext cx="768349" cy="0"/>
          </a:xfrm>
          <a:prstGeom prst="line">
            <a:avLst/>
          </a:prstGeom>
          <a:noFill/>
          <a:ln w="12700" cap="sq">
            <a:solidFill>
              <a:schemeClr val="bg1"/>
            </a:solidFill>
            <a:bevel/>
            <a:headEnd/>
            <a:tailEnd/>
          </a:ln>
          <a:extLst>
            <a:ext uri="{909E8E84-426E-40DD-AFC4-6F175D3DCCD1}">
              <a14:hiddenFill xmlns:a14="http://schemas.microsoft.com/office/drawing/2010/main">
                <a:noFill/>
              </a14:hiddenFill>
            </a:ext>
          </a:extLst>
        </p:spPr>
      </p:cxnSp>
      <p:sp>
        <p:nvSpPr>
          <p:cNvPr id="11" name="Rectangle 2"/>
          <p:cNvSpPr>
            <a:spLocks noGrp="1" noChangeArrowheads="1"/>
          </p:cNvSpPr>
          <p:nvPr>
            <p:ph type="title"/>
          </p:nvPr>
        </p:nvSpPr>
        <p:spPr bwMode="auto">
          <a:xfrm>
            <a:off x="623395" y="476676"/>
            <a:ext cx="32702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normAutofit/>
          </a:bodyPr>
          <a:lstStyle>
            <a:lvl1pPr>
              <a:defRPr sz="2400" b="0" i="0">
                <a:solidFill>
                  <a:schemeClr val="bg1"/>
                </a:solidFill>
                <a:latin typeface="+mj-lt"/>
                <a:ea typeface="EC Square Sans Pro" charset="0"/>
                <a:cs typeface="EC Square Sans Pro" charset="0"/>
              </a:defRPr>
            </a:lvl1pPr>
          </a:lstStyle>
          <a:p>
            <a:pPr lvl="0"/>
            <a:r>
              <a:rPr lang="en-US" altLang="en-US" dirty="0"/>
              <a:t>Click to edit Master title style</a:t>
            </a:r>
            <a:endParaRPr lang="en-GB" altLang="en-US" dirty="0"/>
          </a:p>
        </p:txBody>
      </p:sp>
      <p:sp>
        <p:nvSpPr>
          <p:cNvPr id="12" name="Text Placeholder 2"/>
          <p:cNvSpPr>
            <a:spLocks noGrp="1"/>
          </p:cNvSpPr>
          <p:nvPr>
            <p:ph type="body" sz="quarter" idx="14"/>
          </p:nvPr>
        </p:nvSpPr>
        <p:spPr>
          <a:xfrm>
            <a:off x="623397" y="1646189"/>
            <a:ext cx="3270263" cy="4447107"/>
          </a:xfrm>
          <a:prstGeom prst="rect">
            <a:avLst/>
          </a:prstGeom>
        </p:spPr>
        <p:txBody>
          <a:bodyPr lIns="36000" rIns="36000"/>
          <a:lstStyle>
            <a:lvl1pPr marL="335992" indent="-335992">
              <a:buClrTx/>
              <a:buSzPct val="90000"/>
              <a:defRPr sz="1600" b="0" i="0">
                <a:solidFill>
                  <a:schemeClr val="bg1"/>
                </a:solidFill>
                <a:latin typeface="+mj-lt"/>
                <a:ea typeface="EC Square Sans Pro" charset="0"/>
                <a:cs typeface="EC Square Sans Pro" charset="0"/>
              </a:defRPr>
            </a:lvl1pPr>
            <a:lvl2pPr marL="671983" indent="-335992">
              <a:buClr>
                <a:schemeClr val="bg1"/>
              </a:buClr>
              <a:buSzPct val="90000"/>
              <a:defRPr sz="1600" b="0" i="0">
                <a:solidFill>
                  <a:schemeClr val="bg1"/>
                </a:solidFill>
                <a:latin typeface="+mj-lt"/>
                <a:ea typeface="EC Square Sans Pro" charset="0"/>
                <a:cs typeface="EC Square Sans Pro" charset="0"/>
              </a:defRPr>
            </a:lvl2pPr>
            <a:lvl3pPr marL="1007975" indent="-335992">
              <a:defRPr sz="1467" b="0" i="0">
                <a:solidFill>
                  <a:schemeClr val="bg1"/>
                </a:solidFill>
                <a:latin typeface="+mj-lt"/>
                <a:ea typeface="EC Square Sans Pro" charset="0"/>
                <a:cs typeface="EC Square Sans Pro" charset="0"/>
              </a:defRPr>
            </a:lvl3pPr>
          </a:lstStyle>
          <a:p>
            <a:pPr lvl="0"/>
            <a:r>
              <a:rPr lang="en-US" altLang="en-US"/>
              <a:t>Click to edit Master text styles</a:t>
            </a:r>
          </a:p>
          <a:p>
            <a:pPr lvl="1"/>
            <a:r>
              <a:rPr lang="en-US" altLang="en-US"/>
              <a:t>Second level</a:t>
            </a:r>
          </a:p>
          <a:p>
            <a:pPr lvl="2"/>
            <a:r>
              <a:rPr lang="en-US" altLang="en-US"/>
              <a:t>Third level</a:t>
            </a:r>
          </a:p>
        </p:txBody>
      </p:sp>
      <p:sp>
        <p:nvSpPr>
          <p:cNvPr id="8" name="Text Placeholder 2"/>
          <p:cNvSpPr>
            <a:spLocks noGrp="1"/>
          </p:cNvSpPr>
          <p:nvPr>
            <p:ph type="body" sz="quarter" idx="16"/>
          </p:nvPr>
        </p:nvSpPr>
        <p:spPr>
          <a:xfrm>
            <a:off x="5039885" y="476672"/>
            <a:ext cx="6541492" cy="5616624"/>
          </a:xfrm>
          <a:prstGeom prst="rect">
            <a:avLst/>
          </a:prstGeom>
        </p:spPr>
        <p:txBody>
          <a:bodyPr lIns="36000" rIns="36000"/>
          <a:lstStyle>
            <a:lvl1pPr marL="335992" indent="-335992">
              <a:buClrTx/>
              <a:buSzPct val="90000"/>
              <a:defRPr sz="1600" b="0" i="0">
                <a:latin typeface="+mj-lt"/>
                <a:ea typeface="EC Square Sans Pro" charset="0"/>
                <a:cs typeface="EC Square Sans Pro" charset="0"/>
              </a:defRPr>
            </a:lvl1pPr>
            <a:lvl2pPr marL="671983" indent="-335992">
              <a:buClr>
                <a:schemeClr val="accent1"/>
              </a:buClr>
              <a:buSzPct val="90000"/>
              <a:defRPr sz="1600" b="0" i="0">
                <a:latin typeface="+mj-lt"/>
                <a:ea typeface="EC Square Sans Pro" charset="0"/>
                <a:cs typeface="EC Square Sans Pro" charset="0"/>
              </a:defRPr>
            </a:lvl2pPr>
            <a:lvl3pPr marL="1007975" indent="-335992">
              <a:defRPr sz="1467" b="0" i="0">
                <a:latin typeface="+mj-lt"/>
                <a:ea typeface="EC Square Sans Pro" charset="0"/>
                <a:cs typeface="EC Square Sans Pro" charset="0"/>
              </a:defRPr>
            </a:lvl3pPr>
          </a:lstStyle>
          <a:p>
            <a:pPr lvl="0"/>
            <a:r>
              <a:rPr lang="en-US" altLang="en-US"/>
              <a:t>Click to edit Master text styles</a:t>
            </a:r>
          </a:p>
          <a:p>
            <a:pPr lvl="1"/>
            <a:r>
              <a:rPr lang="en-US" altLang="en-US"/>
              <a:t>Second level</a:t>
            </a:r>
          </a:p>
          <a:p>
            <a:pPr lvl="2"/>
            <a:r>
              <a:rPr lang="en-US" altLang="en-US"/>
              <a:t>Third level</a:t>
            </a:r>
          </a:p>
        </p:txBody>
      </p:sp>
      <p:sp>
        <p:nvSpPr>
          <p:cNvPr id="7" name="Rectangle 6"/>
          <p:cNvSpPr>
            <a:spLocks noGrp="1" noChangeArrowheads="1"/>
          </p:cNvSpPr>
          <p:nvPr>
            <p:ph type="sldNum" sz="quarter" idx="17"/>
          </p:nvPr>
        </p:nvSpPr>
        <p:spPr>
          <a:xfrm>
            <a:off x="624422" y="6308728"/>
            <a:ext cx="1246716" cy="288925"/>
          </a:xfrm>
        </p:spPr>
        <p:txBody>
          <a:bodyPr/>
          <a:lstStyle>
            <a:lvl1pPr>
              <a:defRPr b="0" i="0">
                <a:solidFill>
                  <a:schemeClr val="bg1"/>
                </a:solidFill>
                <a:latin typeface="EC Square Sans Pro" charset="0"/>
                <a:ea typeface="EC Square Sans Pro" charset="0"/>
                <a:cs typeface="EC Square Sans Pro" charset="0"/>
              </a:defRPr>
            </a:lvl1pPr>
          </a:lstStyle>
          <a:p>
            <a:fld id="{0960EB91-367D-934D-88F3-EA56A4738ED1}" type="slidenum">
              <a:rPr lang="en-GB" altLang="en-US" smtClean="0">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61325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CB1C326D-234A-4CDF-B3E5-52C817019FB8}" type="datetimeFigureOut">
              <a:rPr lang="sv-SE" smtClean="0"/>
              <a:t>2018-03-19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7C13E07-E6CA-4968-8A81-E98C18A304FA}" type="slidenum">
              <a:rPr lang="sv-SE" smtClean="0"/>
              <a:t>‹#›</a:t>
            </a:fld>
            <a:endParaRPr lang="sv-SE"/>
          </a:p>
        </p:txBody>
      </p:sp>
    </p:spTree>
    <p:extLst>
      <p:ext uri="{BB962C8B-B14F-4D97-AF65-F5344CB8AC3E}">
        <p14:creationId xmlns:p14="http://schemas.microsoft.com/office/powerpoint/2010/main" val="1146121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parator">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20651" y="-49214"/>
            <a:ext cx="12433301" cy="6956427"/>
          </a:xfrm>
          <a:prstGeom prst="rect">
            <a:avLst/>
          </a:prstGeom>
          <a:solidFill>
            <a:schemeClr val="accent1"/>
          </a:solidFill>
          <a:ln w="25400">
            <a:noFill/>
            <a:miter lim="800000"/>
            <a:headEnd/>
            <a:tailEnd/>
          </a:ln>
          <a:effec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endParaRPr lang="en-US" altLang="en-US" sz="2400" b="0" i="0">
              <a:solidFill>
                <a:srgbClr val="FFFFFF"/>
              </a:solidFill>
              <a:latin typeface="EC Square Sans Pro" charset="0"/>
              <a:ea typeface="EC Square Sans Pro" charset="0"/>
              <a:cs typeface="EC Square Sans Pro" charset="0"/>
            </a:endParaRPr>
          </a:p>
        </p:txBody>
      </p:sp>
      <p:sp>
        <p:nvSpPr>
          <p:cNvPr id="16" name="Rectangle 2"/>
          <p:cNvSpPr>
            <a:spLocks noGrp="1" noChangeArrowheads="1"/>
          </p:cNvSpPr>
          <p:nvPr>
            <p:ph type="title"/>
          </p:nvPr>
        </p:nvSpPr>
        <p:spPr bwMode="auto">
          <a:xfrm>
            <a:off x="2251453" y="5037156"/>
            <a:ext cx="9316131"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bodyPr>
          <a:lstStyle>
            <a:lvl1pPr>
              <a:defRPr sz="2400" b="0" i="0">
                <a:solidFill>
                  <a:schemeClr val="bg1"/>
                </a:solidFill>
                <a:latin typeface="+mj-lt"/>
                <a:ea typeface="EC Square Sans Pro" charset="0"/>
                <a:cs typeface="EC Square Sans Pro" charset="0"/>
              </a:defRPr>
            </a:lvl1pPr>
          </a:lstStyle>
          <a:p>
            <a:pPr lvl="0"/>
            <a:r>
              <a:rPr lang="en-US" altLang="en-US"/>
              <a:t>Click to edit Master title style</a:t>
            </a:r>
            <a:endParaRPr lang="en-GB" altLang="en-US" dirty="0"/>
          </a:p>
        </p:txBody>
      </p:sp>
      <p:sp>
        <p:nvSpPr>
          <p:cNvPr id="4" name="Text Placeholder 3"/>
          <p:cNvSpPr>
            <a:spLocks noGrp="1"/>
          </p:cNvSpPr>
          <p:nvPr>
            <p:ph type="body" sz="quarter" idx="10"/>
          </p:nvPr>
        </p:nvSpPr>
        <p:spPr>
          <a:xfrm>
            <a:off x="2251458" y="5505467"/>
            <a:ext cx="9316129" cy="347116"/>
          </a:xfrm>
          <a:prstGeom prst="rect">
            <a:avLst/>
          </a:prstGeom>
        </p:spPr>
        <p:txBody>
          <a:bodyPr/>
          <a:lstStyle>
            <a:lvl1pPr>
              <a:buNone/>
              <a:defRPr sz="1333" b="0" i="0">
                <a:solidFill>
                  <a:schemeClr val="bg1"/>
                </a:solidFill>
                <a:latin typeface="+mj-lt"/>
                <a:ea typeface="EC Square Sans Pro" charset="0"/>
                <a:cs typeface="EC Square Sans Pro" charset="0"/>
              </a:defRPr>
            </a:lvl1pPr>
          </a:lstStyle>
          <a:p>
            <a:pPr lvl="0"/>
            <a:r>
              <a:rPr lang="en-US"/>
              <a:t>Click to edit Master text styles</a:t>
            </a:r>
          </a:p>
        </p:txBody>
      </p:sp>
      <p:grpSp>
        <p:nvGrpSpPr>
          <p:cNvPr id="10" name="Group 6"/>
          <p:cNvGrpSpPr>
            <a:grpSpLocks/>
          </p:cNvGrpSpPr>
          <p:nvPr userDrawn="1"/>
        </p:nvGrpSpPr>
        <p:grpSpPr bwMode="auto">
          <a:xfrm>
            <a:off x="624418" y="4512737"/>
            <a:ext cx="1327149" cy="1316567"/>
            <a:chOff x="539552" y="3384721"/>
            <a:chExt cx="996062" cy="987108"/>
          </a:xfrm>
        </p:grpSpPr>
        <p:sp>
          <p:nvSpPr>
            <p:cNvPr id="11" name="Rectangle 10"/>
            <p:cNvSpPr>
              <a:spLocks noChangeAspect="1"/>
            </p:cNvSpPr>
            <p:nvPr/>
          </p:nvSpPr>
          <p:spPr bwMode="auto">
            <a:xfrm>
              <a:off x="539552" y="3384721"/>
              <a:ext cx="770478" cy="77127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67" eaLnBrk="0" fontAlgn="auto" hangingPunct="0">
                <a:spcBef>
                  <a:spcPts val="0"/>
                </a:spcBef>
                <a:spcAft>
                  <a:spcPts val="0"/>
                </a:spcAft>
                <a:defRPr/>
              </a:pPr>
              <a:endParaRPr lang="en-US" sz="1800" b="0" i="0">
                <a:solidFill>
                  <a:srgbClr val="FFFFFF"/>
                </a:solidFill>
                <a:latin typeface="EC Square Sans Pro" charset="0"/>
                <a:ea typeface="EC Square Sans Pro" charset="0"/>
                <a:cs typeface="EC Square Sans Pro" charset="0"/>
              </a:endParaRPr>
            </a:p>
          </p:txBody>
        </p:sp>
        <p:sp>
          <p:nvSpPr>
            <p:cNvPr id="12" name="Rectangle 11"/>
            <p:cNvSpPr>
              <a:spLocks noChangeAspect="1"/>
            </p:cNvSpPr>
            <p:nvPr/>
          </p:nvSpPr>
          <p:spPr bwMode="auto">
            <a:xfrm>
              <a:off x="650755" y="3492636"/>
              <a:ext cx="773656" cy="77127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67" eaLnBrk="0" fontAlgn="auto" hangingPunct="0">
                <a:spcBef>
                  <a:spcPts val="0"/>
                </a:spcBef>
                <a:spcAft>
                  <a:spcPts val="0"/>
                </a:spcAft>
                <a:defRPr/>
              </a:pPr>
              <a:r>
                <a:rPr lang="en-US" sz="1800" b="0" i="0">
                  <a:solidFill>
                    <a:srgbClr val="FFFFFF"/>
                  </a:solidFill>
                  <a:latin typeface="EC Square Sans Pro" charset="0"/>
                  <a:ea typeface="EC Square Sans Pro" charset="0"/>
                  <a:cs typeface="EC Square Sans Pro" charset="0"/>
                </a:rPr>
                <a:t>Y</a:t>
              </a:r>
            </a:p>
          </p:txBody>
        </p:sp>
        <p:sp>
          <p:nvSpPr>
            <p:cNvPr id="13" name="Rectangle 12"/>
            <p:cNvSpPr>
              <a:spLocks noChangeAspect="1"/>
            </p:cNvSpPr>
            <p:nvPr/>
          </p:nvSpPr>
          <p:spPr bwMode="auto">
            <a:xfrm>
              <a:off x="765136" y="3600552"/>
              <a:ext cx="770478" cy="7712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67" eaLnBrk="0" fontAlgn="auto" hangingPunct="0">
                <a:spcBef>
                  <a:spcPts val="0"/>
                </a:spcBef>
                <a:spcAft>
                  <a:spcPts val="0"/>
                </a:spcAft>
                <a:defRPr/>
              </a:pPr>
              <a:endParaRPr lang="en-US" sz="3200" b="0" i="0">
                <a:solidFill>
                  <a:srgbClr val="43C2CB"/>
                </a:solidFill>
                <a:latin typeface="EC Square Sans Pro" charset="0"/>
                <a:ea typeface="EC Square Sans Pro" charset="0"/>
                <a:cs typeface="EC Square Sans Pro" charset="0"/>
              </a:endParaRPr>
            </a:p>
          </p:txBody>
        </p:sp>
      </p:grpSp>
      <p:sp>
        <p:nvSpPr>
          <p:cNvPr id="14" name="Text Placeholder 2"/>
          <p:cNvSpPr>
            <a:spLocks noGrp="1"/>
          </p:cNvSpPr>
          <p:nvPr>
            <p:ph type="body" sz="quarter" idx="11"/>
          </p:nvPr>
        </p:nvSpPr>
        <p:spPr>
          <a:xfrm>
            <a:off x="923794" y="4800837"/>
            <a:ext cx="1027687" cy="1028271"/>
          </a:xfrm>
          <a:prstGeom prst="rect">
            <a:avLst/>
          </a:prstGeom>
          <a:ln>
            <a:noFill/>
          </a:ln>
        </p:spPr>
        <p:txBody>
          <a:bodyPr lIns="0" tIns="0" rIns="0" bIns="0" anchor="ctr"/>
          <a:lstStyle>
            <a:lvl1pPr algn="ctr">
              <a:buNone/>
              <a:defRPr sz="2800" b="0" i="0">
                <a:solidFill>
                  <a:srgbClr val="0F5494"/>
                </a:solidFill>
                <a:latin typeface="+mj-lt"/>
                <a:ea typeface="EC Square Sans Pro" charset="0"/>
                <a:cs typeface="EC Square Sans Pro" charset="0"/>
              </a:defRPr>
            </a:lvl1pPr>
          </a:lstStyle>
          <a:p>
            <a:pPr lvl="0"/>
            <a:r>
              <a:rPr lang="en-US" dirty="0"/>
              <a:t>Click to edit Master text styles</a:t>
            </a:r>
          </a:p>
        </p:txBody>
      </p:sp>
    </p:spTree>
    <p:extLst>
      <p:ext uri="{BB962C8B-B14F-4D97-AF65-F5344CB8AC3E}">
        <p14:creationId xmlns:p14="http://schemas.microsoft.com/office/powerpoint/2010/main" val="1643251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20651" y="-49214"/>
            <a:ext cx="12433301" cy="6956427"/>
          </a:xfrm>
          <a:prstGeom prst="rect">
            <a:avLst/>
          </a:prstGeom>
          <a:solidFill>
            <a:schemeClr val="accent1"/>
          </a:solidFill>
          <a:ln w="25400">
            <a:noFill/>
            <a:miter lim="800000"/>
            <a:headEnd/>
            <a:tailEnd/>
          </a:ln>
          <a:effec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endParaRPr lang="en-US" altLang="en-US" sz="2400" b="1" i="0">
              <a:solidFill>
                <a:srgbClr val="FFFFFF"/>
              </a:solidFill>
              <a:latin typeface="EC Square Sans Pro" charset="0"/>
              <a:ea typeface="EC Square Sans Pro" charset="0"/>
              <a:cs typeface="EC Square Sans Pro" charset="0"/>
            </a:endParaRPr>
          </a:p>
        </p:txBody>
      </p:sp>
      <p:sp>
        <p:nvSpPr>
          <p:cNvPr id="10" name="Rectangle 2"/>
          <p:cNvSpPr>
            <a:spLocks noGrp="1" noChangeArrowheads="1"/>
          </p:cNvSpPr>
          <p:nvPr>
            <p:ph type="title"/>
          </p:nvPr>
        </p:nvSpPr>
        <p:spPr bwMode="auto">
          <a:xfrm>
            <a:off x="1437935" y="1515503"/>
            <a:ext cx="9316131" cy="382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ctr" anchorCtr="0" compatLnSpc="1">
            <a:prstTxWarp prst="textNoShape">
              <a:avLst/>
            </a:prstTxWarp>
          </a:bodyPr>
          <a:lstStyle>
            <a:lvl1pPr algn="ctr">
              <a:defRPr sz="3200" b="1" i="0">
                <a:solidFill>
                  <a:schemeClr val="bg1"/>
                </a:solidFill>
                <a:latin typeface="+mj-lt"/>
                <a:ea typeface="EC Square Sans Pro" charset="0"/>
                <a:cs typeface="EC Square Sans Pro" charset="0"/>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856344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er">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6288021" y="-123392"/>
            <a:ext cx="6038851" cy="7129463"/>
          </a:xfrm>
          <a:prstGeom prst="rect">
            <a:avLst/>
          </a:prstGeom>
          <a:solidFill>
            <a:schemeClr val="accent1"/>
          </a:solidFill>
          <a:ln w="25400">
            <a:noFill/>
            <a:miter lim="800000"/>
            <a:headEnd/>
            <a:tailEnd/>
          </a:ln>
          <a:effec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endParaRPr lang="en-US" altLang="en-US" sz="2400">
              <a:solidFill>
                <a:srgbClr val="FFFFFF"/>
              </a:solidFill>
              <a:latin typeface="Calibri" charset="0"/>
            </a:endParaRPr>
          </a:p>
        </p:txBody>
      </p:sp>
      <p:sp>
        <p:nvSpPr>
          <p:cNvPr id="6" name="TextBox 5" title="0"/>
          <p:cNvSpPr txBox="1"/>
          <p:nvPr userDrawn="1"/>
        </p:nvSpPr>
        <p:spPr>
          <a:xfrm>
            <a:off x="7266714" y="4905375"/>
            <a:ext cx="3507316" cy="205121"/>
          </a:xfrm>
          <a:prstGeom prst="rect">
            <a:avLst/>
          </a:prstGeom>
        </p:spPr>
        <p:txBody>
          <a:bodyPr lIns="0" tIns="0" rIns="0" bIns="0">
            <a:spAutoFit/>
          </a:bodyPr>
          <a:lstStyle/>
          <a:p>
            <a:pPr>
              <a:defRPr/>
            </a:pPr>
            <a:r>
              <a:rPr lang="en-GB" sz="1333" b="1">
                <a:solidFill>
                  <a:srgbClr val="FFFFFF"/>
                </a:solidFill>
                <a:latin typeface="Verdana" charset="0"/>
              </a:rPr>
              <a:t>Contact us </a:t>
            </a:r>
          </a:p>
        </p:txBody>
      </p:sp>
      <p:sp>
        <p:nvSpPr>
          <p:cNvPr id="7" name="Rectangle 6"/>
          <p:cNvSpPr>
            <a:spLocks noChangeArrowheads="1"/>
          </p:cNvSpPr>
          <p:nvPr userDrawn="1"/>
        </p:nvSpPr>
        <p:spPr bwMode="auto">
          <a:xfrm>
            <a:off x="7211941" y="5732465"/>
            <a:ext cx="4141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eaLnBrk="0" hangingPunct="0">
              <a:defRPr/>
            </a:pPr>
            <a:r>
              <a:rPr lang="en-GB" altLang="en-US" sz="800" b="0" dirty="0">
                <a:solidFill>
                  <a:srgbClr val="FFFFFF"/>
                </a:solidFill>
              </a:rPr>
              <a:t>© European Union, 2017. All rights reserved. Certain parts are licensed under conditions to the EU. </a:t>
            </a:r>
          </a:p>
          <a:p>
            <a:pPr eaLnBrk="0" hangingPunct="0">
              <a:defRPr/>
            </a:pPr>
            <a:r>
              <a:rPr lang="en-GB" altLang="en-US" sz="800" b="0" dirty="0">
                <a:solidFill>
                  <a:srgbClr val="FFFFFF"/>
                </a:solidFill>
              </a:rPr>
              <a:t>Reproduction is authorized provided the source is acknowledged.</a:t>
            </a:r>
          </a:p>
        </p:txBody>
      </p:sp>
      <p:cxnSp>
        <p:nvCxnSpPr>
          <p:cNvPr id="8" name="Straight Connector 9"/>
          <p:cNvCxnSpPr>
            <a:cxnSpLocks noChangeShapeType="1"/>
          </p:cNvCxnSpPr>
          <p:nvPr userDrawn="1"/>
        </p:nvCxnSpPr>
        <p:spPr bwMode="auto">
          <a:xfrm>
            <a:off x="7266708" y="4752975"/>
            <a:ext cx="394932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cxnSp>
      <p:cxnSp>
        <p:nvCxnSpPr>
          <p:cNvPr id="15" name="Straight Connector 16"/>
          <p:cNvCxnSpPr>
            <a:cxnSpLocks noChangeShapeType="1"/>
          </p:cNvCxnSpPr>
          <p:nvPr userDrawn="1"/>
        </p:nvCxnSpPr>
        <p:spPr bwMode="auto">
          <a:xfrm>
            <a:off x="7266708" y="5659439"/>
            <a:ext cx="394932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cxnSp>
      <p:sp>
        <p:nvSpPr>
          <p:cNvPr id="17" name="Rectangle 16"/>
          <p:cNvSpPr>
            <a:spLocks noChangeArrowheads="1"/>
          </p:cNvSpPr>
          <p:nvPr userDrawn="1"/>
        </p:nvSpPr>
        <p:spPr bwMode="auto">
          <a:xfrm>
            <a:off x="527051" y="333377"/>
            <a:ext cx="1219200" cy="142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charset="0"/>
              </a:defRPr>
            </a:lvl1pPr>
            <a:lvl2pPr marL="742950" indent="-285750">
              <a:defRPr sz="7600" b="1">
                <a:solidFill>
                  <a:srgbClr val="FFD624"/>
                </a:solidFill>
                <a:latin typeface="Verdana" charset="0"/>
              </a:defRPr>
            </a:lvl2pPr>
            <a:lvl3pPr marL="1143000" indent="-228600">
              <a:defRPr sz="7600" b="1">
                <a:solidFill>
                  <a:srgbClr val="FFD624"/>
                </a:solidFill>
                <a:latin typeface="Verdana" charset="0"/>
              </a:defRPr>
            </a:lvl3pPr>
            <a:lvl4pPr marL="1600200" indent="-228600">
              <a:defRPr sz="7600" b="1">
                <a:solidFill>
                  <a:srgbClr val="FFD624"/>
                </a:solidFill>
                <a:latin typeface="Verdana" charset="0"/>
              </a:defRPr>
            </a:lvl4pPr>
            <a:lvl5pPr marL="2057400" indent="-228600">
              <a:defRPr sz="7600" b="1">
                <a:solidFill>
                  <a:srgbClr val="FFD624"/>
                </a:solidFill>
                <a:latin typeface="Verdana" charset="0"/>
              </a:defRPr>
            </a:lvl5pPr>
            <a:lvl6pPr marL="2514600" indent="-228600" eaLnBrk="0" fontAlgn="base" hangingPunct="0">
              <a:spcBef>
                <a:spcPct val="0"/>
              </a:spcBef>
              <a:spcAft>
                <a:spcPct val="0"/>
              </a:spcAft>
              <a:defRPr sz="7600" b="1">
                <a:solidFill>
                  <a:srgbClr val="FFD624"/>
                </a:solidFill>
                <a:latin typeface="Verdana" charset="0"/>
              </a:defRPr>
            </a:lvl6pPr>
            <a:lvl7pPr marL="2971800" indent="-228600" eaLnBrk="0" fontAlgn="base" hangingPunct="0">
              <a:spcBef>
                <a:spcPct val="0"/>
              </a:spcBef>
              <a:spcAft>
                <a:spcPct val="0"/>
              </a:spcAft>
              <a:defRPr sz="7600" b="1">
                <a:solidFill>
                  <a:srgbClr val="FFD624"/>
                </a:solidFill>
                <a:latin typeface="Verdana" charset="0"/>
              </a:defRPr>
            </a:lvl7pPr>
            <a:lvl8pPr marL="3429000" indent="-228600" eaLnBrk="0" fontAlgn="base" hangingPunct="0">
              <a:spcBef>
                <a:spcPct val="0"/>
              </a:spcBef>
              <a:spcAft>
                <a:spcPct val="0"/>
              </a:spcAft>
              <a:defRPr sz="7600" b="1">
                <a:solidFill>
                  <a:srgbClr val="FFD624"/>
                </a:solidFill>
                <a:latin typeface="Verdana" charset="0"/>
              </a:defRPr>
            </a:lvl8pPr>
            <a:lvl9pPr marL="3886200" indent="-228600" eaLnBrk="0" fontAlgn="base" hangingPunct="0">
              <a:spcBef>
                <a:spcPct val="0"/>
              </a:spcBef>
              <a:spcAft>
                <a:spcPct val="0"/>
              </a:spcAft>
              <a:defRPr sz="7600" b="1">
                <a:solidFill>
                  <a:srgbClr val="FFD624"/>
                </a:solidFill>
                <a:latin typeface="Verdana" charset="0"/>
              </a:defRPr>
            </a:lvl9pPr>
          </a:lstStyle>
          <a:p>
            <a:pPr>
              <a:defRPr/>
            </a:pPr>
            <a:endParaRPr lang="en-US" altLang="en-US" sz="10133"/>
          </a:p>
        </p:txBody>
      </p:sp>
      <p:sp>
        <p:nvSpPr>
          <p:cNvPr id="27" name="Text Placeholder 26"/>
          <p:cNvSpPr>
            <a:spLocks noGrp="1"/>
          </p:cNvSpPr>
          <p:nvPr>
            <p:ph type="body" sz="quarter" idx="10"/>
          </p:nvPr>
        </p:nvSpPr>
        <p:spPr>
          <a:xfrm>
            <a:off x="7713133" y="5157195"/>
            <a:ext cx="3391835" cy="287943"/>
          </a:xfrm>
          <a:prstGeom prst="rect">
            <a:avLst/>
          </a:prstGeom>
        </p:spPr>
        <p:txBody>
          <a:bodyPr/>
          <a:lstStyle>
            <a:lvl1pPr>
              <a:buNone/>
              <a:defRPr sz="1200">
                <a:solidFill>
                  <a:schemeClr val="bg1"/>
                </a:solidFill>
              </a:defRPr>
            </a:lvl1pPr>
          </a:lstStyle>
          <a:p>
            <a:pPr lvl="0"/>
            <a:r>
              <a:rPr lang="en-US"/>
              <a:t>Click to edit Master text styles</a:t>
            </a:r>
          </a:p>
        </p:txBody>
      </p:sp>
      <p:sp>
        <p:nvSpPr>
          <p:cNvPr id="28" name="Text Placeholder 26"/>
          <p:cNvSpPr>
            <a:spLocks noGrp="1"/>
          </p:cNvSpPr>
          <p:nvPr>
            <p:ph type="body" sz="quarter" idx="11"/>
          </p:nvPr>
        </p:nvSpPr>
        <p:spPr>
          <a:xfrm>
            <a:off x="7264124" y="836713"/>
            <a:ext cx="3951285" cy="3762007"/>
          </a:xfrm>
          <a:prstGeom prst="rect">
            <a:avLst/>
          </a:prstGeom>
        </p:spPr>
        <p:txBody>
          <a:bodyPr anchor="b"/>
          <a:lstStyle>
            <a:lvl1pPr>
              <a:buNone/>
              <a:defRPr sz="1333">
                <a:solidFill>
                  <a:schemeClr val="bg1"/>
                </a:solidFill>
              </a:defRPr>
            </a:lvl1pPr>
          </a:lstStyle>
          <a:p>
            <a:pPr lvl="0"/>
            <a:r>
              <a:rPr lang="en-US"/>
              <a:t>Click to edit Master text styles</a:t>
            </a:r>
          </a:p>
        </p:txBody>
      </p:sp>
      <p:sp>
        <p:nvSpPr>
          <p:cNvPr id="18" name="Oval 17"/>
          <p:cNvSpPr/>
          <p:nvPr userDrawn="1"/>
        </p:nvSpPr>
        <p:spPr bwMode="auto">
          <a:xfrm>
            <a:off x="7362897" y="5184819"/>
            <a:ext cx="239183" cy="2413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067" b="1" i="1">
              <a:solidFill>
                <a:srgbClr val="FFFFFF"/>
              </a:solidFill>
              <a:latin typeface="Times" charset="0"/>
              <a:ea typeface="Times" charset="0"/>
              <a:cs typeface="Times" charset="0"/>
            </a:endParaRPr>
          </a:p>
        </p:txBody>
      </p:sp>
      <p:sp>
        <p:nvSpPr>
          <p:cNvPr id="19" name="Freeform 9275"/>
          <p:cNvSpPr>
            <a:spLocks noChangeAspect="1"/>
          </p:cNvSpPr>
          <p:nvPr userDrawn="1"/>
        </p:nvSpPr>
        <p:spPr bwMode="auto">
          <a:xfrm>
            <a:off x="7413756" y="5256860"/>
            <a:ext cx="135387" cy="56861"/>
          </a:xfrm>
          <a:custGeom>
            <a:avLst/>
            <a:gdLst>
              <a:gd name="T0" fmla="*/ 0 w 1513"/>
              <a:gd name="T1" fmla="*/ 28 h 615"/>
              <a:gd name="T2" fmla="*/ 316 w 1513"/>
              <a:gd name="T3" fmla="*/ 280 h 615"/>
              <a:gd name="T4" fmla="*/ 799 w 1513"/>
              <a:gd name="T5" fmla="*/ 615 h 615"/>
              <a:gd name="T6" fmla="*/ 1207 w 1513"/>
              <a:gd name="T7" fmla="*/ 294 h 615"/>
              <a:gd name="T8" fmla="*/ 1513 w 1513"/>
              <a:gd name="T9" fmla="*/ 16 h 615"/>
              <a:gd name="T10" fmla="*/ 1429 w 1513"/>
              <a:gd name="T11" fmla="*/ 0 h 615"/>
              <a:gd name="T12" fmla="*/ 89 w 1513"/>
              <a:gd name="T13" fmla="*/ 0 h 615"/>
              <a:gd name="T14" fmla="*/ 0 w 1513"/>
              <a:gd name="T15" fmla="*/ 28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3" h="615">
                <a:moveTo>
                  <a:pt x="0" y="28"/>
                </a:moveTo>
                <a:cubicBezTo>
                  <a:pt x="0" y="28"/>
                  <a:pt x="143" y="151"/>
                  <a:pt x="316" y="280"/>
                </a:cubicBezTo>
                <a:cubicBezTo>
                  <a:pt x="547" y="458"/>
                  <a:pt x="772" y="615"/>
                  <a:pt x="799" y="615"/>
                </a:cubicBezTo>
                <a:cubicBezTo>
                  <a:pt x="823" y="615"/>
                  <a:pt x="915" y="541"/>
                  <a:pt x="1207" y="294"/>
                </a:cubicBezTo>
                <a:cubicBezTo>
                  <a:pt x="1363" y="161"/>
                  <a:pt x="1513" y="16"/>
                  <a:pt x="1513" y="16"/>
                </a:cubicBezTo>
                <a:cubicBezTo>
                  <a:pt x="1513" y="16"/>
                  <a:pt x="1487" y="2"/>
                  <a:pt x="1429" y="0"/>
                </a:cubicBezTo>
                <a:cubicBezTo>
                  <a:pt x="1429" y="0"/>
                  <a:pt x="160" y="0"/>
                  <a:pt x="89" y="0"/>
                </a:cubicBezTo>
                <a:cubicBezTo>
                  <a:pt x="49" y="0"/>
                  <a:pt x="14" y="10"/>
                  <a:pt x="0" y="28"/>
                </a:cubicBezTo>
              </a:path>
            </a:pathLst>
          </a:custGeom>
          <a:solidFill>
            <a:srgbClr val="0F5494"/>
          </a:solidFill>
          <a:ln w="0">
            <a:noFill/>
            <a:prstDash val="solid"/>
            <a:round/>
            <a:headEnd/>
            <a:tailEnd/>
          </a:ln>
        </p:spPr>
        <p:txBody>
          <a:bodyPr lIns="135868" tIns="67933" rIns="135868" bIns="67933"/>
          <a:lstStyle/>
          <a:p>
            <a:pPr>
              <a:defRPr/>
            </a:pPr>
            <a:endParaRPr lang="it-IT" sz="7200" b="1">
              <a:solidFill>
                <a:srgbClr val="FFD624"/>
              </a:solidFill>
              <a:latin typeface="Verdana" charset="0"/>
            </a:endParaRPr>
          </a:p>
        </p:txBody>
      </p:sp>
      <p:sp>
        <p:nvSpPr>
          <p:cNvPr id="20" name="Freeform 9276"/>
          <p:cNvSpPr>
            <a:spLocks noChangeAspect="1"/>
          </p:cNvSpPr>
          <p:nvPr userDrawn="1"/>
        </p:nvSpPr>
        <p:spPr bwMode="auto">
          <a:xfrm>
            <a:off x="7408167" y="5263688"/>
            <a:ext cx="60420" cy="89841"/>
          </a:xfrm>
          <a:custGeom>
            <a:avLst/>
            <a:gdLst>
              <a:gd name="T0" fmla="*/ 4 w 675"/>
              <a:gd name="T1" fmla="*/ 132 h 957"/>
              <a:gd name="T2" fmla="*/ 16 w 675"/>
              <a:gd name="T3" fmla="*/ 6 h 957"/>
              <a:gd name="T4" fmla="*/ 675 w 675"/>
              <a:gd name="T5" fmla="*/ 513 h 957"/>
              <a:gd name="T6" fmla="*/ 84 w 675"/>
              <a:gd name="T7" fmla="*/ 957 h 957"/>
              <a:gd name="T8" fmla="*/ 3 w 675"/>
              <a:gd name="T9" fmla="*/ 771 h 957"/>
              <a:gd name="T10" fmla="*/ 4 w 675"/>
              <a:gd name="T11" fmla="*/ 132 h 957"/>
            </a:gdLst>
            <a:ahLst/>
            <a:cxnLst>
              <a:cxn ang="0">
                <a:pos x="T0" y="T1"/>
              </a:cxn>
              <a:cxn ang="0">
                <a:pos x="T2" y="T3"/>
              </a:cxn>
              <a:cxn ang="0">
                <a:pos x="T4" y="T5"/>
              </a:cxn>
              <a:cxn ang="0">
                <a:pos x="T6" y="T7"/>
              </a:cxn>
              <a:cxn ang="0">
                <a:pos x="T8" y="T9"/>
              </a:cxn>
              <a:cxn ang="0">
                <a:pos x="T10" y="T11"/>
              </a:cxn>
            </a:cxnLst>
            <a:rect l="0" t="0" r="r" b="b"/>
            <a:pathLst>
              <a:path w="675" h="957">
                <a:moveTo>
                  <a:pt x="4" y="132"/>
                </a:moveTo>
                <a:cubicBezTo>
                  <a:pt x="6" y="0"/>
                  <a:pt x="16" y="6"/>
                  <a:pt x="16" y="6"/>
                </a:cubicBezTo>
                <a:lnTo>
                  <a:pt x="675" y="513"/>
                </a:lnTo>
                <a:lnTo>
                  <a:pt x="84" y="957"/>
                </a:lnTo>
                <a:cubicBezTo>
                  <a:pt x="84" y="957"/>
                  <a:pt x="3" y="951"/>
                  <a:pt x="3" y="771"/>
                </a:cubicBezTo>
                <a:cubicBezTo>
                  <a:pt x="3" y="737"/>
                  <a:pt x="0" y="342"/>
                  <a:pt x="4" y="132"/>
                </a:cubicBezTo>
              </a:path>
            </a:pathLst>
          </a:custGeom>
          <a:solidFill>
            <a:srgbClr val="0F5494"/>
          </a:solidFill>
          <a:ln w="0">
            <a:noFill/>
            <a:prstDash val="solid"/>
            <a:round/>
            <a:headEnd/>
            <a:tailEnd/>
          </a:ln>
        </p:spPr>
        <p:txBody>
          <a:bodyPr lIns="135868" tIns="67933" rIns="135868" bIns="67933"/>
          <a:lstStyle/>
          <a:p>
            <a:pPr>
              <a:defRPr/>
            </a:pPr>
            <a:endParaRPr lang="it-IT" sz="7200" b="1">
              <a:solidFill>
                <a:srgbClr val="FFD624"/>
              </a:solidFill>
              <a:latin typeface="Verdana" charset="0"/>
            </a:endParaRPr>
          </a:p>
        </p:txBody>
      </p:sp>
      <p:sp>
        <p:nvSpPr>
          <p:cNvPr id="21" name="Freeform 9277"/>
          <p:cNvSpPr>
            <a:spLocks noChangeAspect="1"/>
          </p:cNvSpPr>
          <p:nvPr userDrawn="1"/>
        </p:nvSpPr>
        <p:spPr bwMode="auto">
          <a:xfrm>
            <a:off x="7499917" y="5263116"/>
            <a:ext cx="55945" cy="86429"/>
          </a:xfrm>
          <a:custGeom>
            <a:avLst/>
            <a:gdLst>
              <a:gd name="T0" fmla="*/ 0 w 628"/>
              <a:gd name="T1" fmla="*/ 511 h 921"/>
              <a:gd name="T2" fmla="*/ 597 w 628"/>
              <a:gd name="T3" fmla="*/ 0 h 921"/>
              <a:gd name="T4" fmla="*/ 627 w 628"/>
              <a:gd name="T5" fmla="*/ 96 h 921"/>
              <a:gd name="T6" fmla="*/ 628 w 628"/>
              <a:gd name="T7" fmla="*/ 792 h 921"/>
              <a:gd name="T8" fmla="*/ 615 w 628"/>
              <a:gd name="T9" fmla="*/ 921 h 921"/>
              <a:gd name="T10" fmla="*/ 0 w 628"/>
              <a:gd name="T11" fmla="*/ 511 h 921"/>
            </a:gdLst>
            <a:ahLst/>
            <a:cxnLst>
              <a:cxn ang="0">
                <a:pos x="T0" y="T1"/>
              </a:cxn>
              <a:cxn ang="0">
                <a:pos x="T2" y="T3"/>
              </a:cxn>
              <a:cxn ang="0">
                <a:pos x="T4" y="T5"/>
              </a:cxn>
              <a:cxn ang="0">
                <a:pos x="T6" y="T7"/>
              </a:cxn>
              <a:cxn ang="0">
                <a:pos x="T8" y="T9"/>
              </a:cxn>
              <a:cxn ang="0">
                <a:pos x="T10" y="T11"/>
              </a:cxn>
            </a:cxnLst>
            <a:rect l="0" t="0" r="r" b="b"/>
            <a:pathLst>
              <a:path w="628" h="921">
                <a:moveTo>
                  <a:pt x="0" y="511"/>
                </a:moveTo>
                <a:lnTo>
                  <a:pt x="597" y="0"/>
                </a:lnTo>
                <a:cubicBezTo>
                  <a:pt x="597" y="0"/>
                  <a:pt x="627" y="26"/>
                  <a:pt x="627" y="96"/>
                </a:cubicBezTo>
                <a:lnTo>
                  <a:pt x="628" y="792"/>
                </a:lnTo>
                <a:cubicBezTo>
                  <a:pt x="628" y="792"/>
                  <a:pt x="623" y="903"/>
                  <a:pt x="615" y="921"/>
                </a:cubicBezTo>
                <a:lnTo>
                  <a:pt x="0" y="511"/>
                </a:lnTo>
                <a:close/>
              </a:path>
            </a:pathLst>
          </a:custGeom>
          <a:solidFill>
            <a:srgbClr val="0F5494"/>
          </a:solidFill>
          <a:ln w="0">
            <a:noFill/>
            <a:prstDash val="solid"/>
            <a:round/>
            <a:headEnd/>
            <a:tailEnd/>
          </a:ln>
        </p:spPr>
        <p:txBody>
          <a:bodyPr lIns="135868" tIns="67933" rIns="135868" bIns="67933"/>
          <a:lstStyle/>
          <a:p>
            <a:pPr>
              <a:defRPr/>
            </a:pPr>
            <a:endParaRPr lang="it-IT" sz="7200" b="1">
              <a:solidFill>
                <a:srgbClr val="FFD624"/>
              </a:solidFill>
              <a:latin typeface="Verdana" charset="0"/>
            </a:endParaRPr>
          </a:p>
        </p:txBody>
      </p:sp>
      <p:sp>
        <p:nvSpPr>
          <p:cNvPr id="22" name="Freeform 9278"/>
          <p:cNvSpPr>
            <a:spLocks noChangeAspect="1"/>
          </p:cNvSpPr>
          <p:nvPr userDrawn="1"/>
        </p:nvSpPr>
        <p:spPr bwMode="auto">
          <a:xfrm>
            <a:off x="7424386" y="5314860"/>
            <a:ext cx="125317" cy="39235"/>
          </a:xfrm>
          <a:custGeom>
            <a:avLst/>
            <a:gdLst>
              <a:gd name="T0" fmla="*/ 560 w 1406"/>
              <a:gd name="T1" fmla="*/ 0 h 424"/>
              <a:gd name="T2" fmla="*/ 684 w 1406"/>
              <a:gd name="T3" fmla="*/ 66 h 424"/>
              <a:gd name="T4" fmla="*/ 790 w 1406"/>
              <a:gd name="T5" fmla="*/ 10 h 424"/>
              <a:gd name="T6" fmla="*/ 1406 w 1406"/>
              <a:gd name="T7" fmla="*/ 417 h 424"/>
              <a:gd name="T8" fmla="*/ 1349 w 1406"/>
              <a:gd name="T9" fmla="*/ 423 h 424"/>
              <a:gd name="T10" fmla="*/ 0 w 1406"/>
              <a:gd name="T11" fmla="*/ 423 h 424"/>
              <a:gd name="T12" fmla="*/ 560 w 1406"/>
              <a:gd name="T13" fmla="*/ 0 h 424"/>
            </a:gdLst>
            <a:ahLst/>
            <a:cxnLst>
              <a:cxn ang="0">
                <a:pos x="T0" y="T1"/>
              </a:cxn>
              <a:cxn ang="0">
                <a:pos x="T2" y="T3"/>
              </a:cxn>
              <a:cxn ang="0">
                <a:pos x="T4" y="T5"/>
              </a:cxn>
              <a:cxn ang="0">
                <a:pos x="T6" y="T7"/>
              </a:cxn>
              <a:cxn ang="0">
                <a:pos x="T8" y="T9"/>
              </a:cxn>
              <a:cxn ang="0">
                <a:pos x="T10" y="T11"/>
              </a:cxn>
              <a:cxn ang="0">
                <a:pos x="T12" y="T13"/>
              </a:cxn>
            </a:cxnLst>
            <a:rect l="0" t="0" r="r" b="b"/>
            <a:pathLst>
              <a:path w="1406" h="424">
                <a:moveTo>
                  <a:pt x="560" y="0"/>
                </a:moveTo>
                <a:cubicBezTo>
                  <a:pt x="583" y="14"/>
                  <a:pt x="646" y="66"/>
                  <a:pt x="684" y="66"/>
                </a:cubicBezTo>
                <a:cubicBezTo>
                  <a:pt x="722" y="66"/>
                  <a:pt x="790" y="10"/>
                  <a:pt x="790" y="10"/>
                </a:cubicBezTo>
                <a:lnTo>
                  <a:pt x="1406" y="417"/>
                </a:lnTo>
                <a:cubicBezTo>
                  <a:pt x="1406" y="417"/>
                  <a:pt x="1384" y="424"/>
                  <a:pt x="1349" y="423"/>
                </a:cubicBezTo>
                <a:lnTo>
                  <a:pt x="0" y="423"/>
                </a:lnTo>
                <a:cubicBezTo>
                  <a:pt x="0" y="423"/>
                  <a:pt x="541" y="19"/>
                  <a:pt x="560" y="0"/>
                </a:cubicBezTo>
              </a:path>
            </a:pathLst>
          </a:custGeom>
          <a:solidFill>
            <a:srgbClr val="0F5494"/>
          </a:solidFill>
          <a:ln w="0">
            <a:noFill/>
            <a:prstDash val="solid"/>
            <a:round/>
            <a:headEnd/>
            <a:tailEnd/>
          </a:ln>
        </p:spPr>
        <p:txBody>
          <a:bodyPr lIns="135868" tIns="67933" rIns="135868" bIns="67933"/>
          <a:lstStyle/>
          <a:p>
            <a:pPr>
              <a:defRPr/>
            </a:pPr>
            <a:endParaRPr lang="it-IT" sz="7200" b="1">
              <a:solidFill>
                <a:srgbClr val="FFD624"/>
              </a:solidFill>
              <a:latin typeface="Verdana" charset="0"/>
            </a:endParaRPr>
          </a:p>
        </p:txBody>
      </p:sp>
    </p:spTree>
    <p:extLst>
      <p:ext uri="{BB962C8B-B14F-4D97-AF65-F5344CB8AC3E}">
        <p14:creationId xmlns:p14="http://schemas.microsoft.com/office/powerpoint/2010/main" val="4255190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Statement">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20651" y="-49214"/>
            <a:ext cx="12433301" cy="6956427"/>
          </a:xfrm>
          <a:prstGeom prst="rect">
            <a:avLst/>
          </a:prstGeom>
          <a:solidFill>
            <a:schemeClr val="accent1"/>
          </a:solidFill>
          <a:ln w="25400">
            <a:noFill/>
            <a:miter lim="800000"/>
            <a:headEnd/>
            <a:tailEnd/>
          </a:ln>
          <a:effec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endParaRPr lang="en-US" altLang="en-US" sz="2400" b="1" i="0">
              <a:solidFill>
                <a:srgbClr val="FFFFFF"/>
              </a:solidFill>
              <a:latin typeface="EC Square Sans Pro" charset="0"/>
              <a:ea typeface="EC Square Sans Pro" charset="0"/>
              <a:cs typeface="EC Square Sans Pro" charset="0"/>
            </a:endParaRPr>
          </a:p>
        </p:txBody>
      </p:sp>
      <p:sp>
        <p:nvSpPr>
          <p:cNvPr id="10" name="Rectangle 2"/>
          <p:cNvSpPr>
            <a:spLocks noGrp="1" noChangeArrowheads="1"/>
          </p:cNvSpPr>
          <p:nvPr>
            <p:ph type="title"/>
          </p:nvPr>
        </p:nvSpPr>
        <p:spPr bwMode="auto">
          <a:xfrm>
            <a:off x="1437935" y="1515503"/>
            <a:ext cx="9316131" cy="382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ctr" anchorCtr="0" compatLnSpc="1">
            <a:prstTxWarp prst="textNoShape">
              <a:avLst/>
            </a:prstTxWarp>
          </a:bodyPr>
          <a:lstStyle>
            <a:lvl1pPr algn="ctr">
              <a:defRPr sz="3200" b="1" i="0">
                <a:solidFill>
                  <a:schemeClr val="bg1"/>
                </a:solidFill>
                <a:latin typeface="+mj-lt"/>
                <a:ea typeface="EC Square Sans Pro" charset="0"/>
                <a:cs typeface="EC Square Sans Pro" charset="0"/>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3581523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Half page 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35984" y="0"/>
            <a:ext cx="4595813" cy="6858000"/>
          </a:xfrm>
          <a:prstGeom prst="rect">
            <a:avLst/>
          </a:prstGeom>
          <a:solidFill>
            <a:schemeClr val="accent1"/>
          </a:solidFill>
          <a:ln w="25400">
            <a:noFill/>
            <a:miter lim="800000"/>
            <a:headEnd/>
            <a:tailEnd/>
          </a:ln>
          <a:effec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defRPr/>
            </a:pPr>
            <a:endParaRPr lang="en-US" altLang="en-US" sz="1800" b="0">
              <a:solidFill>
                <a:srgbClr val="FFFFFF"/>
              </a:solidFill>
              <a:latin typeface="Calibri" charset="0"/>
            </a:endParaRPr>
          </a:p>
        </p:txBody>
      </p:sp>
      <p:cxnSp>
        <p:nvCxnSpPr>
          <p:cNvPr id="6" name="Straight Connector 12"/>
          <p:cNvCxnSpPr>
            <a:cxnSpLocks noChangeShapeType="1"/>
          </p:cNvCxnSpPr>
          <p:nvPr userDrawn="1"/>
        </p:nvCxnSpPr>
        <p:spPr bwMode="auto">
          <a:xfrm>
            <a:off x="624418" y="404284"/>
            <a:ext cx="768349" cy="0"/>
          </a:xfrm>
          <a:prstGeom prst="line">
            <a:avLst/>
          </a:prstGeom>
          <a:noFill/>
          <a:ln w="12700" cap="sq">
            <a:solidFill>
              <a:schemeClr val="bg1"/>
            </a:solidFill>
            <a:bevel/>
            <a:headEnd/>
            <a:tailEnd/>
          </a:ln>
          <a:extLst>
            <a:ext uri="{909E8E84-426E-40DD-AFC4-6F175D3DCCD1}">
              <a14:hiddenFill xmlns:a14="http://schemas.microsoft.com/office/drawing/2010/main">
                <a:noFill/>
              </a14:hiddenFill>
            </a:ext>
          </a:extLst>
        </p:spPr>
      </p:cxnSp>
      <p:sp>
        <p:nvSpPr>
          <p:cNvPr id="11" name="Rectangle 2"/>
          <p:cNvSpPr>
            <a:spLocks noGrp="1" noChangeArrowheads="1"/>
          </p:cNvSpPr>
          <p:nvPr>
            <p:ph type="title"/>
          </p:nvPr>
        </p:nvSpPr>
        <p:spPr bwMode="auto">
          <a:xfrm>
            <a:off x="623392" y="476685"/>
            <a:ext cx="3197376"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normAutofit/>
          </a:bodyPr>
          <a:lstStyle>
            <a:lvl1pPr>
              <a:defRPr>
                <a:solidFill>
                  <a:schemeClr val="bg1"/>
                </a:solidFill>
              </a:defRPr>
            </a:lvl1pPr>
          </a:lstStyle>
          <a:p>
            <a:pPr lvl="0"/>
            <a:endParaRPr lang="en-GB" altLang="en-US" dirty="0"/>
          </a:p>
        </p:txBody>
      </p:sp>
      <p:sp>
        <p:nvSpPr>
          <p:cNvPr id="12" name="Text Placeholder 2"/>
          <p:cNvSpPr>
            <a:spLocks noGrp="1"/>
          </p:cNvSpPr>
          <p:nvPr>
            <p:ph type="body" sz="quarter" idx="14"/>
          </p:nvPr>
        </p:nvSpPr>
        <p:spPr>
          <a:xfrm>
            <a:off x="623396" y="1646197"/>
            <a:ext cx="3197376" cy="4447107"/>
          </a:xfrm>
          <a:prstGeom prst="rect">
            <a:avLst/>
          </a:prstGeom>
        </p:spPr>
        <p:txBody>
          <a:bodyPr lIns="36000" rIns="36000"/>
          <a:lstStyle>
            <a:lvl1pPr marL="251982" indent="-251982">
              <a:buClrTx/>
              <a:buSzPct val="90000"/>
              <a:defRPr sz="1600">
                <a:solidFill>
                  <a:schemeClr val="bg1"/>
                </a:solidFill>
              </a:defRPr>
            </a:lvl1pPr>
            <a:lvl2pPr marL="503962" indent="-251982">
              <a:buClr>
                <a:schemeClr val="bg1"/>
              </a:buClr>
              <a:buSzPct val="90000"/>
              <a:defRPr sz="1600">
                <a:solidFill>
                  <a:schemeClr val="bg1"/>
                </a:solidFill>
              </a:defRPr>
            </a:lvl2pPr>
            <a:lvl3pPr marL="755944" indent="-251982">
              <a:defRPr sz="1400">
                <a:solidFill>
                  <a:schemeClr val="bg1"/>
                </a:solidFill>
              </a:defRPr>
            </a:lvl3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8" name="Text Placeholder 2"/>
          <p:cNvSpPr>
            <a:spLocks noGrp="1"/>
          </p:cNvSpPr>
          <p:nvPr>
            <p:ph type="body" sz="quarter" idx="16"/>
          </p:nvPr>
        </p:nvSpPr>
        <p:spPr>
          <a:xfrm>
            <a:off x="5219205" y="476672"/>
            <a:ext cx="6362171" cy="5616624"/>
          </a:xfrm>
          <a:prstGeom prst="rect">
            <a:avLst/>
          </a:prstGeom>
        </p:spPr>
        <p:txBody>
          <a:bodyPr lIns="36000" rIns="36000"/>
          <a:lstStyle>
            <a:lvl1pPr marL="251982" indent="-251982">
              <a:buClrTx/>
              <a:buSzPct val="90000"/>
              <a:defRPr sz="1600"/>
            </a:lvl1pPr>
            <a:lvl2pPr marL="503962" indent="-251982">
              <a:buClr>
                <a:srgbClr val="0074BC"/>
              </a:buClr>
              <a:buSzPct val="90000"/>
              <a:defRPr sz="1600"/>
            </a:lvl2pPr>
            <a:lvl3pPr marL="755944" indent="-251982">
              <a:defRPr sz="1400"/>
            </a:lvl3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7" name="Rectangle 6"/>
          <p:cNvSpPr>
            <a:spLocks noGrp="1" noChangeArrowheads="1"/>
          </p:cNvSpPr>
          <p:nvPr>
            <p:ph type="sldNum" sz="quarter" idx="17"/>
          </p:nvPr>
        </p:nvSpPr>
        <p:spPr>
          <a:xfrm>
            <a:off x="624418" y="6309784"/>
            <a:ext cx="1246716" cy="287867"/>
          </a:xfrm>
        </p:spPr>
        <p:txBody>
          <a:bodyPr/>
          <a:lstStyle>
            <a:lvl1pPr>
              <a:defRPr>
                <a:solidFill>
                  <a:schemeClr val="bg1"/>
                </a:solidFill>
              </a:defRPr>
            </a:lvl1pPr>
          </a:lstStyle>
          <a:p>
            <a:fld id="{BB6CDCF3-586B-E848-9948-601924BF86DC}" type="slidenum">
              <a:rPr lang="en-GB" altLang="en-US"/>
              <a:pPr/>
              <a:t>‹#›</a:t>
            </a:fld>
            <a:endParaRPr lang="en-GB" altLang="en-US"/>
          </a:p>
        </p:txBody>
      </p:sp>
    </p:spTree>
    <p:extLst>
      <p:ext uri="{BB962C8B-B14F-4D97-AF65-F5344CB8AC3E}">
        <p14:creationId xmlns:p14="http://schemas.microsoft.com/office/powerpoint/2010/main" val="1430879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4800"/>
            <a:ext cx="10972800" cy="4416591"/>
          </a:xfrm>
          <a:prstGeom prst="rect">
            <a:avLst/>
          </a:prstGeom>
        </p:spPr>
        <p:txBody>
          <a:bodyPr lIns="121842" tIns="60920" rIns="121842" bIns="60920"/>
          <a:lstStyle>
            <a:lvl1pPr marL="0" indent="0">
              <a:buNone/>
              <a:defRPr sz="2100"/>
            </a:lvl1pPr>
            <a:lvl2pPr marL="239825" indent="380721">
              <a:defRPr sz="1900"/>
            </a:lvl2pPr>
            <a:lvl3pPr marL="0" indent="380721">
              <a:defRPr sz="1500"/>
            </a:lvl3pPr>
            <a:lvl4pPr marL="0" indent="380721">
              <a:defRPr sz="1900"/>
            </a:lvl4pPr>
            <a:lvl5pPr marL="0">
              <a:defRPr sz="1900"/>
            </a:lvl5pPr>
          </a:lstStyle>
          <a:p>
            <a:pPr lvl="0"/>
            <a:r>
              <a:rPr lang="en-US" dirty="0"/>
              <a:t>Click to edit Master text styles</a:t>
            </a:r>
          </a:p>
          <a:p>
            <a:pPr lvl="1"/>
            <a:r>
              <a:rPr lang="en-US" dirty="0"/>
              <a:t>Second level</a:t>
            </a:r>
          </a:p>
        </p:txBody>
      </p:sp>
      <p:sp>
        <p:nvSpPr>
          <p:cNvPr id="8" name="Rectangle 6"/>
          <p:cNvSpPr>
            <a:spLocks noGrp="1" noChangeArrowheads="1"/>
          </p:cNvSpPr>
          <p:nvPr>
            <p:ph type="sldNum" sz="quarter" idx="4"/>
          </p:nvPr>
        </p:nvSpPr>
        <p:spPr bwMode="auto">
          <a:xfrm>
            <a:off x="609657" y="6308756"/>
            <a:ext cx="1454151"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121842" tIns="60920" rIns="121842" bIns="60920" numCol="1" anchor="t" anchorCtr="0" compatLnSpc="1">
            <a:prstTxWarp prst="textNoShape">
              <a:avLst/>
            </a:prstTxWarp>
          </a:bodyPr>
          <a:lstStyle>
            <a:lvl1pPr eaLnBrk="1" hangingPunct="1">
              <a:defRPr sz="1200" b="0">
                <a:solidFill>
                  <a:srgbClr val="646567"/>
                </a:solidFill>
                <a:ea typeface="Verdana" charset="0"/>
                <a:cs typeface="Verdana" charset="0"/>
              </a:defRPr>
            </a:lvl1pPr>
          </a:lstStyle>
          <a:p>
            <a:fld id="{EE213378-14FA-5840-B632-705AD6F4D6B1}" type="slidenum">
              <a:rPr lang="en-GB" altLang="en-US"/>
              <a:pPr/>
              <a:t>‹#›</a:t>
            </a:fld>
            <a:endParaRPr lang="en-GB" altLang="en-US" dirty="0"/>
          </a:p>
        </p:txBody>
      </p:sp>
      <p:cxnSp>
        <p:nvCxnSpPr>
          <p:cNvPr id="9" name="Straight Connector 12"/>
          <p:cNvCxnSpPr>
            <a:cxnSpLocks noChangeShapeType="1"/>
          </p:cNvCxnSpPr>
          <p:nvPr userDrawn="1"/>
        </p:nvCxnSpPr>
        <p:spPr bwMode="auto">
          <a:xfrm>
            <a:off x="624420" y="404812"/>
            <a:ext cx="768349" cy="0"/>
          </a:xfrm>
          <a:prstGeom prst="line">
            <a:avLst/>
          </a:prstGeom>
          <a:noFill/>
          <a:ln w="12700" cap="sq">
            <a:solidFill>
              <a:srgbClr val="646567"/>
            </a:solidFill>
            <a:bevel/>
            <a:headEnd/>
            <a:tailEnd/>
          </a:ln>
          <a:extLst>
            <a:ext uri="{909E8E84-426E-40DD-AFC4-6F175D3DCCD1}">
              <a14:hiddenFill xmlns:a14="http://schemas.microsoft.com/office/drawing/2010/main">
                <a:noFill/>
              </a14:hiddenFill>
            </a:ext>
          </a:extLst>
        </p:spPr>
      </p:cxnSp>
      <p:sp>
        <p:nvSpPr>
          <p:cNvPr id="10" name="Rectangle 2"/>
          <p:cNvSpPr>
            <a:spLocks noGrp="1" noChangeArrowheads="1"/>
          </p:cNvSpPr>
          <p:nvPr>
            <p:ph type="title"/>
          </p:nvPr>
        </p:nvSpPr>
        <p:spPr bwMode="auto">
          <a:xfrm>
            <a:off x="623392" y="476697"/>
            <a:ext cx="10957984"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47962" tIns="60920" rIns="47962" bIns="60920" numCol="1" anchor="t" anchorCtr="0" compatLnSpc="1">
            <a:prstTxWarp prst="textNoShape">
              <a:avLst/>
            </a:prstTxWarp>
          </a:bodyPr>
          <a:lstStyle>
            <a:lvl1pPr>
              <a:defRPr lang="en-GB" altLang="en-US" sz="2400" b="0" kern="1200" dirty="0">
                <a:solidFill>
                  <a:srgbClr val="646567"/>
                </a:solidFill>
                <a:latin typeface="+mj-lt"/>
                <a:ea typeface="+mj-ea"/>
                <a:cs typeface="+mj-cs"/>
              </a:defRPr>
            </a:lvl1pPr>
          </a:lstStyle>
          <a:p>
            <a:pPr lvl="0"/>
            <a:endParaRPr lang="en-GB" altLang="en-US" dirty="0"/>
          </a:p>
        </p:txBody>
      </p:sp>
    </p:spTree>
    <p:extLst>
      <p:ext uri="{BB962C8B-B14F-4D97-AF65-F5344CB8AC3E}">
        <p14:creationId xmlns:p14="http://schemas.microsoft.com/office/powerpoint/2010/main" val="4202075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
        <p:nvSpPr>
          <p:cNvPr id="5" name="Rectangle 6"/>
          <p:cNvSpPr>
            <a:spLocks noGrp="1" noChangeArrowheads="1"/>
          </p:cNvSpPr>
          <p:nvPr>
            <p:ph type="sldNum" sz="quarter" idx="16"/>
          </p:nvPr>
        </p:nvSpPr>
        <p:spPr>
          <a:xfrm>
            <a:off x="624418" y="6309784"/>
            <a:ext cx="1246716" cy="287867"/>
          </a:xfrm>
        </p:spPr>
        <p:txBody>
          <a:bodyPr/>
          <a:lstStyle>
            <a:lvl1pPr>
              <a:defRPr/>
            </a:lvl1pPr>
          </a:lstStyle>
          <a:p>
            <a:pPr defTabSz="1219170" fontAlgn="base">
              <a:spcBef>
                <a:spcPct val="0"/>
              </a:spcBef>
              <a:spcAft>
                <a:spcPct val="0"/>
              </a:spcAft>
              <a:defRPr/>
            </a:pPr>
            <a:fld id="{9ADB7869-DE79-3145-9816-CB45CB5CDBBE}" type="slidenum">
              <a:rPr lang="en-GB" altLang="en-US" smtClean="0"/>
              <a:pPr defTabSz="1219170" fontAlgn="base">
                <a:spcBef>
                  <a:spcPct val="0"/>
                </a:spcBef>
                <a:spcAft>
                  <a:spcPct val="0"/>
                </a:spcAft>
                <a:defRPr/>
              </a:pPr>
              <a:t>‹#›</a:t>
            </a:fld>
            <a:endParaRPr lang="en-GB" altLang="en-US"/>
          </a:p>
        </p:txBody>
      </p:sp>
      <p:sp>
        <p:nvSpPr>
          <p:cNvPr id="7" name="Rectangle 6"/>
          <p:cNvSpPr/>
          <p:nvPr userDrawn="1"/>
        </p:nvSpPr>
        <p:spPr bwMode="auto">
          <a:xfrm>
            <a:off x="431371" y="260648"/>
            <a:ext cx="1246716" cy="262307"/>
          </a:xfrm>
          <a:prstGeom prst="rect">
            <a:avLst/>
          </a:prstGeom>
          <a:solidFill>
            <a:schemeClr val="bg1"/>
          </a:solidFill>
          <a:ln>
            <a:noFill/>
          </a:ln>
        </p:spPr>
        <p:txBody>
          <a:bodyPr rtlCol="0" anchor="t"/>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1467" b="0" i="0" u="none" strike="noStrike" kern="1200" cap="none" spc="0" normalizeH="0" baseline="0" noProof="0" dirty="0">
              <a:ln>
                <a:noFill/>
              </a:ln>
              <a:solidFill>
                <a:srgbClr val="646567"/>
              </a:solidFill>
              <a:effectLst/>
              <a:uLnTx/>
              <a:uFillTx/>
              <a:latin typeface="Verdana" pitchFamily="34" charset="0"/>
              <a:ea typeface="+mn-ea"/>
              <a:cs typeface="+mn-cs"/>
            </a:endParaRPr>
          </a:p>
        </p:txBody>
      </p:sp>
      <p:cxnSp>
        <p:nvCxnSpPr>
          <p:cNvPr id="4" name="Straight Connector 12"/>
          <p:cNvCxnSpPr>
            <a:cxnSpLocks noChangeShapeType="1"/>
          </p:cNvCxnSpPr>
          <p:nvPr userDrawn="1"/>
        </p:nvCxnSpPr>
        <p:spPr bwMode="auto">
          <a:xfrm>
            <a:off x="624418" y="404284"/>
            <a:ext cx="768349" cy="0"/>
          </a:xfrm>
          <a:prstGeom prst="line">
            <a:avLst/>
          </a:prstGeom>
          <a:noFill/>
          <a:ln w="12700" cap="sq">
            <a:solidFill>
              <a:schemeClr val="bg2"/>
            </a:solidFill>
            <a:bevel/>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48611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735265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609585" fontAlgn="auto">
              <a:spcBef>
                <a:spcPts val="0"/>
              </a:spcBef>
              <a:spcAft>
                <a:spcPts val="0"/>
              </a:spcAft>
              <a:defRPr/>
            </a:pPr>
            <a:endParaRPr lang="en-US" sz="2400">
              <a:solidFill>
                <a:srgbClr val="FFFFFF"/>
              </a:solidFill>
              <a:latin typeface="Verdana"/>
            </a:endParaRPr>
          </a:p>
        </p:txBody>
      </p:sp>
      <p:sp>
        <p:nvSpPr>
          <p:cNvPr id="3076" name="Rectangle 4"/>
          <p:cNvSpPr>
            <a:spLocks noGrp="1" noChangeArrowheads="1"/>
          </p:cNvSpPr>
          <p:nvPr>
            <p:ph type="ctrTitle"/>
          </p:nvPr>
        </p:nvSpPr>
        <p:spPr>
          <a:xfrm>
            <a:off x="5327651" y="2565403"/>
            <a:ext cx="6720416" cy="790575"/>
          </a:xfrm>
        </p:spPr>
        <p:txBody>
          <a:bodyPr/>
          <a:lstStyle>
            <a:lvl1pPr marL="4233">
              <a:defRPr sz="3733">
                <a:solidFill>
                  <a:srgbClr val="FFD624"/>
                </a:solidFill>
              </a:defRPr>
            </a:lvl1pPr>
          </a:lstStyle>
          <a:p>
            <a:pPr lvl="0"/>
            <a:r>
              <a:rPr lang="en-US" altLang="en-US" noProof="0" dirty="0"/>
              <a:t>Click to edit Master title style</a:t>
            </a:r>
            <a:endParaRPr lang="en-GB" altLang="en-US" noProof="0" dirty="0"/>
          </a:p>
        </p:txBody>
      </p:sp>
      <p:sp>
        <p:nvSpPr>
          <p:cNvPr id="3077" name="Rectangle 5"/>
          <p:cNvSpPr>
            <a:spLocks noGrp="1" noChangeArrowheads="1"/>
          </p:cNvSpPr>
          <p:nvPr>
            <p:ph type="subTitle" idx="1"/>
          </p:nvPr>
        </p:nvSpPr>
        <p:spPr>
          <a:xfrm>
            <a:off x="814917" y="3716340"/>
            <a:ext cx="11377083" cy="1728787"/>
          </a:xfrm>
        </p:spPr>
        <p:txBody>
          <a:bodyPr/>
          <a:lstStyle>
            <a:lvl1pPr marL="0" indent="0">
              <a:buFontTx/>
              <a:buNone/>
              <a:defRPr sz="2667"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a:xfrm>
            <a:off x="609600" y="6245225"/>
            <a:ext cx="2844800" cy="476251"/>
          </a:xfrm>
          <a:prstGeom prst="rect">
            <a:avLst/>
          </a:prstGeom>
        </p:spPr>
        <p:txBody>
          <a:bodyPr/>
          <a:lstStyle>
            <a:lvl1pPr>
              <a:defRPr sz="1333"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a:xfrm>
            <a:off x="4165600" y="6245225"/>
            <a:ext cx="3860800" cy="476251"/>
          </a:xfrm>
          <a:prstGeom prst="rect">
            <a:avLst/>
          </a:prstGeom>
        </p:spPr>
        <p:txBody>
          <a:bodyPr/>
          <a:lstStyle>
            <a:lvl1pPr>
              <a:defRPr sz="1400">
                <a:solidFill>
                  <a:schemeClr val="bg1"/>
                </a:solidFill>
                <a:latin typeface="+mn-lt"/>
              </a:defRPr>
            </a:lvl1pPr>
          </a:lstStyle>
          <a:p>
            <a:endParaRPr lang="en-GB" altLang="en-US">
              <a:solidFill>
                <a:srgbClr val="FFFFFF"/>
              </a:solidFill>
            </a:endParaRPr>
          </a:p>
        </p:txBody>
      </p:sp>
      <p:sp>
        <p:nvSpPr>
          <p:cNvPr id="3080" name="Rectangle 8"/>
          <p:cNvSpPr>
            <a:spLocks noGrp="1" noChangeArrowheads="1"/>
          </p:cNvSpPr>
          <p:nvPr>
            <p:ph type="sldNum" sz="quarter" idx="4"/>
          </p:nvPr>
        </p:nvSpPr>
        <p:spPr>
          <a:xfrm>
            <a:off x="8737600" y="6245225"/>
            <a:ext cx="2844800" cy="476251"/>
          </a:xfrm>
          <a:prstGeom prst="rect">
            <a:avLst/>
          </a:prstGeom>
        </p:spPr>
        <p:txBody>
          <a:bodyPr/>
          <a:lstStyle>
            <a:lvl1pPr>
              <a:defRPr sz="1400">
                <a:solidFill>
                  <a:schemeClr val="bg1"/>
                </a:solidFill>
                <a:latin typeface="+mn-lt"/>
              </a:defRPr>
            </a:lvl1pPr>
          </a:lstStyle>
          <a:p>
            <a:fld id="{DE2849CD-CDF5-4A0D-818B-CD647BB06ACD}" type="slidenum">
              <a:rPr lang="en-GB" altLang="en-US" smtClean="0">
                <a:solidFill>
                  <a:srgbClr val="FFFFFF"/>
                </a:solidFill>
              </a:rPr>
              <a:pPr/>
              <a:t>‹#›</a:t>
            </a:fld>
            <a:endParaRPr lang="en-GB" altLang="en-US">
              <a:solidFill>
                <a:srgbClr val="FFFFFF"/>
              </a:solidFill>
            </a:endParaRPr>
          </a:p>
        </p:txBody>
      </p:sp>
      <p:sp>
        <p:nvSpPr>
          <p:cNvPr id="7" name="Rectangle 6"/>
          <p:cNvSpPr/>
          <p:nvPr userDrawn="1"/>
        </p:nvSpPr>
        <p:spPr>
          <a:xfrm>
            <a:off x="5689600" y="6659563"/>
            <a:ext cx="814917"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609585" fontAlgn="auto">
              <a:spcBef>
                <a:spcPts val="0"/>
              </a:spcBef>
              <a:spcAft>
                <a:spcPts val="0"/>
              </a:spcAft>
              <a:defRPr/>
            </a:pPr>
            <a:endParaRPr lang="en-US" sz="2400">
              <a:solidFill>
                <a:srgbClr val="FFFFFF"/>
              </a:solidFill>
            </a:endParaRPr>
          </a:p>
        </p:txBody>
      </p:sp>
      <p:pic>
        <p:nvPicPr>
          <p:cNvPr id="11" name="Picture 6" descr="LOGO CE-EN-quadri.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79296" y="336339"/>
            <a:ext cx="1277104" cy="88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748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sz="2133"/>
            </a:lvl1pPr>
            <a:lvl2pPr marL="239994" indent="380990">
              <a:defRPr sz="1867"/>
            </a:lvl2pPr>
            <a:lvl3pPr marL="0" indent="380990">
              <a:defRPr sz="1400"/>
            </a:lvl3pPr>
            <a:lvl4pPr marL="0" indent="380990">
              <a:defRPr sz="1867"/>
            </a:lvl4pPr>
            <a:lvl5pPr marL="0">
              <a:defRPr sz="1867"/>
            </a:lvl5pPr>
          </a:lstStyle>
          <a:p>
            <a:pPr lvl="0"/>
            <a:r>
              <a:rPr lang="en-US" dirty="0"/>
              <a:t>Click to edit Master text styles</a:t>
            </a:r>
          </a:p>
          <a:p>
            <a:pPr lvl="1"/>
            <a:r>
              <a:rPr lang="en-US" dirty="0"/>
              <a:t>Second level</a:t>
            </a:r>
          </a:p>
        </p:txBody>
      </p:sp>
      <p:sp>
        <p:nvSpPr>
          <p:cNvPr id="8" name="Rectangle 6"/>
          <p:cNvSpPr>
            <a:spLocks noGrp="1" noChangeArrowheads="1"/>
          </p:cNvSpPr>
          <p:nvPr>
            <p:ph type="sldNum" sz="quarter" idx="4"/>
          </p:nvPr>
        </p:nvSpPr>
        <p:spPr bwMode="auto">
          <a:xfrm>
            <a:off x="609605" y="6308727"/>
            <a:ext cx="1454151"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067" b="0">
                <a:solidFill>
                  <a:srgbClr val="646567"/>
                </a:solidFill>
                <a:ea typeface="Verdana" charset="0"/>
                <a:cs typeface="Verdana" charset="0"/>
              </a:defRPr>
            </a:lvl1pPr>
          </a:lstStyle>
          <a:p>
            <a:fld id="{EE213378-14FA-5840-B632-705AD6F4D6B1}" type="slidenum">
              <a:rPr lang="en-GB" altLang="en-US"/>
              <a:pPr/>
              <a:t>‹#›</a:t>
            </a:fld>
            <a:endParaRPr lang="en-GB" altLang="en-US"/>
          </a:p>
        </p:txBody>
      </p:sp>
      <p:cxnSp>
        <p:nvCxnSpPr>
          <p:cNvPr id="9" name="Straight Connector 12"/>
          <p:cNvCxnSpPr>
            <a:cxnSpLocks noChangeShapeType="1"/>
          </p:cNvCxnSpPr>
          <p:nvPr userDrawn="1"/>
        </p:nvCxnSpPr>
        <p:spPr bwMode="auto">
          <a:xfrm>
            <a:off x="624418" y="404813"/>
            <a:ext cx="768349" cy="0"/>
          </a:xfrm>
          <a:prstGeom prst="line">
            <a:avLst/>
          </a:prstGeom>
          <a:noFill/>
          <a:ln w="12700" cap="sq">
            <a:solidFill>
              <a:srgbClr val="646567"/>
            </a:solidFill>
            <a:bevel/>
            <a:headEnd/>
            <a:tailEnd/>
          </a:ln>
          <a:extLst>
            <a:ext uri="{909E8E84-426E-40DD-AFC4-6F175D3DCCD1}">
              <a14:hiddenFill xmlns:a14="http://schemas.microsoft.com/office/drawing/2010/main">
                <a:noFill/>
              </a14:hiddenFill>
            </a:ext>
          </a:extLst>
        </p:spPr>
      </p:cxnSp>
      <p:sp>
        <p:nvSpPr>
          <p:cNvPr id="10" name="Rectangle 2"/>
          <p:cNvSpPr>
            <a:spLocks noGrp="1" noChangeArrowheads="1"/>
          </p:cNvSpPr>
          <p:nvPr>
            <p:ph type="title"/>
          </p:nvPr>
        </p:nvSpPr>
        <p:spPr bwMode="auto">
          <a:xfrm>
            <a:off x="623392" y="476674"/>
            <a:ext cx="10957984"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bodyPr>
          <a:lstStyle>
            <a:lvl1pPr>
              <a:defRPr lang="en-GB" altLang="en-US" sz="2400" b="0" kern="1200" dirty="0">
                <a:solidFill>
                  <a:srgbClr val="646567"/>
                </a:solidFill>
                <a:latin typeface="+mj-lt"/>
                <a:ea typeface="+mj-ea"/>
                <a:cs typeface="+mj-cs"/>
              </a:defRPr>
            </a:lvl1pPr>
          </a:lstStyle>
          <a:p>
            <a:pPr lvl="0"/>
            <a:endParaRPr lang="en-GB" altLang="en-US" dirty="0"/>
          </a:p>
        </p:txBody>
      </p:sp>
    </p:spTree>
    <p:extLst>
      <p:ext uri="{BB962C8B-B14F-4D97-AF65-F5344CB8AC3E}">
        <p14:creationId xmlns:p14="http://schemas.microsoft.com/office/powerpoint/2010/main" val="172095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B1C326D-234A-4CDF-B3E5-52C817019FB8}" type="datetimeFigureOut">
              <a:rPr lang="sv-SE" smtClean="0"/>
              <a:t>2018-03-19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7C13E07-E6CA-4968-8A81-E98C18A304FA}" type="slidenum">
              <a:rPr lang="sv-SE" smtClean="0"/>
              <a:t>‹#›</a:t>
            </a:fld>
            <a:endParaRPr lang="sv-SE"/>
          </a:p>
        </p:txBody>
      </p:sp>
    </p:spTree>
    <p:extLst>
      <p:ext uri="{BB962C8B-B14F-4D97-AF65-F5344CB8AC3E}">
        <p14:creationId xmlns:p14="http://schemas.microsoft.com/office/powerpoint/2010/main" val="91328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Full page title and half page conten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623392" y="1556792"/>
            <a:ext cx="5280587" cy="4536504"/>
          </a:xfrm>
          <a:prstGeom prst="rect">
            <a:avLst/>
          </a:prstGeom>
        </p:spPr>
        <p:txBody>
          <a:bodyPr lIns="36000" rIns="36000"/>
          <a:lstStyle>
            <a:lvl1pPr marL="335992" indent="-335992">
              <a:buClrTx/>
              <a:buSzPct val="90000"/>
              <a:defRPr sz="1600"/>
            </a:lvl1pPr>
            <a:lvl2pPr marL="671983" indent="-335992">
              <a:buClr>
                <a:schemeClr val="accent1"/>
              </a:buClr>
              <a:buSzPct val="90000"/>
              <a:defRPr sz="1600"/>
            </a:lvl2pPr>
            <a:lvl3pPr marL="1007975" indent="-335992">
              <a:defRPr sz="1467"/>
            </a:lvl3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8" name="Text Placeholder 2"/>
          <p:cNvSpPr>
            <a:spLocks noGrp="1"/>
          </p:cNvSpPr>
          <p:nvPr>
            <p:ph type="body" sz="quarter" idx="15"/>
          </p:nvPr>
        </p:nvSpPr>
        <p:spPr>
          <a:xfrm>
            <a:off x="6343655" y="1556792"/>
            <a:ext cx="5237724" cy="4536504"/>
          </a:xfrm>
          <a:prstGeom prst="rect">
            <a:avLst/>
          </a:prstGeom>
        </p:spPr>
        <p:txBody>
          <a:bodyPr lIns="36000" rIns="36000"/>
          <a:lstStyle>
            <a:lvl1pPr marL="335992" indent="-335992">
              <a:buClrTx/>
              <a:buSzPct val="90000"/>
              <a:defRPr sz="1600"/>
            </a:lvl1pPr>
            <a:lvl2pPr marL="671983" indent="-335992">
              <a:buClr>
                <a:schemeClr val="accent1"/>
              </a:buClr>
              <a:buSzPct val="90000"/>
              <a:defRPr sz="1600"/>
            </a:lvl2pPr>
            <a:lvl3pPr marL="1007975" indent="-335992">
              <a:defRPr sz="1467"/>
            </a:lvl3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5" name="Rectangle 6"/>
          <p:cNvSpPr>
            <a:spLocks noGrp="1" noChangeArrowheads="1"/>
          </p:cNvSpPr>
          <p:nvPr>
            <p:ph type="sldNum" sz="quarter" idx="16"/>
          </p:nvPr>
        </p:nvSpPr>
        <p:spPr>
          <a:xfrm>
            <a:off x="624419" y="6308727"/>
            <a:ext cx="1246716" cy="288925"/>
          </a:xfrm>
        </p:spPr>
        <p:txBody>
          <a:bodyPr/>
          <a:lstStyle>
            <a:lvl1pPr>
              <a:defRPr/>
            </a:lvl1pPr>
          </a:lstStyle>
          <a:p>
            <a:fld id="{9B4163E6-03BD-EE49-9B10-1C3025F7C476}" type="slidenum">
              <a:rPr lang="en-GB" altLang="en-US"/>
              <a:pPr/>
              <a:t>‹#›</a:t>
            </a:fld>
            <a:endParaRPr lang="en-GB" altLang="en-US"/>
          </a:p>
        </p:txBody>
      </p:sp>
      <p:sp>
        <p:nvSpPr>
          <p:cNvPr id="7" name="Rectangle 2"/>
          <p:cNvSpPr>
            <a:spLocks noGrp="1" noChangeArrowheads="1"/>
          </p:cNvSpPr>
          <p:nvPr>
            <p:ph type="title"/>
          </p:nvPr>
        </p:nvSpPr>
        <p:spPr bwMode="auto">
          <a:xfrm>
            <a:off x="623392" y="476674"/>
            <a:ext cx="10957984"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bodyPr>
          <a:lstStyle>
            <a:lvl1pPr>
              <a:defRPr lang="en-GB" altLang="en-US" sz="2400" b="0" kern="1200" dirty="0">
                <a:solidFill>
                  <a:srgbClr val="646567"/>
                </a:solidFill>
                <a:latin typeface="+mj-lt"/>
                <a:ea typeface="+mj-ea"/>
                <a:cs typeface="+mj-cs"/>
              </a:defRPr>
            </a:lvl1pPr>
          </a:lstStyle>
          <a:p>
            <a:pPr lvl="0"/>
            <a:endParaRPr lang="en-GB" altLang="en-US" dirty="0"/>
          </a:p>
        </p:txBody>
      </p:sp>
    </p:spTree>
    <p:extLst>
      <p:ext uri="{BB962C8B-B14F-4D97-AF65-F5344CB8AC3E}">
        <p14:creationId xmlns:p14="http://schemas.microsoft.com/office/powerpoint/2010/main" val="4887921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Half page 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35984" y="0"/>
            <a:ext cx="4595813" cy="6858000"/>
          </a:xfrm>
          <a:prstGeom prst="rect">
            <a:avLst/>
          </a:prstGeom>
          <a:solidFill>
            <a:srgbClr val="0F5494"/>
          </a:solidFill>
          <a:ln w="25400">
            <a:noFill/>
            <a:miter lim="800000"/>
            <a:headEnd/>
            <a:tailEnd/>
          </a:ln>
          <a:effec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endParaRPr lang="en-US" altLang="en-US" sz="2400">
              <a:solidFill>
                <a:srgbClr val="FFFFFF"/>
              </a:solidFill>
              <a:latin typeface="Calibri" charset="0"/>
            </a:endParaRPr>
          </a:p>
        </p:txBody>
      </p:sp>
      <p:cxnSp>
        <p:nvCxnSpPr>
          <p:cNvPr id="6" name="Straight Connector 12"/>
          <p:cNvCxnSpPr>
            <a:cxnSpLocks noChangeShapeType="1"/>
          </p:cNvCxnSpPr>
          <p:nvPr userDrawn="1"/>
        </p:nvCxnSpPr>
        <p:spPr bwMode="auto">
          <a:xfrm>
            <a:off x="624418" y="404813"/>
            <a:ext cx="768349" cy="0"/>
          </a:xfrm>
          <a:prstGeom prst="line">
            <a:avLst/>
          </a:prstGeom>
          <a:noFill/>
          <a:ln w="12700" cap="sq">
            <a:solidFill>
              <a:schemeClr val="bg1"/>
            </a:solidFill>
            <a:bevel/>
            <a:headEnd/>
            <a:tailEnd/>
          </a:ln>
          <a:extLst>
            <a:ext uri="{909E8E84-426E-40DD-AFC4-6F175D3DCCD1}">
              <a14:hiddenFill xmlns:a14="http://schemas.microsoft.com/office/drawing/2010/main">
                <a:noFill/>
              </a14:hiddenFill>
            </a:ext>
          </a:extLst>
        </p:spPr>
      </p:cxnSp>
      <p:sp>
        <p:nvSpPr>
          <p:cNvPr id="11" name="Rectangle 2"/>
          <p:cNvSpPr>
            <a:spLocks noGrp="1" noChangeArrowheads="1"/>
          </p:cNvSpPr>
          <p:nvPr>
            <p:ph type="title"/>
          </p:nvPr>
        </p:nvSpPr>
        <p:spPr bwMode="auto">
          <a:xfrm>
            <a:off x="623392" y="476673"/>
            <a:ext cx="3456384"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normAutofit/>
          </a:bodyPr>
          <a:lstStyle>
            <a:lvl1pPr>
              <a:defRPr sz="2400">
                <a:solidFill>
                  <a:schemeClr val="bg1"/>
                </a:solidFill>
              </a:defRPr>
            </a:lvl1pPr>
          </a:lstStyle>
          <a:p>
            <a:pPr lvl="0"/>
            <a:endParaRPr lang="en-GB" altLang="en-US" dirty="0"/>
          </a:p>
        </p:txBody>
      </p:sp>
      <p:sp>
        <p:nvSpPr>
          <p:cNvPr id="12" name="Text Placeholder 2"/>
          <p:cNvSpPr>
            <a:spLocks noGrp="1"/>
          </p:cNvSpPr>
          <p:nvPr>
            <p:ph type="body" sz="quarter" idx="14"/>
          </p:nvPr>
        </p:nvSpPr>
        <p:spPr>
          <a:xfrm>
            <a:off x="623394" y="1646189"/>
            <a:ext cx="3456383" cy="4447107"/>
          </a:xfrm>
          <a:prstGeom prst="rect">
            <a:avLst/>
          </a:prstGeom>
        </p:spPr>
        <p:txBody>
          <a:bodyPr lIns="36000" rIns="36000"/>
          <a:lstStyle>
            <a:lvl1pPr marL="335992" indent="-335992">
              <a:buClrTx/>
              <a:buSzPct val="90000"/>
              <a:defRPr sz="1600">
                <a:solidFill>
                  <a:schemeClr val="bg1"/>
                </a:solidFill>
              </a:defRPr>
            </a:lvl1pPr>
            <a:lvl2pPr marL="671983" indent="-335992">
              <a:buClr>
                <a:schemeClr val="bg1"/>
              </a:buClr>
              <a:buSzPct val="90000"/>
              <a:defRPr sz="1600">
                <a:solidFill>
                  <a:schemeClr val="bg1"/>
                </a:solidFill>
              </a:defRPr>
            </a:lvl2pPr>
            <a:lvl3pPr marL="1007975" indent="-335992">
              <a:defRPr sz="1467">
                <a:solidFill>
                  <a:schemeClr val="bg1"/>
                </a:solidFill>
              </a:defRPr>
            </a:lvl3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8" name="Text Placeholder 2"/>
          <p:cNvSpPr>
            <a:spLocks noGrp="1"/>
          </p:cNvSpPr>
          <p:nvPr>
            <p:ph type="body" sz="quarter" idx="16"/>
          </p:nvPr>
        </p:nvSpPr>
        <p:spPr>
          <a:xfrm>
            <a:off x="6343652" y="476672"/>
            <a:ext cx="5237723" cy="5616624"/>
          </a:xfrm>
          <a:prstGeom prst="rect">
            <a:avLst/>
          </a:prstGeom>
        </p:spPr>
        <p:txBody>
          <a:bodyPr lIns="36000" rIns="36000"/>
          <a:lstStyle>
            <a:lvl1pPr marL="335992" indent="-335992">
              <a:buClrTx/>
              <a:buSzPct val="90000"/>
              <a:defRPr sz="1600"/>
            </a:lvl1pPr>
            <a:lvl2pPr marL="671983" indent="-335992">
              <a:buClr>
                <a:schemeClr val="accent1"/>
              </a:buClr>
              <a:buSzPct val="90000"/>
              <a:defRPr sz="1600"/>
            </a:lvl2pPr>
            <a:lvl3pPr marL="1007975" indent="-335992">
              <a:defRPr sz="1467"/>
            </a:lvl3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7" name="Rectangle 6"/>
          <p:cNvSpPr>
            <a:spLocks noGrp="1" noChangeArrowheads="1"/>
          </p:cNvSpPr>
          <p:nvPr>
            <p:ph type="sldNum" sz="quarter" idx="17"/>
          </p:nvPr>
        </p:nvSpPr>
        <p:spPr>
          <a:xfrm>
            <a:off x="624419" y="6308726"/>
            <a:ext cx="1246716" cy="288925"/>
          </a:xfrm>
        </p:spPr>
        <p:txBody>
          <a:bodyPr/>
          <a:lstStyle>
            <a:lvl1pPr>
              <a:defRPr>
                <a:solidFill>
                  <a:schemeClr val="bg1"/>
                </a:solidFill>
              </a:defRPr>
            </a:lvl1pPr>
          </a:lstStyle>
          <a:p>
            <a:fld id="{0960EB91-367D-934D-88F3-EA56A4738ED1}"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768319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591434" y="626227"/>
            <a:ext cx="10505583" cy="498517"/>
          </a:xfrm>
        </p:spPr>
        <p:txBody>
          <a:bodyPr lIns="0" tIns="0" rIns="0" bIns="0" anchor="t"/>
          <a:lstStyle>
            <a:lvl1pPr>
              <a:defRPr sz="2667" b="0">
                <a:solidFill>
                  <a:srgbClr val="646567"/>
                </a:solidFill>
              </a:defRPr>
            </a:lvl1pPr>
          </a:lstStyle>
          <a:p>
            <a:r>
              <a:rPr lang="en-US" dirty="0"/>
              <a:t>Click to edit Master title style</a:t>
            </a:r>
            <a:endParaRPr lang="en-GB" dirty="0"/>
          </a:p>
        </p:txBody>
      </p:sp>
      <p:cxnSp>
        <p:nvCxnSpPr>
          <p:cNvPr id="6" name="Straight Connector 5"/>
          <p:cNvCxnSpPr/>
          <p:nvPr userDrawn="1"/>
        </p:nvCxnSpPr>
        <p:spPr bwMode="auto">
          <a:xfrm>
            <a:off x="591434" y="526524"/>
            <a:ext cx="1024113" cy="0"/>
          </a:xfrm>
          <a:prstGeom prst="line">
            <a:avLst/>
          </a:prstGeom>
          <a:noFill/>
          <a:ln w="12700" cap="sq" cmpd="sng" algn="ctr">
            <a:solidFill>
              <a:srgbClr val="646567"/>
            </a:solidFill>
            <a:prstDash val="solid"/>
            <a:bevel/>
            <a:headEnd type="none" w="med" len="med"/>
            <a:tailEnd type="none" w="med" len="med"/>
          </a:ln>
          <a:effectLst/>
        </p:spPr>
      </p:cxnSp>
    </p:spTree>
    <p:extLst>
      <p:ext uri="{BB962C8B-B14F-4D97-AF65-F5344CB8AC3E}">
        <p14:creationId xmlns:p14="http://schemas.microsoft.com/office/powerpoint/2010/main" val="94465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A1B40BA-1839-4FB2-9EE4-7E00BA6AB249}" type="datetimeFigureOut">
              <a:rPr lang="sv-SE" smtClean="0"/>
              <a:pPr/>
              <a:t>2018-03-19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BE057A1-C4E4-4782-BFA6-9A08F54B5E8F}" type="slidenum">
              <a:rPr lang="sv-SE" smtClean="0"/>
              <a:pPr/>
              <a:t>‹#›</a:t>
            </a:fld>
            <a:endParaRPr lang="sv-SE"/>
          </a:p>
        </p:txBody>
      </p:sp>
    </p:spTree>
    <p:extLst>
      <p:ext uri="{BB962C8B-B14F-4D97-AF65-F5344CB8AC3E}">
        <p14:creationId xmlns:p14="http://schemas.microsoft.com/office/powerpoint/2010/main" val="1612026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Full page title and cont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623392" y="476685"/>
            <a:ext cx="10957984"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bodyPr>
          <a:lstStyle/>
          <a:p>
            <a:pPr lvl="0"/>
            <a:endParaRPr lang="en-GB" altLang="en-US" dirty="0"/>
          </a:p>
        </p:txBody>
      </p:sp>
      <p:sp>
        <p:nvSpPr>
          <p:cNvPr id="3" name="Text Placeholder 2"/>
          <p:cNvSpPr>
            <a:spLocks noGrp="1"/>
          </p:cNvSpPr>
          <p:nvPr>
            <p:ph type="body" sz="quarter" idx="10"/>
          </p:nvPr>
        </p:nvSpPr>
        <p:spPr>
          <a:xfrm>
            <a:off x="623392" y="1556792"/>
            <a:ext cx="10957984" cy="4536504"/>
          </a:xfrm>
          <a:prstGeom prst="rect">
            <a:avLst/>
          </a:prstGeom>
        </p:spPr>
        <p:txBody>
          <a:bodyPr lIns="36000" rIns="36000"/>
          <a:lstStyle>
            <a:lvl1pPr marL="251982" indent="-251982">
              <a:buClrTx/>
              <a:buSzPct val="90000"/>
              <a:defRPr sz="1600"/>
            </a:lvl1pPr>
            <a:lvl2pPr marL="503962" indent="-251982">
              <a:buClr>
                <a:srgbClr val="0074BC"/>
              </a:buClr>
              <a:buSzPct val="90000"/>
              <a:defRPr sz="1600"/>
            </a:lvl2pPr>
            <a:lvl3pPr marL="755944" indent="-251982">
              <a:defRPr sz="1400"/>
            </a:lvl3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4" name="Rectangle 6"/>
          <p:cNvSpPr>
            <a:spLocks noGrp="1" noChangeArrowheads="1"/>
          </p:cNvSpPr>
          <p:nvPr>
            <p:ph type="sldNum" sz="quarter" idx="11"/>
          </p:nvPr>
        </p:nvSpPr>
        <p:spPr>
          <a:xfrm>
            <a:off x="624418" y="6309784"/>
            <a:ext cx="1246716" cy="287867"/>
          </a:xfrm>
        </p:spPr>
        <p:txBody>
          <a:bodyPr/>
          <a:lstStyle>
            <a:lvl1pPr>
              <a:defRPr/>
            </a:lvl1pPr>
          </a:lstStyle>
          <a:p>
            <a:fld id="{CF68850E-7325-D14F-AF39-179B4A01E8D0}" type="slidenum">
              <a:rPr lang="en-GB" altLang="en-US"/>
              <a:pPr/>
              <a:t>‹#›</a:t>
            </a:fld>
            <a:endParaRPr lang="en-GB" altLang="en-US"/>
          </a:p>
        </p:txBody>
      </p:sp>
    </p:spTree>
    <p:extLst>
      <p:ext uri="{BB962C8B-B14F-4D97-AF65-F5344CB8AC3E}">
        <p14:creationId xmlns:p14="http://schemas.microsoft.com/office/powerpoint/2010/main" val="402284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eparator">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20651" y="-49214"/>
            <a:ext cx="12433301" cy="6956427"/>
          </a:xfrm>
          <a:prstGeom prst="rect">
            <a:avLst/>
          </a:prstGeom>
          <a:solidFill>
            <a:srgbClr val="0F5494"/>
          </a:solidFill>
          <a:ln w="25400">
            <a:noFill/>
            <a:miter lim="800000"/>
            <a:headEnd/>
            <a:tailEnd/>
          </a:ln>
          <a:effec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endParaRPr lang="en-US" altLang="en-US" sz="2400">
              <a:solidFill>
                <a:srgbClr val="FFFFFF"/>
              </a:solidFill>
              <a:latin typeface="Calibri" charset="0"/>
            </a:endParaRPr>
          </a:p>
        </p:txBody>
      </p:sp>
      <p:sp>
        <p:nvSpPr>
          <p:cNvPr id="16" name="Rectangle 2"/>
          <p:cNvSpPr>
            <a:spLocks noGrp="1" noChangeArrowheads="1"/>
          </p:cNvSpPr>
          <p:nvPr>
            <p:ph type="title"/>
          </p:nvPr>
        </p:nvSpPr>
        <p:spPr bwMode="auto">
          <a:xfrm>
            <a:off x="2251453" y="5037154"/>
            <a:ext cx="9316131"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6000" tIns="45720" rIns="36000" bIns="45720" numCol="1" anchor="t" anchorCtr="0" compatLnSpc="1">
            <a:prstTxWarp prst="textNoShape">
              <a:avLst/>
            </a:prstTxWarp>
          </a:bodyPr>
          <a:lstStyle>
            <a:lvl1pPr>
              <a:defRPr sz="2400">
                <a:solidFill>
                  <a:schemeClr val="bg1"/>
                </a:solidFill>
              </a:defRPr>
            </a:lvl1pPr>
          </a:lstStyle>
          <a:p>
            <a:pPr lvl="0"/>
            <a:endParaRPr lang="en-GB" altLang="en-US" dirty="0"/>
          </a:p>
        </p:txBody>
      </p:sp>
      <p:sp>
        <p:nvSpPr>
          <p:cNvPr id="4" name="Text Placeholder 3"/>
          <p:cNvSpPr>
            <a:spLocks noGrp="1"/>
          </p:cNvSpPr>
          <p:nvPr>
            <p:ph type="body" sz="quarter" idx="10"/>
          </p:nvPr>
        </p:nvSpPr>
        <p:spPr>
          <a:xfrm>
            <a:off x="2251456" y="5505467"/>
            <a:ext cx="9316129" cy="347116"/>
          </a:xfrm>
          <a:prstGeom prst="rect">
            <a:avLst/>
          </a:prstGeom>
        </p:spPr>
        <p:txBody>
          <a:bodyPr/>
          <a:lstStyle>
            <a:lvl1pPr>
              <a:buNone/>
              <a:defRPr sz="1333">
                <a:solidFill>
                  <a:schemeClr val="bg1"/>
                </a:solidFill>
              </a:defRPr>
            </a:lvl1pPr>
          </a:lstStyle>
          <a:p>
            <a:pPr lvl="0"/>
            <a:endParaRPr lang="nl-BE" dirty="0"/>
          </a:p>
        </p:txBody>
      </p:sp>
      <p:grpSp>
        <p:nvGrpSpPr>
          <p:cNvPr id="10" name="Group 6"/>
          <p:cNvGrpSpPr>
            <a:grpSpLocks/>
          </p:cNvGrpSpPr>
          <p:nvPr userDrawn="1"/>
        </p:nvGrpSpPr>
        <p:grpSpPr bwMode="auto">
          <a:xfrm>
            <a:off x="624418" y="4512735"/>
            <a:ext cx="1327149" cy="1316567"/>
            <a:chOff x="539552" y="3384721"/>
            <a:chExt cx="996062" cy="987108"/>
          </a:xfrm>
        </p:grpSpPr>
        <p:sp>
          <p:nvSpPr>
            <p:cNvPr id="11" name="Rectangle 10"/>
            <p:cNvSpPr>
              <a:spLocks noChangeAspect="1"/>
            </p:cNvSpPr>
            <p:nvPr/>
          </p:nvSpPr>
          <p:spPr bwMode="auto">
            <a:xfrm>
              <a:off x="539552" y="3384721"/>
              <a:ext cx="770478" cy="77127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67" eaLnBrk="0" fontAlgn="auto" hangingPunct="0">
                <a:spcBef>
                  <a:spcPts val="0"/>
                </a:spcBef>
                <a:spcAft>
                  <a:spcPts val="0"/>
                </a:spcAft>
                <a:defRPr/>
              </a:pPr>
              <a:endParaRPr lang="en-US" sz="1800">
                <a:solidFill>
                  <a:srgbClr val="FFFFFF"/>
                </a:solidFill>
              </a:endParaRPr>
            </a:p>
          </p:txBody>
        </p:sp>
        <p:sp>
          <p:nvSpPr>
            <p:cNvPr id="12" name="Rectangle 11"/>
            <p:cNvSpPr>
              <a:spLocks noChangeAspect="1"/>
            </p:cNvSpPr>
            <p:nvPr/>
          </p:nvSpPr>
          <p:spPr bwMode="auto">
            <a:xfrm>
              <a:off x="650755" y="3492636"/>
              <a:ext cx="773656" cy="77127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67" eaLnBrk="0" fontAlgn="auto" hangingPunct="0">
                <a:spcBef>
                  <a:spcPts val="0"/>
                </a:spcBef>
                <a:spcAft>
                  <a:spcPts val="0"/>
                </a:spcAft>
                <a:defRPr/>
              </a:pPr>
              <a:r>
                <a:rPr lang="en-US" sz="1800">
                  <a:solidFill>
                    <a:srgbClr val="FFFFFF"/>
                  </a:solidFill>
                </a:rPr>
                <a:t>Y</a:t>
              </a:r>
            </a:p>
          </p:txBody>
        </p:sp>
        <p:sp>
          <p:nvSpPr>
            <p:cNvPr id="13" name="Rectangle 12"/>
            <p:cNvSpPr>
              <a:spLocks noChangeAspect="1"/>
            </p:cNvSpPr>
            <p:nvPr/>
          </p:nvSpPr>
          <p:spPr bwMode="auto">
            <a:xfrm>
              <a:off x="765136" y="3600552"/>
              <a:ext cx="770478" cy="7712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67" eaLnBrk="0" fontAlgn="auto" hangingPunct="0">
                <a:spcBef>
                  <a:spcPts val="0"/>
                </a:spcBef>
                <a:spcAft>
                  <a:spcPts val="0"/>
                </a:spcAft>
                <a:defRPr/>
              </a:pPr>
              <a:endParaRPr lang="en-US" sz="3200" b="1" dirty="0">
                <a:solidFill>
                  <a:srgbClr val="43C2CB"/>
                </a:solidFill>
              </a:endParaRPr>
            </a:p>
          </p:txBody>
        </p:sp>
      </p:grpSp>
      <p:sp>
        <p:nvSpPr>
          <p:cNvPr id="14" name="Text Placeholder 2"/>
          <p:cNvSpPr>
            <a:spLocks noGrp="1"/>
          </p:cNvSpPr>
          <p:nvPr>
            <p:ph type="body" sz="quarter" idx="11"/>
          </p:nvPr>
        </p:nvSpPr>
        <p:spPr>
          <a:xfrm>
            <a:off x="923791" y="4800835"/>
            <a:ext cx="1027687" cy="1028271"/>
          </a:xfrm>
          <a:prstGeom prst="rect">
            <a:avLst/>
          </a:prstGeom>
          <a:ln>
            <a:noFill/>
          </a:ln>
        </p:spPr>
        <p:txBody>
          <a:bodyPr lIns="0" tIns="0" rIns="0" bIns="0" anchor="ctr"/>
          <a:lstStyle>
            <a:lvl1pPr algn="ctr">
              <a:buNone/>
              <a:defRPr sz="2800" b="1">
                <a:solidFill>
                  <a:srgbClr val="0F5494"/>
                </a:solidFill>
              </a:defRPr>
            </a:lvl1pPr>
          </a:lstStyle>
          <a:p>
            <a:pPr lvl="0"/>
            <a:endParaRPr lang="en-GB" dirty="0"/>
          </a:p>
        </p:txBody>
      </p:sp>
    </p:spTree>
    <p:extLst>
      <p:ext uri="{BB962C8B-B14F-4D97-AF65-F5344CB8AC3E}">
        <p14:creationId xmlns:p14="http://schemas.microsoft.com/office/powerpoint/2010/main" val="241094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B1C326D-234A-4CDF-B3E5-52C817019FB8}" type="datetimeFigureOut">
              <a:rPr lang="sv-SE" smtClean="0"/>
              <a:t>2018-03-19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7C13E07-E6CA-4968-8A81-E98C18A304FA}" type="slidenum">
              <a:rPr lang="sv-SE" smtClean="0"/>
              <a:t>‹#›</a:t>
            </a:fld>
            <a:endParaRPr lang="sv-SE"/>
          </a:p>
        </p:txBody>
      </p:sp>
    </p:spTree>
    <p:extLst>
      <p:ext uri="{BB962C8B-B14F-4D97-AF65-F5344CB8AC3E}">
        <p14:creationId xmlns:p14="http://schemas.microsoft.com/office/powerpoint/2010/main" val="169768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B1C326D-234A-4CDF-B3E5-52C817019FB8}" type="datetimeFigureOut">
              <a:rPr lang="sv-SE" smtClean="0"/>
              <a:t>2018-03-19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7C13E07-E6CA-4968-8A81-E98C18A304FA}" type="slidenum">
              <a:rPr lang="sv-SE" smtClean="0"/>
              <a:t>‹#›</a:t>
            </a:fld>
            <a:endParaRPr lang="sv-SE"/>
          </a:p>
        </p:txBody>
      </p:sp>
    </p:spTree>
    <p:extLst>
      <p:ext uri="{BB962C8B-B14F-4D97-AF65-F5344CB8AC3E}">
        <p14:creationId xmlns:p14="http://schemas.microsoft.com/office/powerpoint/2010/main" val="230030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B1C326D-234A-4CDF-B3E5-52C817019FB8}" type="datetimeFigureOut">
              <a:rPr lang="sv-SE" smtClean="0"/>
              <a:t>2018-03-19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7C13E07-E6CA-4968-8A81-E98C18A304FA}" type="slidenum">
              <a:rPr lang="sv-SE" smtClean="0"/>
              <a:t>‹#›</a:t>
            </a:fld>
            <a:endParaRPr lang="sv-SE"/>
          </a:p>
        </p:txBody>
      </p:sp>
    </p:spTree>
    <p:extLst>
      <p:ext uri="{BB962C8B-B14F-4D97-AF65-F5344CB8AC3E}">
        <p14:creationId xmlns:p14="http://schemas.microsoft.com/office/powerpoint/2010/main" val="835969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CB1C326D-234A-4CDF-B3E5-52C817019FB8}" type="datetimeFigureOut">
              <a:rPr lang="sv-SE" smtClean="0"/>
              <a:t>2018-03-19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7C13E07-E6CA-4968-8A81-E98C18A304FA}" type="slidenum">
              <a:rPr lang="sv-SE" smtClean="0"/>
              <a:t>‹#›</a:t>
            </a:fld>
            <a:endParaRPr lang="sv-SE"/>
          </a:p>
        </p:txBody>
      </p:sp>
    </p:spTree>
    <p:extLst>
      <p:ext uri="{BB962C8B-B14F-4D97-AF65-F5344CB8AC3E}">
        <p14:creationId xmlns:p14="http://schemas.microsoft.com/office/powerpoint/2010/main" val="76273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CB1C326D-234A-4CDF-B3E5-52C817019FB8}" type="datetimeFigureOut">
              <a:rPr lang="sv-SE" smtClean="0"/>
              <a:t>2018-03-19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7C13E07-E6CA-4968-8A81-E98C18A304FA}" type="slidenum">
              <a:rPr lang="sv-SE" smtClean="0"/>
              <a:t>‹#›</a:t>
            </a:fld>
            <a:endParaRPr lang="sv-SE"/>
          </a:p>
        </p:txBody>
      </p:sp>
    </p:spTree>
    <p:extLst>
      <p:ext uri="{BB962C8B-B14F-4D97-AF65-F5344CB8AC3E}">
        <p14:creationId xmlns:p14="http://schemas.microsoft.com/office/powerpoint/2010/main" val="137909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1.png"/><Relationship Id="rId4" Type="http://schemas.openxmlformats.org/officeDocument/2006/relationships/slideLayout" Target="../slideLayouts/slideLayout41.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C326D-234A-4CDF-B3E5-52C817019FB8}" type="datetimeFigureOut">
              <a:rPr lang="sv-SE" smtClean="0"/>
              <a:t>2018-03-19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13E07-E6CA-4968-8A81-E98C18A304FA}" type="slidenum">
              <a:rPr lang="sv-SE" smtClean="0"/>
              <a:t>‹#›</a:t>
            </a:fld>
            <a:endParaRPr lang="sv-SE"/>
          </a:p>
        </p:txBody>
      </p:sp>
    </p:spTree>
    <p:extLst>
      <p:ext uri="{BB962C8B-B14F-4D97-AF65-F5344CB8AC3E}">
        <p14:creationId xmlns:p14="http://schemas.microsoft.com/office/powerpoint/2010/main" val="3252296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09605" y="6308727"/>
            <a:ext cx="1454151"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067" b="0">
                <a:solidFill>
                  <a:srgbClr val="646567"/>
                </a:solidFill>
                <a:ea typeface="Verdana" charset="0"/>
                <a:cs typeface="Verdana" charset="0"/>
              </a:defRPr>
            </a:lvl1pPr>
          </a:lstStyle>
          <a:p>
            <a:fld id="{EE213378-14FA-5840-B632-705AD6F4D6B1}" type="slidenum">
              <a:rPr lang="en-GB" altLang="en-US">
                <a:latin typeface="Verdana" charset="0"/>
              </a:rPr>
              <a:pPr/>
              <a:t>‹#›</a:t>
            </a:fld>
            <a:endParaRPr lang="en-GB" altLang="en-US">
              <a:latin typeface="Verdana" charset="0"/>
            </a:endParaRPr>
          </a:p>
        </p:txBody>
      </p:sp>
      <p:cxnSp>
        <p:nvCxnSpPr>
          <p:cNvPr id="1028" name="Straight Connector 12"/>
          <p:cNvCxnSpPr>
            <a:cxnSpLocks noChangeShapeType="1"/>
          </p:cNvCxnSpPr>
          <p:nvPr userDrawn="1"/>
        </p:nvCxnSpPr>
        <p:spPr bwMode="auto">
          <a:xfrm>
            <a:off x="624418" y="404813"/>
            <a:ext cx="768349" cy="0"/>
          </a:xfrm>
          <a:prstGeom prst="line">
            <a:avLst/>
          </a:prstGeom>
          <a:noFill/>
          <a:ln w="12700" cap="sq">
            <a:solidFill>
              <a:srgbClr val="646567"/>
            </a:solidFill>
            <a:bevel/>
            <a:headEnd/>
            <a:tailEnd/>
          </a:ln>
          <a:extLst>
            <a:ext uri="{909E8E84-426E-40DD-AFC4-6F175D3DCCD1}">
              <a14:hiddenFill xmlns:a14="http://schemas.microsoft.com/office/drawing/2010/main">
                <a:noFill/>
              </a14:hiddenFill>
            </a:ext>
          </a:extLst>
        </p:spPr>
      </p:cxnSp>
      <p:pic>
        <p:nvPicPr>
          <p:cNvPr id="5" name="Picture 1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800526" y="6304030"/>
            <a:ext cx="1079433" cy="28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065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3" r:id="rId11"/>
  </p:sldLayoutIdLst>
  <p:txStyles>
    <p:titleStyle>
      <a:lvl1pPr algn="l" rtl="0" eaLnBrk="0" fontAlgn="base" hangingPunct="0">
        <a:spcBef>
          <a:spcPct val="0"/>
        </a:spcBef>
        <a:spcAft>
          <a:spcPct val="0"/>
        </a:spcAft>
        <a:defRPr sz="3200" kern="1200">
          <a:solidFill>
            <a:srgbClr val="646567"/>
          </a:solidFill>
          <a:latin typeface="+mj-lt"/>
          <a:ea typeface="+mj-ea"/>
          <a:cs typeface="+mj-cs"/>
        </a:defRPr>
      </a:lvl1pPr>
      <a:lvl2pPr algn="l" rtl="0" eaLnBrk="0" fontAlgn="base" hangingPunct="0">
        <a:spcBef>
          <a:spcPct val="0"/>
        </a:spcBef>
        <a:spcAft>
          <a:spcPct val="0"/>
        </a:spcAft>
        <a:defRPr sz="3200">
          <a:solidFill>
            <a:srgbClr val="646567"/>
          </a:solidFill>
          <a:latin typeface="Verdana" charset="0"/>
        </a:defRPr>
      </a:lvl2pPr>
      <a:lvl3pPr algn="l" rtl="0" eaLnBrk="0" fontAlgn="base" hangingPunct="0">
        <a:spcBef>
          <a:spcPct val="0"/>
        </a:spcBef>
        <a:spcAft>
          <a:spcPct val="0"/>
        </a:spcAft>
        <a:defRPr sz="3200">
          <a:solidFill>
            <a:srgbClr val="646567"/>
          </a:solidFill>
          <a:latin typeface="Verdana" charset="0"/>
        </a:defRPr>
      </a:lvl3pPr>
      <a:lvl4pPr algn="l" rtl="0" eaLnBrk="0" fontAlgn="base" hangingPunct="0">
        <a:spcBef>
          <a:spcPct val="0"/>
        </a:spcBef>
        <a:spcAft>
          <a:spcPct val="0"/>
        </a:spcAft>
        <a:defRPr sz="3200">
          <a:solidFill>
            <a:srgbClr val="646567"/>
          </a:solidFill>
          <a:latin typeface="Verdana" charset="0"/>
        </a:defRPr>
      </a:lvl4pPr>
      <a:lvl5pPr algn="l" rtl="0" eaLnBrk="0" fontAlgn="base" hangingPunct="0">
        <a:spcBef>
          <a:spcPct val="0"/>
        </a:spcBef>
        <a:spcAft>
          <a:spcPct val="0"/>
        </a:spcAft>
        <a:defRPr sz="3200">
          <a:solidFill>
            <a:srgbClr val="646567"/>
          </a:solidFill>
          <a:latin typeface="Verdana" charset="0"/>
        </a:defRPr>
      </a:lvl5pPr>
      <a:lvl6pPr marL="1087939" algn="l" rtl="0" fontAlgn="base">
        <a:spcBef>
          <a:spcPct val="0"/>
        </a:spcBef>
        <a:spcAft>
          <a:spcPct val="0"/>
        </a:spcAft>
        <a:defRPr sz="4000" b="1">
          <a:solidFill>
            <a:srgbClr val="0F5494"/>
          </a:solidFill>
          <a:latin typeface="Verdana" charset="0"/>
        </a:defRPr>
      </a:lvl6pPr>
      <a:lvl7pPr marL="1697524" algn="l" rtl="0" fontAlgn="base">
        <a:spcBef>
          <a:spcPct val="0"/>
        </a:spcBef>
        <a:spcAft>
          <a:spcPct val="0"/>
        </a:spcAft>
        <a:defRPr sz="4000" b="1">
          <a:solidFill>
            <a:srgbClr val="0F5494"/>
          </a:solidFill>
          <a:latin typeface="Verdana" charset="0"/>
        </a:defRPr>
      </a:lvl7pPr>
      <a:lvl8pPr marL="2307109" algn="l" rtl="0" fontAlgn="base">
        <a:spcBef>
          <a:spcPct val="0"/>
        </a:spcBef>
        <a:spcAft>
          <a:spcPct val="0"/>
        </a:spcAft>
        <a:defRPr sz="4000" b="1">
          <a:solidFill>
            <a:srgbClr val="0F5494"/>
          </a:solidFill>
          <a:latin typeface="Verdana" charset="0"/>
        </a:defRPr>
      </a:lvl8pPr>
      <a:lvl9pPr marL="2916694" algn="l" rtl="0" fontAlgn="base">
        <a:spcBef>
          <a:spcPct val="0"/>
        </a:spcBef>
        <a:spcAft>
          <a:spcPct val="0"/>
        </a:spcAft>
        <a:defRPr sz="4000" b="1">
          <a:solidFill>
            <a:srgbClr val="0F5494"/>
          </a:solidFill>
          <a:latin typeface="Verdana" charset="0"/>
        </a:defRPr>
      </a:lvl9pPr>
    </p:titleStyle>
    <p:bodyStyle>
      <a:lvl1pPr algn="l" rtl="0" eaLnBrk="0" fontAlgn="base" hangingPunct="0">
        <a:spcBef>
          <a:spcPct val="0"/>
        </a:spcBef>
        <a:spcAft>
          <a:spcPts val="800"/>
        </a:spcAft>
        <a:buClr>
          <a:schemeClr val="bg1"/>
        </a:buClr>
        <a:buChar char="•"/>
        <a:defRPr sz="1867" kern="1200">
          <a:solidFill>
            <a:srgbClr val="646567"/>
          </a:solidFill>
          <a:latin typeface="+mn-lt"/>
          <a:ea typeface="+mn-ea"/>
          <a:cs typeface="+mn-cs"/>
        </a:defRPr>
      </a:lvl1pPr>
      <a:lvl2pPr marL="478355" indent="-239178" algn="l" rtl="0" eaLnBrk="0" fontAlgn="base" hangingPunct="0">
        <a:spcBef>
          <a:spcPct val="0"/>
        </a:spcBef>
        <a:spcAft>
          <a:spcPts val="800"/>
        </a:spcAft>
        <a:buClr>
          <a:srgbClr val="009FBA"/>
        </a:buClr>
        <a:buChar char="•"/>
        <a:defRPr sz="1600" kern="1200">
          <a:solidFill>
            <a:srgbClr val="646567"/>
          </a:solidFill>
          <a:latin typeface="+mn-lt"/>
          <a:ea typeface="+mn-ea"/>
          <a:cs typeface="+mn-cs"/>
        </a:defRPr>
      </a:lvl2pPr>
      <a:lvl3pPr marL="958827" indent="-239178" algn="l" rtl="0" eaLnBrk="0" fontAlgn="base" hangingPunct="0">
        <a:spcBef>
          <a:spcPct val="0"/>
        </a:spcBef>
        <a:spcAft>
          <a:spcPts val="800"/>
        </a:spcAft>
        <a:buFont typeface="Arial" charset="0"/>
        <a:buChar char="•"/>
        <a:defRPr sz="1333" kern="1200">
          <a:solidFill>
            <a:srgbClr val="646567"/>
          </a:solidFill>
          <a:latin typeface="+mn-lt"/>
          <a:ea typeface="+mn-ea"/>
          <a:cs typeface="+mn-cs"/>
        </a:defRPr>
      </a:lvl3pPr>
      <a:lvl4pPr marL="2133547" indent="-304792" algn="l" rtl="0" eaLnBrk="0" fontAlgn="base" hangingPunct="0">
        <a:spcBef>
          <a:spcPct val="20000"/>
        </a:spcBef>
        <a:spcAft>
          <a:spcPct val="0"/>
        </a:spcAft>
        <a:buChar char="–"/>
        <a:defRPr sz="2667" kern="1200">
          <a:solidFill>
            <a:schemeClr val="tx1"/>
          </a:solidFill>
          <a:latin typeface="Arial" charset="0"/>
          <a:ea typeface="+mn-ea"/>
          <a:cs typeface="+mn-cs"/>
        </a:defRPr>
      </a:lvl4pPr>
      <a:lvl5pPr marL="2743131" indent="-304792" algn="l" rtl="0" eaLnBrk="0" fontAlgn="base" hangingPunct="0">
        <a:spcBef>
          <a:spcPct val="20000"/>
        </a:spcBef>
        <a:spcAft>
          <a:spcPct val="0"/>
        </a:spcAft>
        <a:buChar char="»"/>
        <a:defRPr sz="2667" kern="1200">
          <a:solidFill>
            <a:schemeClr val="tx1"/>
          </a:solidFill>
          <a:latin typeface="Arial" charset="0"/>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09607" y="6308728"/>
            <a:ext cx="1454151"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067" b="0">
                <a:solidFill>
                  <a:srgbClr val="646567"/>
                </a:solidFill>
                <a:ea typeface="Verdana" charset="0"/>
                <a:cs typeface="Verdana" charset="0"/>
              </a:defRPr>
            </a:lvl1pPr>
          </a:lstStyle>
          <a:p>
            <a:fld id="{EE213378-14FA-5840-B632-705AD6F4D6B1}" type="slidenum">
              <a:rPr lang="en-GB" altLang="en-US">
                <a:latin typeface="Verdana" charset="0"/>
              </a:rPr>
              <a:pPr/>
              <a:t>‹#›</a:t>
            </a:fld>
            <a:endParaRPr lang="en-GB" altLang="en-US">
              <a:latin typeface="Verdana" charset="0"/>
            </a:endParaRPr>
          </a:p>
        </p:txBody>
      </p:sp>
      <p:cxnSp>
        <p:nvCxnSpPr>
          <p:cNvPr id="1028" name="Straight Connector 12"/>
          <p:cNvCxnSpPr>
            <a:cxnSpLocks noChangeShapeType="1"/>
          </p:cNvCxnSpPr>
          <p:nvPr userDrawn="1"/>
        </p:nvCxnSpPr>
        <p:spPr bwMode="auto">
          <a:xfrm>
            <a:off x="624418" y="404813"/>
            <a:ext cx="768349" cy="0"/>
          </a:xfrm>
          <a:prstGeom prst="line">
            <a:avLst/>
          </a:prstGeom>
          <a:noFill/>
          <a:ln w="12700" cap="sq">
            <a:solidFill>
              <a:srgbClr val="646567"/>
            </a:solidFill>
            <a:bevel/>
            <a:headEnd/>
            <a:tailEnd/>
          </a:ln>
          <a:extLst>
            <a:ext uri="{909E8E84-426E-40DD-AFC4-6F175D3DCCD1}">
              <a14:hiddenFill xmlns:a14="http://schemas.microsoft.com/office/drawing/2010/main">
                <a:noFill/>
              </a14:hiddenFill>
            </a:ext>
          </a:extLst>
        </p:spPr>
      </p:cxnSp>
      <p:pic>
        <p:nvPicPr>
          <p:cNvPr id="7" name="Picture 6"/>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0704518" y="6280694"/>
            <a:ext cx="1175444" cy="31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704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hdr="0" ftr="0" dt="0"/>
  <p:txStyles>
    <p:titleStyle>
      <a:lvl1pPr algn="l" rtl="0" eaLnBrk="1" fontAlgn="base" hangingPunct="1">
        <a:spcBef>
          <a:spcPct val="0"/>
        </a:spcBef>
        <a:spcAft>
          <a:spcPct val="0"/>
        </a:spcAft>
        <a:defRPr sz="3200" kern="1200">
          <a:solidFill>
            <a:srgbClr val="646567"/>
          </a:solidFill>
          <a:latin typeface="+mj-lt"/>
          <a:ea typeface="+mj-ea"/>
          <a:cs typeface="+mj-cs"/>
        </a:defRPr>
      </a:lvl1pPr>
      <a:lvl2pPr algn="l" rtl="0" eaLnBrk="1" fontAlgn="base" hangingPunct="1">
        <a:spcBef>
          <a:spcPct val="0"/>
        </a:spcBef>
        <a:spcAft>
          <a:spcPct val="0"/>
        </a:spcAft>
        <a:defRPr sz="3200">
          <a:solidFill>
            <a:srgbClr val="646567"/>
          </a:solidFill>
          <a:latin typeface="Verdana" charset="0"/>
        </a:defRPr>
      </a:lvl2pPr>
      <a:lvl3pPr algn="l" rtl="0" eaLnBrk="1" fontAlgn="base" hangingPunct="1">
        <a:spcBef>
          <a:spcPct val="0"/>
        </a:spcBef>
        <a:spcAft>
          <a:spcPct val="0"/>
        </a:spcAft>
        <a:defRPr sz="3200">
          <a:solidFill>
            <a:srgbClr val="646567"/>
          </a:solidFill>
          <a:latin typeface="Verdana" charset="0"/>
        </a:defRPr>
      </a:lvl3pPr>
      <a:lvl4pPr algn="l" rtl="0" eaLnBrk="1" fontAlgn="base" hangingPunct="1">
        <a:spcBef>
          <a:spcPct val="0"/>
        </a:spcBef>
        <a:spcAft>
          <a:spcPct val="0"/>
        </a:spcAft>
        <a:defRPr sz="3200">
          <a:solidFill>
            <a:srgbClr val="646567"/>
          </a:solidFill>
          <a:latin typeface="Verdana" charset="0"/>
        </a:defRPr>
      </a:lvl4pPr>
      <a:lvl5pPr algn="l" rtl="0" eaLnBrk="1" fontAlgn="base" hangingPunct="1">
        <a:spcBef>
          <a:spcPct val="0"/>
        </a:spcBef>
        <a:spcAft>
          <a:spcPct val="0"/>
        </a:spcAft>
        <a:defRPr sz="3200">
          <a:solidFill>
            <a:srgbClr val="646567"/>
          </a:solidFill>
          <a:latin typeface="Verdana" charset="0"/>
        </a:defRPr>
      </a:lvl5pPr>
      <a:lvl6pPr marL="1087939" algn="l" rtl="0" eaLnBrk="1" fontAlgn="base" hangingPunct="1">
        <a:spcBef>
          <a:spcPct val="0"/>
        </a:spcBef>
        <a:spcAft>
          <a:spcPct val="0"/>
        </a:spcAft>
        <a:defRPr sz="4000" b="1">
          <a:solidFill>
            <a:srgbClr val="0F5494"/>
          </a:solidFill>
          <a:latin typeface="Verdana" charset="0"/>
        </a:defRPr>
      </a:lvl6pPr>
      <a:lvl7pPr marL="1697524" algn="l" rtl="0" eaLnBrk="1" fontAlgn="base" hangingPunct="1">
        <a:spcBef>
          <a:spcPct val="0"/>
        </a:spcBef>
        <a:spcAft>
          <a:spcPct val="0"/>
        </a:spcAft>
        <a:defRPr sz="4000" b="1">
          <a:solidFill>
            <a:srgbClr val="0F5494"/>
          </a:solidFill>
          <a:latin typeface="Verdana" charset="0"/>
        </a:defRPr>
      </a:lvl7pPr>
      <a:lvl8pPr marL="2307109" algn="l" rtl="0" eaLnBrk="1" fontAlgn="base" hangingPunct="1">
        <a:spcBef>
          <a:spcPct val="0"/>
        </a:spcBef>
        <a:spcAft>
          <a:spcPct val="0"/>
        </a:spcAft>
        <a:defRPr sz="4000" b="1">
          <a:solidFill>
            <a:srgbClr val="0F5494"/>
          </a:solidFill>
          <a:latin typeface="Verdana" charset="0"/>
        </a:defRPr>
      </a:lvl8pPr>
      <a:lvl9pPr marL="2916694" algn="l" rtl="0" eaLnBrk="1" fontAlgn="base" hangingPunct="1">
        <a:spcBef>
          <a:spcPct val="0"/>
        </a:spcBef>
        <a:spcAft>
          <a:spcPct val="0"/>
        </a:spcAft>
        <a:defRPr sz="4000" b="1">
          <a:solidFill>
            <a:srgbClr val="0F5494"/>
          </a:solidFill>
          <a:latin typeface="Verdana" charset="0"/>
        </a:defRPr>
      </a:lvl9pPr>
    </p:titleStyle>
    <p:bodyStyle>
      <a:lvl1pPr algn="l" rtl="0" eaLnBrk="1" fontAlgn="base" hangingPunct="1">
        <a:spcBef>
          <a:spcPct val="0"/>
        </a:spcBef>
        <a:spcAft>
          <a:spcPts val="800"/>
        </a:spcAft>
        <a:buClr>
          <a:schemeClr val="bg1"/>
        </a:buClr>
        <a:buChar char="•"/>
        <a:defRPr sz="1867" kern="1200">
          <a:solidFill>
            <a:srgbClr val="646567"/>
          </a:solidFill>
          <a:latin typeface="+mn-lt"/>
          <a:ea typeface="+mn-ea"/>
          <a:cs typeface="+mn-cs"/>
        </a:defRPr>
      </a:lvl1pPr>
      <a:lvl2pPr marL="478355" indent="-239178" algn="l" rtl="0" eaLnBrk="1" fontAlgn="base" hangingPunct="1">
        <a:spcBef>
          <a:spcPct val="0"/>
        </a:spcBef>
        <a:spcAft>
          <a:spcPts val="800"/>
        </a:spcAft>
        <a:buClr>
          <a:srgbClr val="009FBA"/>
        </a:buClr>
        <a:buChar char="•"/>
        <a:defRPr sz="1600" kern="1200">
          <a:solidFill>
            <a:srgbClr val="646567"/>
          </a:solidFill>
          <a:latin typeface="+mn-lt"/>
          <a:ea typeface="+mn-ea"/>
          <a:cs typeface="+mn-cs"/>
        </a:defRPr>
      </a:lvl2pPr>
      <a:lvl3pPr marL="958827" indent="-239178" algn="l" rtl="0" eaLnBrk="1" fontAlgn="base" hangingPunct="1">
        <a:spcBef>
          <a:spcPct val="0"/>
        </a:spcBef>
        <a:spcAft>
          <a:spcPts val="800"/>
        </a:spcAft>
        <a:buFont typeface="Arial" charset="0"/>
        <a:buChar char="•"/>
        <a:defRPr sz="1333" kern="1200">
          <a:solidFill>
            <a:srgbClr val="646567"/>
          </a:solidFill>
          <a:latin typeface="+mn-lt"/>
          <a:ea typeface="+mn-ea"/>
          <a:cs typeface="+mn-cs"/>
        </a:defRPr>
      </a:lvl3pPr>
      <a:lvl4pPr marL="2133547" indent="-304792" algn="l" rtl="0" eaLnBrk="1" fontAlgn="base" hangingPunct="1">
        <a:spcBef>
          <a:spcPct val="20000"/>
        </a:spcBef>
        <a:spcAft>
          <a:spcPct val="0"/>
        </a:spcAft>
        <a:buChar char="–"/>
        <a:defRPr sz="2667" kern="1200">
          <a:solidFill>
            <a:schemeClr val="tx1"/>
          </a:solidFill>
          <a:latin typeface="Arial" charset="0"/>
          <a:ea typeface="+mn-ea"/>
          <a:cs typeface="+mn-cs"/>
        </a:defRPr>
      </a:lvl4pPr>
      <a:lvl5pPr marL="2743131" indent="-304792" algn="l" rtl="0" eaLnBrk="1" fontAlgn="base" hangingPunct="1">
        <a:spcBef>
          <a:spcPct val="20000"/>
        </a:spcBef>
        <a:spcAft>
          <a:spcPct val="0"/>
        </a:spcAft>
        <a:buChar char="»"/>
        <a:defRPr sz="2667" kern="1200">
          <a:solidFill>
            <a:schemeClr val="tx1"/>
          </a:solidFill>
          <a:latin typeface="Arial" charset="0"/>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548682"/>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Title</a:t>
            </a:r>
          </a:p>
        </p:txBody>
      </p:sp>
      <p:sp>
        <p:nvSpPr>
          <p:cNvPr id="1027" name="Rectangle 3"/>
          <p:cNvSpPr>
            <a:spLocks noGrp="1" noChangeArrowheads="1"/>
          </p:cNvSpPr>
          <p:nvPr>
            <p:ph type="body" idx="1"/>
          </p:nvPr>
        </p:nvSpPr>
        <p:spPr bwMode="auto">
          <a:xfrm>
            <a:off x="609600" y="1604799"/>
            <a:ext cx="10972800" cy="441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text</a:t>
            </a:r>
          </a:p>
        </p:txBody>
      </p:sp>
      <p:sp>
        <p:nvSpPr>
          <p:cNvPr id="17" name="Rectangle 6"/>
          <p:cNvSpPr>
            <a:spLocks noGrp="1" noChangeArrowheads="1"/>
          </p:cNvSpPr>
          <p:nvPr>
            <p:ph type="sldNum" sz="quarter" idx="4"/>
          </p:nvPr>
        </p:nvSpPr>
        <p:spPr bwMode="auto">
          <a:xfrm>
            <a:off x="609605" y="6308727"/>
            <a:ext cx="1454151"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067" b="0">
                <a:solidFill>
                  <a:srgbClr val="646567"/>
                </a:solidFill>
                <a:ea typeface="Verdana" charset="0"/>
                <a:cs typeface="Verdana" charset="0"/>
              </a:defRPr>
            </a:lvl1pPr>
          </a:lstStyle>
          <a:p>
            <a:fld id="{EE213378-14FA-5840-B632-705AD6F4D6B1}" type="slidenum">
              <a:rPr lang="en-GB" altLang="en-US"/>
              <a:pPr/>
              <a:t>‹#›</a:t>
            </a:fld>
            <a:endParaRPr lang="en-GB" altLang="en-US"/>
          </a:p>
        </p:txBody>
      </p:sp>
      <p:cxnSp>
        <p:nvCxnSpPr>
          <p:cNvPr id="19" name="Straight Connector 12"/>
          <p:cNvCxnSpPr>
            <a:cxnSpLocks noChangeShapeType="1"/>
          </p:cNvCxnSpPr>
          <p:nvPr userDrawn="1"/>
        </p:nvCxnSpPr>
        <p:spPr bwMode="auto">
          <a:xfrm>
            <a:off x="624418" y="404813"/>
            <a:ext cx="768349" cy="0"/>
          </a:xfrm>
          <a:prstGeom prst="line">
            <a:avLst/>
          </a:prstGeom>
          <a:noFill/>
          <a:ln w="12700" cap="sq">
            <a:solidFill>
              <a:srgbClr val="646567"/>
            </a:solidFill>
            <a:bevel/>
            <a:headEnd/>
            <a:tailEnd/>
          </a:ln>
          <a:extLst>
            <a:ext uri="{909E8E84-426E-40DD-AFC4-6F175D3DCCD1}">
              <a14:hiddenFill xmlns:a14="http://schemas.microsoft.com/office/drawing/2010/main">
                <a:noFill/>
              </a14:hiddenFill>
            </a:ext>
          </a:extLst>
        </p:spPr>
      </p:cxnSp>
      <p:pic>
        <p:nvPicPr>
          <p:cNvPr id="7" name="Picture 17"/>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0800526" y="6304030"/>
            <a:ext cx="1079433" cy="28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81986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xStyles>
    <p:titleStyle>
      <a:lvl1pPr marL="0" algn="l" rtl="0" eaLnBrk="1" fontAlgn="base" hangingPunct="1">
        <a:spcBef>
          <a:spcPct val="0"/>
        </a:spcBef>
        <a:spcAft>
          <a:spcPct val="0"/>
        </a:spcAft>
        <a:defRPr sz="2400" b="1">
          <a:solidFill>
            <a:srgbClr val="0F5494"/>
          </a:solidFill>
          <a:latin typeface="+mj-lt"/>
          <a:ea typeface="+mj-ea"/>
          <a:cs typeface="+mj-cs"/>
        </a:defRPr>
      </a:lvl1pPr>
      <a:lvl2pPr marL="478355" algn="l" rtl="0" eaLnBrk="1" fontAlgn="base" hangingPunct="1">
        <a:spcBef>
          <a:spcPct val="0"/>
        </a:spcBef>
        <a:spcAft>
          <a:spcPct val="0"/>
        </a:spcAft>
        <a:defRPr sz="4000" b="1">
          <a:solidFill>
            <a:srgbClr val="0F5494"/>
          </a:solidFill>
          <a:latin typeface="Verdana" pitchFamily="34" charset="0"/>
        </a:defRPr>
      </a:lvl2pPr>
      <a:lvl3pPr marL="478355" algn="l" rtl="0" eaLnBrk="1" fontAlgn="base" hangingPunct="1">
        <a:spcBef>
          <a:spcPct val="0"/>
        </a:spcBef>
        <a:spcAft>
          <a:spcPct val="0"/>
        </a:spcAft>
        <a:defRPr sz="4000" b="1">
          <a:solidFill>
            <a:srgbClr val="0F5494"/>
          </a:solidFill>
          <a:latin typeface="Verdana" pitchFamily="34" charset="0"/>
        </a:defRPr>
      </a:lvl3pPr>
      <a:lvl4pPr marL="478355" algn="l" rtl="0" eaLnBrk="1" fontAlgn="base" hangingPunct="1">
        <a:spcBef>
          <a:spcPct val="0"/>
        </a:spcBef>
        <a:spcAft>
          <a:spcPct val="0"/>
        </a:spcAft>
        <a:defRPr sz="4000" b="1">
          <a:solidFill>
            <a:srgbClr val="0F5494"/>
          </a:solidFill>
          <a:latin typeface="Verdana" pitchFamily="34" charset="0"/>
        </a:defRPr>
      </a:lvl4pPr>
      <a:lvl5pPr marL="478355" algn="l" rtl="0" eaLnBrk="1" fontAlgn="base" hangingPunct="1">
        <a:spcBef>
          <a:spcPct val="0"/>
        </a:spcBef>
        <a:spcAft>
          <a:spcPct val="0"/>
        </a:spcAft>
        <a:defRPr sz="4000" b="1">
          <a:solidFill>
            <a:srgbClr val="0F5494"/>
          </a:solidFill>
          <a:latin typeface="Verdana" pitchFamily="34" charset="0"/>
        </a:defRPr>
      </a:lvl5pPr>
      <a:lvl6pPr marL="1087939" algn="l" rtl="0" eaLnBrk="1" fontAlgn="base" hangingPunct="1">
        <a:spcBef>
          <a:spcPct val="0"/>
        </a:spcBef>
        <a:spcAft>
          <a:spcPct val="0"/>
        </a:spcAft>
        <a:defRPr sz="4000" b="1">
          <a:solidFill>
            <a:srgbClr val="0F5494"/>
          </a:solidFill>
          <a:latin typeface="Verdana" pitchFamily="34" charset="0"/>
        </a:defRPr>
      </a:lvl6pPr>
      <a:lvl7pPr marL="1697524" algn="l" rtl="0" eaLnBrk="1" fontAlgn="base" hangingPunct="1">
        <a:spcBef>
          <a:spcPct val="0"/>
        </a:spcBef>
        <a:spcAft>
          <a:spcPct val="0"/>
        </a:spcAft>
        <a:defRPr sz="4000" b="1">
          <a:solidFill>
            <a:srgbClr val="0F5494"/>
          </a:solidFill>
          <a:latin typeface="Verdana" pitchFamily="34" charset="0"/>
        </a:defRPr>
      </a:lvl7pPr>
      <a:lvl8pPr marL="2307109" algn="l" rtl="0" eaLnBrk="1" fontAlgn="base" hangingPunct="1">
        <a:spcBef>
          <a:spcPct val="0"/>
        </a:spcBef>
        <a:spcAft>
          <a:spcPct val="0"/>
        </a:spcAft>
        <a:defRPr sz="4000" b="1">
          <a:solidFill>
            <a:srgbClr val="0F5494"/>
          </a:solidFill>
          <a:latin typeface="Verdana" pitchFamily="34" charset="0"/>
        </a:defRPr>
      </a:lvl8pPr>
      <a:lvl9pPr marL="2916694" algn="l" rtl="0" eaLnBrk="1" fontAlgn="base" hangingPunct="1">
        <a:spcBef>
          <a:spcPct val="0"/>
        </a:spcBef>
        <a:spcAft>
          <a:spcPct val="0"/>
        </a:spcAft>
        <a:defRPr sz="4000" b="1">
          <a:solidFill>
            <a:srgbClr val="0F5494"/>
          </a:solidFill>
          <a:latin typeface="Verdana" pitchFamily="34" charset="0"/>
        </a:defRPr>
      </a:lvl9pPr>
    </p:titleStyle>
    <p:bodyStyle>
      <a:lvl1pPr marL="0" indent="0" algn="l" rtl="0" eaLnBrk="1" fontAlgn="base" hangingPunct="1">
        <a:spcBef>
          <a:spcPct val="20000"/>
        </a:spcBef>
        <a:spcAft>
          <a:spcPct val="0"/>
        </a:spcAft>
        <a:buClr>
          <a:schemeClr val="bg1"/>
        </a:buClr>
        <a:buNone/>
        <a:defRPr sz="2133" i="0">
          <a:solidFill>
            <a:srgbClr val="0F5494"/>
          </a:solidFill>
          <a:latin typeface="+mn-lt"/>
          <a:ea typeface="+mn-ea"/>
          <a:cs typeface="+mn-cs"/>
        </a:defRPr>
      </a:lvl1pPr>
      <a:lvl2pPr marL="990575" indent="-380990" algn="l" rtl="0" eaLnBrk="1" fontAlgn="base" hangingPunct="1">
        <a:spcBef>
          <a:spcPct val="20000"/>
        </a:spcBef>
        <a:spcAft>
          <a:spcPct val="0"/>
        </a:spcAft>
        <a:buClr>
          <a:srgbClr val="009FBA"/>
        </a:buClr>
        <a:buChar char="•"/>
        <a:defRPr sz="1867" b="1">
          <a:solidFill>
            <a:srgbClr val="0F5494"/>
          </a:solidFill>
          <a:latin typeface="+mn-lt"/>
        </a:defRPr>
      </a:lvl2pPr>
      <a:lvl3pPr marL="1523962" indent="-304792" algn="l" rtl="0" eaLnBrk="1" fontAlgn="base" hangingPunct="1">
        <a:spcBef>
          <a:spcPct val="20000"/>
        </a:spcBef>
        <a:spcAft>
          <a:spcPct val="0"/>
        </a:spcAft>
        <a:defRPr sz="1400">
          <a:solidFill>
            <a:srgbClr val="0F5494"/>
          </a:solidFill>
          <a:latin typeface="+mn-lt"/>
        </a:defRPr>
      </a:lvl3pPr>
      <a:lvl4pPr marL="2133547" indent="-304792" algn="l" rtl="0" eaLnBrk="1" fontAlgn="base" hangingPunct="1">
        <a:spcBef>
          <a:spcPct val="20000"/>
        </a:spcBef>
        <a:spcAft>
          <a:spcPct val="0"/>
        </a:spcAft>
        <a:buChar char="–"/>
        <a:defRPr sz="2667">
          <a:solidFill>
            <a:schemeClr val="tx1"/>
          </a:solidFill>
          <a:latin typeface="Arial" charset="0"/>
        </a:defRPr>
      </a:lvl4pPr>
      <a:lvl5pPr marL="2743131" indent="-304792" algn="l" rtl="0" eaLnBrk="1" fontAlgn="base" hangingPunct="1">
        <a:spcBef>
          <a:spcPct val="20000"/>
        </a:spcBef>
        <a:spcAft>
          <a:spcPct val="0"/>
        </a:spcAft>
        <a:buChar char="»"/>
        <a:defRPr sz="2667">
          <a:solidFill>
            <a:schemeClr val="tx1"/>
          </a:solidFill>
          <a:latin typeface="Arial" charset="0"/>
        </a:defRPr>
      </a:lvl5pPr>
      <a:lvl6pPr marL="3352716" indent="-304792" algn="l" rtl="0" eaLnBrk="1" fontAlgn="base" hangingPunct="1">
        <a:spcBef>
          <a:spcPct val="20000"/>
        </a:spcBef>
        <a:spcAft>
          <a:spcPct val="0"/>
        </a:spcAft>
        <a:buChar char="»"/>
        <a:defRPr sz="2667">
          <a:solidFill>
            <a:schemeClr val="tx1"/>
          </a:solidFill>
          <a:latin typeface="Arial" charset="0"/>
        </a:defRPr>
      </a:lvl6pPr>
      <a:lvl7pPr marL="3962301" indent="-304792" algn="l" rtl="0" eaLnBrk="1" fontAlgn="base" hangingPunct="1">
        <a:spcBef>
          <a:spcPct val="20000"/>
        </a:spcBef>
        <a:spcAft>
          <a:spcPct val="0"/>
        </a:spcAft>
        <a:buChar char="»"/>
        <a:defRPr sz="2667">
          <a:solidFill>
            <a:schemeClr val="tx1"/>
          </a:solidFill>
          <a:latin typeface="Arial" charset="0"/>
        </a:defRPr>
      </a:lvl7pPr>
      <a:lvl8pPr marL="4571886" indent="-304792" algn="l" rtl="0" eaLnBrk="1" fontAlgn="base" hangingPunct="1">
        <a:spcBef>
          <a:spcPct val="20000"/>
        </a:spcBef>
        <a:spcAft>
          <a:spcPct val="0"/>
        </a:spcAft>
        <a:buChar char="»"/>
        <a:defRPr sz="2667">
          <a:solidFill>
            <a:schemeClr val="tx1"/>
          </a:solidFill>
          <a:latin typeface="Arial" charset="0"/>
        </a:defRPr>
      </a:lvl8pPr>
      <a:lvl9pPr marL="5181470" indent="-304792" algn="l" rtl="0" eaLnBrk="1" fontAlgn="base" hangingPunct="1">
        <a:spcBef>
          <a:spcPct val="20000"/>
        </a:spcBef>
        <a:spcAft>
          <a:spcPct val="0"/>
        </a:spcAft>
        <a:buChar char="»"/>
        <a:defRPr sz="2667">
          <a:solidFill>
            <a:schemeClr val="tx1"/>
          </a:solidFill>
          <a:latin typeface="Arial"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image" Target="../media/image17.emf"/></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eur-lex.europa.eu/legal-content/EN/TXT/?uri=CELEX:32014L0055"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a:t>Introduction to PEPPOL BIS and eDelivery</a:t>
            </a:r>
          </a:p>
        </p:txBody>
      </p:sp>
      <p:sp>
        <p:nvSpPr>
          <p:cNvPr id="3" name="Underrubrik 2"/>
          <p:cNvSpPr>
            <a:spLocks noGrp="1"/>
          </p:cNvSpPr>
          <p:nvPr>
            <p:ph type="subTitle" idx="1"/>
          </p:nvPr>
        </p:nvSpPr>
        <p:spPr/>
        <p:txBody>
          <a:bodyPr/>
          <a:lstStyle/>
          <a:p>
            <a:endParaRPr lang="sv-SE"/>
          </a:p>
        </p:txBody>
      </p:sp>
    </p:spTree>
    <p:extLst>
      <p:ext uri="{BB962C8B-B14F-4D97-AF65-F5344CB8AC3E}">
        <p14:creationId xmlns:p14="http://schemas.microsoft.com/office/powerpoint/2010/main" val="2584568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en-GB" dirty="0"/>
              <a:t>How it used to work…</a:t>
            </a:r>
          </a:p>
        </p:txBody>
      </p:sp>
      <p:sp>
        <p:nvSpPr>
          <p:cNvPr id="7" name="Rektangel med rundade hörn 6"/>
          <p:cNvSpPr/>
          <p:nvPr/>
        </p:nvSpPr>
        <p:spPr bwMode="auto">
          <a:xfrm>
            <a:off x="2543605" y="3138503"/>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8" name="Rektangel med rundade hörn 7"/>
          <p:cNvSpPr/>
          <p:nvPr/>
        </p:nvSpPr>
        <p:spPr bwMode="auto">
          <a:xfrm>
            <a:off x="7824192" y="3138503"/>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cxnSp>
        <p:nvCxnSpPr>
          <p:cNvPr id="10" name="Rak koppling 9"/>
          <p:cNvCxnSpPr>
            <a:endCxn id="8" idx="1"/>
          </p:cNvCxnSpPr>
          <p:nvPr/>
        </p:nvCxnSpPr>
        <p:spPr bwMode="auto">
          <a:xfrm>
            <a:off x="3791744" y="3378529"/>
            <a:ext cx="4032448" cy="0"/>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 name="textruta 10"/>
          <p:cNvSpPr txBox="1"/>
          <p:nvPr/>
        </p:nvSpPr>
        <p:spPr>
          <a:xfrm>
            <a:off x="2351584" y="5446636"/>
            <a:ext cx="8823506" cy="1405256"/>
          </a:xfrm>
          <a:prstGeom prst="rect">
            <a:avLst/>
          </a:prstGeom>
          <a:noFill/>
        </p:spPr>
        <p:txBody>
          <a:bodyPr wrap="none" rtlCol="0">
            <a:spAutoFit/>
          </a:bodyPr>
          <a:lstStyle/>
          <a:p>
            <a:pPr marL="380990" indent="-380990" defTabSz="1219170" fontAlgn="base">
              <a:spcBef>
                <a:spcPct val="0"/>
              </a:spcBef>
              <a:spcAft>
                <a:spcPct val="0"/>
              </a:spcAft>
              <a:buFont typeface="Arial" panose="020B0604020202020204" pitchFamily="34" charset="0"/>
              <a:buChar char="•"/>
              <a:defRPr/>
            </a:pPr>
            <a:r>
              <a:rPr lang="en-GB" sz="2133" dirty="0">
                <a:solidFill>
                  <a:srgbClr val="646567"/>
                </a:solidFill>
                <a:latin typeface="Verdana" pitchFamily="34" charset="0"/>
              </a:rPr>
              <a:t>Bilaterally agreed configuration of format, protocol, security</a:t>
            </a:r>
          </a:p>
          <a:p>
            <a:pPr marL="380990" indent="-380990" defTabSz="1219170" fontAlgn="base">
              <a:spcBef>
                <a:spcPct val="0"/>
              </a:spcBef>
              <a:spcAft>
                <a:spcPct val="0"/>
              </a:spcAft>
              <a:buFont typeface="Arial" panose="020B0604020202020204" pitchFamily="34" charset="0"/>
              <a:buChar char="•"/>
              <a:defRPr/>
            </a:pPr>
            <a:r>
              <a:rPr lang="en-GB" sz="2133" dirty="0">
                <a:solidFill>
                  <a:srgbClr val="646567"/>
                </a:solidFill>
                <a:latin typeface="Verdana" pitchFamily="34" charset="0"/>
              </a:rPr>
              <a:t>In-house IT-solutions</a:t>
            </a:r>
          </a:p>
          <a:p>
            <a:pPr marL="380990" indent="-380990" defTabSz="1219170" fontAlgn="base">
              <a:spcBef>
                <a:spcPct val="0"/>
              </a:spcBef>
              <a:spcAft>
                <a:spcPct val="0"/>
              </a:spcAft>
              <a:buFont typeface="Arial" panose="020B0604020202020204" pitchFamily="34" charset="0"/>
              <a:buChar char="•"/>
              <a:defRPr/>
            </a:pPr>
            <a:r>
              <a:rPr lang="en-GB" sz="2133" dirty="0">
                <a:solidFill>
                  <a:srgbClr val="646567"/>
                </a:solidFill>
                <a:latin typeface="Verdana" pitchFamily="34" charset="0"/>
              </a:rPr>
              <a:t>Each new connection =&gt; a project</a:t>
            </a:r>
          </a:p>
          <a:p>
            <a:pPr defTabSz="1219170" fontAlgn="base">
              <a:spcBef>
                <a:spcPct val="0"/>
              </a:spcBef>
              <a:spcAft>
                <a:spcPct val="0"/>
              </a:spcAft>
              <a:defRPr/>
            </a:pPr>
            <a:endParaRPr lang="en-GB" sz="2133" dirty="0">
              <a:solidFill>
                <a:srgbClr val="646567"/>
              </a:solidFill>
              <a:latin typeface="Verdana" pitchFamily="34" charset="0"/>
            </a:endParaRPr>
          </a:p>
        </p:txBody>
      </p:sp>
      <p:sp>
        <p:nvSpPr>
          <p:cNvPr id="12" name="Rektangel med rundade hörn 11"/>
          <p:cNvSpPr/>
          <p:nvPr/>
        </p:nvSpPr>
        <p:spPr bwMode="auto">
          <a:xfrm>
            <a:off x="7824192" y="4625440"/>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13" name="Rektangel med rundade hörn 12"/>
          <p:cNvSpPr/>
          <p:nvPr/>
        </p:nvSpPr>
        <p:spPr bwMode="auto">
          <a:xfrm>
            <a:off x="7824192" y="3907295"/>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14" name="Rektangel med rundade hörn 13"/>
          <p:cNvSpPr/>
          <p:nvPr/>
        </p:nvSpPr>
        <p:spPr bwMode="auto">
          <a:xfrm>
            <a:off x="7824192" y="1509138"/>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15" name="Rektangel med rundade hörn 14"/>
          <p:cNvSpPr/>
          <p:nvPr/>
        </p:nvSpPr>
        <p:spPr bwMode="auto">
          <a:xfrm>
            <a:off x="7824192" y="2369712"/>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cxnSp>
        <p:nvCxnSpPr>
          <p:cNvPr id="20" name="Rak koppling 19"/>
          <p:cNvCxnSpPr>
            <a:endCxn id="15" idx="1"/>
          </p:cNvCxnSpPr>
          <p:nvPr/>
        </p:nvCxnSpPr>
        <p:spPr bwMode="auto">
          <a:xfrm flipV="1">
            <a:off x="3695733" y="2609739"/>
            <a:ext cx="4128459" cy="761744"/>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Rak koppling 21"/>
          <p:cNvCxnSpPr>
            <a:endCxn id="14" idx="1"/>
          </p:cNvCxnSpPr>
          <p:nvPr/>
        </p:nvCxnSpPr>
        <p:spPr bwMode="auto">
          <a:xfrm flipV="1">
            <a:off x="3695733" y="1749165"/>
            <a:ext cx="4128459" cy="1622319"/>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Rak koppling 23"/>
          <p:cNvCxnSpPr>
            <a:endCxn id="13" idx="1"/>
          </p:cNvCxnSpPr>
          <p:nvPr/>
        </p:nvCxnSpPr>
        <p:spPr bwMode="auto">
          <a:xfrm>
            <a:off x="3743739" y="3371483"/>
            <a:ext cx="4080453" cy="775839"/>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Rak koppling 25"/>
          <p:cNvCxnSpPr>
            <a:endCxn id="12" idx="1"/>
          </p:cNvCxnSpPr>
          <p:nvPr/>
        </p:nvCxnSpPr>
        <p:spPr bwMode="auto">
          <a:xfrm>
            <a:off x="3695733" y="3371483"/>
            <a:ext cx="4128459" cy="1493984"/>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8" name="Rektangel med rundade hörn 27"/>
          <p:cNvSpPr/>
          <p:nvPr/>
        </p:nvSpPr>
        <p:spPr bwMode="auto">
          <a:xfrm>
            <a:off x="2543605" y="2367778"/>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29" name="Rektangel med rundade hörn 28"/>
          <p:cNvSpPr/>
          <p:nvPr/>
        </p:nvSpPr>
        <p:spPr bwMode="auto">
          <a:xfrm>
            <a:off x="2548892" y="1508787"/>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30" name="Rektangel med rundade hörn 29"/>
          <p:cNvSpPr/>
          <p:nvPr/>
        </p:nvSpPr>
        <p:spPr bwMode="auto">
          <a:xfrm>
            <a:off x="2519603" y="3907295"/>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31" name="Rektangel med rundade hörn 30"/>
          <p:cNvSpPr/>
          <p:nvPr/>
        </p:nvSpPr>
        <p:spPr bwMode="auto">
          <a:xfrm>
            <a:off x="2508276" y="4625440"/>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cxnSp>
        <p:nvCxnSpPr>
          <p:cNvPr id="32" name="Rak koppling 31"/>
          <p:cNvCxnSpPr>
            <a:stCxn id="29" idx="3"/>
            <a:endCxn id="14" idx="1"/>
          </p:cNvCxnSpPr>
          <p:nvPr/>
        </p:nvCxnSpPr>
        <p:spPr bwMode="auto">
          <a:xfrm>
            <a:off x="3701021" y="1748814"/>
            <a:ext cx="4123172" cy="351"/>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4" name="Rak koppling 33"/>
          <p:cNvCxnSpPr>
            <a:endCxn id="15" idx="1"/>
          </p:cNvCxnSpPr>
          <p:nvPr/>
        </p:nvCxnSpPr>
        <p:spPr bwMode="auto">
          <a:xfrm>
            <a:off x="3706307" y="1741571"/>
            <a:ext cx="4117885" cy="868168"/>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Rak koppling 36"/>
          <p:cNvCxnSpPr>
            <a:endCxn id="8" idx="1"/>
          </p:cNvCxnSpPr>
          <p:nvPr/>
        </p:nvCxnSpPr>
        <p:spPr bwMode="auto">
          <a:xfrm>
            <a:off x="3691064" y="1744127"/>
            <a:ext cx="4133128" cy="1634403"/>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 name="Rak koppling 38"/>
          <p:cNvCxnSpPr>
            <a:endCxn id="13" idx="1"/>
          </p:cNvCxnSpPr>
          <p:nvPr/>
        </p:nvCxnSpPr>
        <p:spPr bwMode="auto">
          <a:xfrm>
            <a:off x="3700403" y="1740510"/>
            <a:ext cx="4123789" cy="2406812"/>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Rak koppling 40"/>
          <p:cNvCxnSpPr>
            <a:endCxn id="12" idx="1"/>
          </p:cNvCxnSpPr>
          <p:nvPr/>
        </p:nvCxnSpPr>
        <p:spPr bwMode="auto">
          <a:xfrm>
            <a:off x="3695733" y="1760378"/>
            <a:ext cx="4128459" cy="3105089"/>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Rak koppling 42"/>
          <p:cNvCxnSpPr/>
          <p:nvPr/>
        </p:nvCxnSpPr>
        <p:spPr bwMode="auto">
          <a:xfrm>
            <a:off x="3720194" y="2627579"/>
            <a:ext cx="4123172" cy="351"/>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4" name="Rak koppling 43"/>
          <p:cNvCxnSpPr>
            <a:endCxn id="8" idx="1"/>
          </p:cNvCxnSpPr>
          <p:nvPr/>
        </p:nvCxnSpPr>
        <p:spPr bwMode="auto">
          <a:xfrm>
            <a:off x="3725480" y="2620337"/>
            <a:ext cx="4098712" cy="758193"/>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5" name="Rak koppling 44"/>
          <p:cNvCxnSpPr/>
          <p:nvPr/>
        </p:nvCxnSpPr>
        <p:spPr bwMode="auto">
          <a:xfrm>
            <a:off x="3710237" y="2622892"/>
            <a:ext cx="4133128" cy="1634403"/>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6" name="Rak koppling 45"/>
          <p:cNvCxnSpPr/>
          <p:nvPr/>
        </p:nvCxnSpPr>
        <p:spPr bwMode="auto">
          <a:xfrm>
            <a:off x="3719576" y="2619275"/>
            <a:ext cx="4123789" cy="2406812"/>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7" name="Rak koppling 46"/>
          <p:cNvCxnSpPr>
            <a:endCxn id="14" idx="1"/>
          </p:cNvCxnSpPr>
          <p:nvPr/>
        </p:nvCxnSpPr>
        <p:spPr bwMode="auto">
          <a:xfrm flipV="1">
            <a:off x="3714907" y="1749164"/>
            <a:ext cx="4109285" cy="889979"/>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4" name="Rak koppling 53"/>
          <p:cNvCxnSpPr/>
          <p:nvPr/>
        </p:nvCxnSpPr>
        <p:spPr bwMode="auto">
          <a:xfrm>
            <a:off x="3705938" y="4139325"/>
            <a:ext cx="4123172" cy="351"/>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5" name="Rak koppling 54"/>
          <p:cNvCxnSpPr/>
          <p:nvPr/>
        </p:nvCxnSpPr>
        <p:spPr bwMode="auto">
          <a:xfrm>
            <a:off x="3711224" y="4132081"/>
            <a:ext cx="4117885" cy="868168"/>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Rak koppling 55"/>
          <p:cNvCxnSpPr>
            <a:endCxn id="15" idx="1"/>
          </p:cNvCxnSpPr>
          <p:nvPr/>
        </p:nvCxnSpPr>
        <p:spPr bwMode="auto">
          <a:xfrm flipV="1">
            <a:off x="3695981" y="2609739"/>
            <a:ext cx="4128211" cy="1524899"/>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Rak koppling 56"/>
          <p:cNvCxnSpPr>
            <a:endCxn id="14" idx="1"/>
          </p:cNvCxnSpPr>
          <p:nvPr/>
        </p:nvCxnSpPr>
        <p:spPr bwMode="auto">
          <a:xfrm flipV="1">
            <a:off x="3705320" y="1749164"/>
            <a:ext cx="4118872" cy="2381856"/>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Rak koppling 57"/>
          <p:cNvCxnSpPr>
            <a:endCxn id="8" idx="1"/>
          </p:cNvCxnSpPr>
          <p:nvPr/>
        </p:nvCxnSpPr>
        <p:spPr bwMode="auto">
          <a:xfrm flipV="1">
            <a:off x="3700651" y="3378530"/>
            <a:ext cx="4123541" cy="772359"/>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Rak koppling 62"/>
          <p:cNvCxnSpPr/>
          <p:nvPr/>
        </p:nvCxnSpPr>
        <p:spPr bwMode="auto">
          <a:xfrm>
            <a:off x="3691682" y="4859575"/>
            <a:ext cx="4123172" cy="351"/>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Rak koppling 63"/>
          <p:cNvCxnSpPr>
            <a:endCxn id="8" idx="1"/>
          </p:cNvCxnSpPr>
          <p:nvPr/>
        </p:nvCxnSpPr>
        <p:spPr bwMode="auto">
          <a:xfrm flipV="1">
            <a:off x="3696968" y="3378529"/>
            <a:ext cx="4127224" cy="1473803"/>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Rak koppling 64"/>
          <p:cNvCxnSpPr>
            <a:endCxn id="15" idx="1"/>
          </p:cNvCxnSpPr>
          <p:nvPr/>
        </p:nvCxnSpPr>
        <p:spPr bwMode="auto">
          <a:xfrm flipV="1">
            <a:off x="3681725" y="2609739"/>
            <a:ext cx="4142467" cy="2245149"/>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Rak koppling 65"/>
          <p:cNvCxnSpPr/>
          <p:nvPr/>
        </p:nvCxnSpPr>
        <p:spPr bwMode="auto">
          <a:xfrm flipV="1">
            <a:off x="3691064" y="1753331"/>
            <a:ext cx="4085283" cy="3097940"/>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Rak koppling 66"/>
          <p:cNvCxnSpPr/>
          <p:nvPr/>
        </p:nvCxnSpPr>
        <p:spPr bwMode="auto">
          <a:xfrm flipV="1">
            <a:off x="3686395" y="4127120"/>
            <a:ext cx="4089952" cy="744019"/>
          </a:xfrm>
          <a:prstGeom prst="line">
            <a:avLst/>
          </a:prstGeom>
          <a:noFill/>
          <a:ln w="3810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 name="Slide Number Placeholder 1"/>
          <p:cNvSpPr>
            <a:spLocks noGrp="1"/>
          </p:cNvSpPr>
          <p:nvPr>
            <p:ph type="sldNum" sz="quarter" idx="11"/>
          </p:nvPr>
        </p:nvSpPr>
        <p:spPr/>
        <p:txBody>
          <a:bodyPr/>
          <a:lstStyle/>
          <a:p>
            <a:pPr defTabSz="1219170" fontAlgn="base">
              <a:spcBef>
                <a:spcPct val="0"/>
              </a:spcBef>
              <a:spcAft>
                <a:spcPct val="0"/>
              </a:spcAft>
              <a:defRPr/>
            </a:pPr>
            <a:fld id="{1AABCC67-40D8-9544-BE4E-FFCBCE79AD2E}" type="slidenum">
              <a:rPr lang="en-GB" altLang="en-US">
                <a:latin typeface="Verdana"/>
              </a:rPr>
              <a:pPr defTabSz="1219170" fontAlgn="base">
                <a:spcBef>
                  <a:spcPct val="0"/>
                </a:spcBef>
                <a:spcAft>
                  <a:spcPct val="0"/>
                </a:spcAft>
                <a:defRPr/>
              </a:pPr>
              <a:t>10</a:t>
            </a:fld>
            <a:endParaRPr lang="en-GB" altLang="en-US" dirty="0">
              <a:latin typeface="Verdana"/>
            </a:endParaRPr>
          </a:p>
        </p:txBody>
      </p:sp>
    </p:spTree>
    <p:extLst>
      <p:ext uri="{BB962C8B-B14F-4D97-AF65-F5344CB8AC3E}">
        <p14:creationId xmlns:p14="http://schemas.microsoft.com/office/powerpoint/2010/main" val="76050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par>
                                <p:cTn id="67" presetID="10" presetClass="entr" presetSubtype="0"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par>
                                <p:cTn id="70" presetID="10" presetClass="entr" presetSubtype="0" fill="hold"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par>
                                <p:cTn id="73" presetID="10" presetClass="entr" presetSubtype="0" fill="hold" nodeType="with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par>
                                <p:cTn id="76" presetID="10" presetClass="entr" presetSubtype="0" fill="hold"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par>
                                <p:cTn id="79" presetID="10" presetClass="entr" presetSubtype="0" fill="hold"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500"/>
                                        <p:tgtEl>
                                          <p:spTgt spid="54"/>
                                        </p:tgtEl>
                                      </p:cBhvr>
                                    </p:animEffect>
                                  </p:childTnLst>
                                </p:cTn>
                              </p:par>
                              <p:par>
                                <p:cTn id="82" presetID="10" presetClass="entr" presetSubtype="0" fill="hold"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500"/>
                                        <p:tgtEl>
                                          <p:spTgt spid="55"/>
                                        </p:tgtEl>
                                      </p:cBhvr>
                                    </p:animEffect>
                                  </p:childTnLst>
                                </p:cTn>
                              </p:par>
                              <p:par>
                                <p:cTn id="85" presetID="10" presetClass="entr" presetSubtype="0" fill="hold" nodeType="with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par>
                                <p:cTn id="88" presetID="10" presetClass="entr" presetSubtype="0" fill="hold" nodeType="with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par>
                                <p:cTn id="91" presetID="10" presetClass="entr" presetSubtype="0" fill="hold" nodeType="with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fade">
                                      <p:cBhvr>
                                        <p:cTn id="93" dur="500"/>
                                        <p:tgtEl>
                                          <p:spTgt spid="58"/>
                                        </p:tgtEl>
                                      </p:cBhvr>
                                    </p:animEffect>
                                  </p:childTnLst>
                                </p:cTn>
                              </p:par>
                              <p:par>
                                <p:cTn id="94" presetID="10" presetClass="entr" presetSubtype="0" fill="hold" nodeType="with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500"/>
                                        <p:tgtEl>
                                          <p:spTgt spid="63"/>
                                        </p:tgtEl>
                                      </p:cBhvr>
                                    </p:animEffect>
                                  </p:childTnLst>
                                </p:cTn>
                              </p:par>
                              <p:par>
                                <p:cTn id="97" presetID="10" presetClass="entr" presetSubtype="0" fill="hold" nodeType="with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500"/>
                                        <p:tgtEl>
                                          <p:spTgt spid="64"/>
                                        </p:tgtEl>
                                      </p:cBhvr>
                                    </p:animEffect>
                                  </p:childTnLst>
                                </p:cTn>
                              </p:par>
                              <p:par>
                                <p:cTn id="100" presetID="10" presetClass="entr" presetSubtype="0" fill="hold" nodeType="with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500"/>
                                        <p:tgtEl>
                                          <p:spTgt spid="65"/>
                                        </p:tgtEl>
                                      </p:cBhvr>
                                    </p:animEffect>
                                  </p:childTnLst>
                                </p:cTn>
                              </p:par>
                              <p:par>
                                <p:cTn id="103" presetID="10" presetClass="entr" presetSubtype="0" fill="hold" nodeType="with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fade">
                                      <p:cBhvr>
                                        <p:cTn id="105" dur="500"/>
                                        <p:tgtEl>
                                          <p:spTgt spid="66"/>
                                        </p:tgtEl>
                                      </p:cBhvr>
                                    </p:animEffect>
                                  </p:childTnLst>
                                </p:cTn>
                              </p:par>
                              <p:par>
                                <p:cTn id="106" presetID="10" presetClass="entr" presetSubtype="0" fill="hold" nodeType="with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fade">
                                      <p:cBhvr>
                                        <p:cTn id="10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en-GB" dirty="0"/>
              <a:t>How it used to work…</a:t>
            </a:r>
          </a:p>
        </p:txBody>
      </p:sp>
      <p:sp>
        <p:nvSpPr>
          <p:cNvPr id="7" name="Rektangel med rundade hörn 6"/>
          <p:cNvSpPr/>
          <p:nvPr/>
        </p:nvSpPr>
        <p:spPr bwMode="auto">
          <a:xfrm>
            <a:off x="2543605" y="3138503"/>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8" name="Rektangel med rundade hörn 7"/>
          <p:cNvSpPr/>
          <p:nvPr/>
        </p:nvSpPr>
        <p:spPr bwMode="auto">
          <a:xfrm>
            <a:off x="7824192" y="3138503"/>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11" name="textruta 10"/>
          <p:cNvSpPr txBox="1"/>
          <p:nvPr/>
        </p:nvSpPr>
        <p:spPr>
          <a:xfrm>
            <a:off x="2351584" y="5446636"/>
            <a:ext cx="7004674" cy="1405256"/>
          </a:xfrm>
          <a:prstGeom prst="rect">
            <a:avLst/>
          </a:prstGeom>
          <a:noFill/>
        </p:spPr>
        <p:txBody>
          <a:bodyPr wrap="none" rtlCol="0">
            <a:spAutoFit/>
          </a:bodyPr>
          <a:lstStyle/>
          <a:p>
            <a:pPr marL="380990" indent="-380990" defTabSz="1219170" fontAlgn="base">
              <a:spcBef>
                <a:spcPct val="0"/>
              </a:spcBef>
              <a:spcAft>
                <a:spcPct val="0"/>
              </a:spcAft>
              <a:buFont typeface="Arial" panose="020B0604020202020204" pitchFamily="34" charset="0"/>
              <a:buChar char="•"/>
              <a:defRPr/>
            </a:pPr>
            <a:r>
              <a:rPr lang="en-GB" sz="2133" dirty="0">
                <a:solidFill>
                  <a:srgbClr val="646567"/>
                </a:solidFill>
                <a:latin typeface="Verdana" pitchFamily="34" charset="0"/>
              </a:rPr>
              <a:t>Central hub takes care of the routing</a:t>
            </a:r>
          </a:p>
          <a:p>
            <a:pPr marL="380990" indent="-380990" defTabSz="1219170" fontAlgn="base">
              <a:spcBef>
                <a:spcPct val="0"/>
              </a:spcBef>
              <a:spcAft>
                <a:spcPct val="0"/>
              </a:spcAft>
              <a:buFont typeface="Arial" panose="020B0604020202020204" pitchFamily="34" charset="0"/>
              <a:buChar char="•"/>
              <a:defRPr/>
            </a:pPr>
            <a:r>
              <a:rPr lang="en-GB" sz="2133" dirty="0">
                <a:solidFill>
                  <a:srgbClr val="646567"/>
                </a:solidFill>
                <a:latin typeface="Verdana" pitchFamily="34" charset="0"/>
              </a:rPr>
              <a:t>Buyer and seller become customers of the hub</a:t>
            </a:r>
          </a:p>
          <a:p>
            <a:pPr marL="380990" indent="-380990" defTabSz="1219170" fontAlgn="base">
              <a:spcBef>
                <a:spcPct val="0"/>
              </a:spcBef>
              <a:spcAft>
                <a:spcPct val="0"/>
              </a:spcAft>
              <a:buFont typeface="Arial" panose="020B0604020202020204" pitchFamily="34" charset="0"/>
              <a:buChar char="•"/>
              <a:defRPr/>
            </a:pPr>
            <a:r>
              <a:rPr lang="en-GB" sz="2133" dirty="0">
                <a:solidFill>
                  <a:srgbClr val="646567"/>
                </a:solidFill>
                <a:latin typeface="Verdana" pitchFamily="34" charset="0"/>
              </a:rPr>
              <a:t>Business partners must use the same hub</a:t>
            </a:r>
          </a:p>
          <a:p>
            <a:pPr defTabSz="1219170" fontAlgn="base">
              <a:spcBef>
                <a:spcPct val="0"/>
              </a:spcBef>
              <a:spcAft>
                <a:spcPct val="0"/>
              </a:spcAft>
              <a:defRPr/>
            </a:pPr>
            <a:endParaRPr lang="en-GB" sz="2133" dirty="0">
              <a:solidFill>
                <a:srgbClr val="646567"/>
              </a:solidFill>
              <a:latin typeface="Verdana" pitchFamily="34" charset="0"/>
            </a:endParaRPr>
          </a:p>
        </p:txBody>
      </p:sp>
      <p:sp>
        <p:nvSpPr>
          <p:cNvPr id="12" name="Rektangel med rundade hörn 11"/>
          <p:cNvSpPr/>
          <p:nvPr/>
        </p:nvSpPr>
        <p:spPr bwMode="auto">
          <a:xfrm>
            <a:off x="7824192" y="4625440"/>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13" name="Rektangel med rundade hörn 12"/>
          <p:cNvSpPr/>
          <p:nvPr/>
        </p:nvSpPr>
        <p:spPr bwMode="auto">
          <a:xfrm>
            <a:off x="7824192" y="3907295"/>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14" name="Rektangel med rundade hörn 13"/>
          <p:cNvSpPr/>
          <p:nvPr/>
        </p:nvSpPr>
        <p:spPr bwMode="auto">
          <a:xfrm>
            <a:off x="7824192" y="1509138"/>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15" name="Rektangel med rundade hörn 14"/>
          <p:cNvSpPr/>
          <p:nvPr/>
        </p:nvSpPr>
        <p:spPr bwMode="auto">
          <a:xfrm>
            <a:off x="7824192" y="2369712"/>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28" name="Rektangel med rundade hörn 27"/>
          <p:cNvSpPr/>
          <p:nvPr/>
        </p:nvSpPr>
        <p:spPr bwMode="auto">
          <a:xfrm>
            <a:off x="2543605" y="2367778"/>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29" name="Rektangel med rundade hörn 28"/>
          <p:cNvSpPr/>
          <p:nvPr/>
        </p:nvSpPr>
        <p:spPr bwMode="auto">
          <a:xfrm>
            <a:off x="2548892" y="1508787"/>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30" name="Rektangel med rundade hörn 29"/>
          <p:cNvSpPr/>
          <p:nvPr/>
        </p:nvSpPr>
        <p:spPr bwMode="auto">
          <a:xfrm>
            <a:off x="2519603" y="3907295"/>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31" name="Rektangel med rundade hörn 30"/>
          <p:cNvSpPr/>
          <p:nvPr/>
        </p:nvSpPr>
        <p:spPr bwMode="auto">
          <a:xfrm>
            <a:off x="2508276" y="4625440"/>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40" name="Rektangel med rundade hörn 39"/>
          <p:cNvSpPr/>
          <p:nvPr/>
        </p:nvSpPr>
        <p:spPr bwMode="auto">
          <a:xfrm>
            <a:off x="5186233" y="3029720"/>
            <a:ext cx="1152128" cy="480053"/>
          </a:xfrm>
          <a:prstGeom prst="roundRect">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fontAlgn="base">
              <a:spcBef>
                <a:spcPct val="0"/>
              </a:spcBef>
              <a:spcAft>
                <a:spcPct val="0"/>
              </a:spcAft>
              <a:defRPr/>
            </a:pPr>
            <a:r>
              <a:rPr lang="en-GB" sz="1400" dirty="0">
                <a:solidFill>
                  <a:srgbClr val="FFFFFF"/>
                </a:solidFill>
                <a:latin typeface="Verdana"/>
              </a:rPr>
              <a:t>Hub service</a:t>
            </a:r>
            <a:endParaRPr lang="en-GB" sz="1467" dirty="0">
              <a:solidFill>
                <a:srgbClr val="FFFFFF"/>
              </a:solidFill>
              <a:latin typeface="Verdana"/>
            </a:endParaRPr>
          </a:p>
        </p:txBody>
      </p:sp>
      <p:cxnSp>
        <p:nvCxnSpPr>
          <p:cNvPr id="42" name="Rak koppling 41"/>
          <p:cNvCxnSpPr>
            <a:endCxn id="40" idx="1"/>
          </p:cNvCxnSpPr>
          <p:nvPr/>
        </p:nvCxnSpPr>
        <p:spPr bwMode="auto">
          <a:xfrm>
            <a:off x="3705937" y="1730358"/>
            <a:ext cx="1480296" cy="1539389"/>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8" name="Rak koppling 47"/>
          <p:cNvCxnSpPr>
            <a:endCxn id="40" idx="1"/>
          </p:cNvCxnSpPr>
          <p:nvPr/>
        </p:nvCxnSpPr>
        <p:spPr bwMode="auto">
          <a:xfrm>
            <a:off x="3689990" y="2637134"/>
            <a:ext cx="1496244" cy="632613"/>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9" name="Rak koppling 48"/>
          <p:cNvCxnSpPr>
            <a:stCxn id="7" idx="3"/>
            <a:endCxn id="40" idx="1"/>
          </p:cNvCxnSpPr>
          <p:nvPr/>
        </p:nvCxnSpPr>
        <p:spPr bwMode="auto">
          <a:xfrm flipV="1">
            <a:off x="3695734" y="3269747"/>
            <a:ext cx="1490500" cy="108783"/>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0" name="Rak koppling 49"/>
          <p:cNvCxnSpPr>
            <a:endCxn id="40" idx="1"/>
          </p:cNvCxnSpPr>
          <p:nvPr/>
        </p:nvCxnSpPr>
        <p:spPr bwMode="auto">
          <a:xfrm flipV="1">
            <a:off x="3684204" y="3269747"/>
            <a:ext cx="1502029" cy="874427"/>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1" name="Rak koppling 50"/>
          <p:cNvCxnSpPr>
            <a:stCxn id="31" idx="3"/>
            <a:endCxn id="40" idx="1"/>
          </p:cNvCxnSpPr>
          <p:nvPr/>
        </p:nvCxnSpPr>
        <p:spPr bwMode="auto">
          <a:xfrm flipV="1">
            <a:off x="3660404" y="3269747"/>
            <a:ext cx="1525829" cy="1595720"/>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2" name="Rak koppling 51"/>
          <p:cNvCxnSpPr>
            <a:stCxn id="40" idx="3"/>
            <a:endCxn id="14" idx="1"/>
          </p:cNvCxnSpPr>
          <p:nvPr/>
        </p:nvCxnSpPr>
        <p:spPr bwMode="auto">
          <a:xfrm flipV="1">
            <a:off x="6338362" y="1749165"/>
            <a:ext cx="1485831" cy="1520583"/>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Rak koppling 58"/>
          <p:cNvCxnSpPr>
            <a:stCxn id="40" idx="3"/>
            <a:endCxn id="15" idx="1"/>
          </p:cNvCxnSpPr>
          <p:nvPr/>
        </p:nvCxnSpPr>
        <p:spPr bwMode="auto">
          <a:xfrm flipV="1">
            <a:off x="6338362" y="2609739"/>
            <a:ext cx="1485831" cy="660008"/>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Rak koppling 59"/>
          <p:cNvCxnSpPr>
            <a:stCxn id="40" idx="3"/>
            <a:endCxn id="8" idx="1"/>
          </p:cNvCxnSpPr>
          <p:nvPr/>
        </p:nvCxnSpPr>
        <p:spPr bwMode="auto">
          <a:xfrm>
            <a:off x="6338362" y="3269747"/>
            <a:ext cx="1485831" cy="108783"/>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Rak koppling 60"/>
          <p:cNvCxnSpPr>
            <a:stCxn id="40" idx="3"/>
            <a:endCxn id="13" idx="1"/>
          </p:cNvCxnSpPr>
          <p:nvPr/>
        </p:nvCxnSpPr>
        <p:spPr bwMode="auto">
          <a:xfrm>
            <a:off x="6338362" y="3269747"/>
            <a:ext cx="1485831" cy="877575"/>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Rak koppling 67"/>
          <p:cNvCxnSpPr>
            <a:stCxn id="40" idx="3"/>
            <a:endCxn id="12" idx="1"/>
          </p:cNvCxnSpPr>
          <p:nvPr/>
        </p:nvCxnSpPr>
        <p:spPr bwMode="auto">
          <a:xfrm>
            <a:off x="6338362" y="3269747"/>
            <a:ext cx="1485831" cy="1595720"/>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 name="Slide Number Placeholder 1"/>
          <p:cNvSpPr>
            <a:spLocks noGrp="1"/>
          </p:cNvSpPr>
          <p:nvPr>
            <p:ph type="sldNum" sz="quarter" idx="11"/>
          </p:nvPr>
        </p:nvSpPr>
        <p:spPr/>
        <p:txBody>
          <a:bodyPr/>
          <a:lstStyle/>
          <a:p>
            <a:pPr defTabSz="1219170" fontAlgn="base">
              <a:spcBef>
                <a:spcPct val="0"/>
              </a:spcBef>
              <a:spcAft>
                <a:spcPct val="0"/>
              </a:spcAft>
              <a:defRPr/>
            </a:pPr>
            <a:fld id="{1AABCC67-40D8-9544-BE4E-FFCBCE79AD2E}" type="slidenum">
              <a:rPr lang="en-GB" altLang="en-US">
                <a:latin typeface="Verdana"/>
              </a:rPr>
              <a:pPr defTabSz="1219170" fontAlgn="base">
                <a:spcBef>
                  <a:spcPct val="0"/>
                </a:spcBef>
                <a:spcAft>
                  <a:spcPct val="0"/>
                </a:spcAft>
                <a:defRPr/>
              </a:pPr>
              <a:t>11</a:t>
            </a:fld>
            <a:endParaRPr lang="en-GB" altLang="en-US" dirty="0">
              <a:latin typeface="Verdana"/>
            </a:endParaRPr>
          </a:p>
        </p:txBody>
      </p:sp>
    </p:spTree>
    <p:extLst>
      <p:ext uri="{BB962C8B-B14F-4D97-AF65-F5344CB8AC3E}">
        <p14:creationId xmlns:p14="http://schemas.microsoft.com/office/powerpoint/2010/main" val="171848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en-GB" dirty="0"/>
              <a:t>How it used to work…</a:t>
            </a:r>
          </a:p>
        </p:txBody>
      </p:sp>
      <p:sp>
        <p:nvSpPr>
          <p:cNvPr id="7" name="Rektangel med rundade hörn 6"/>
          <p:cNvSpPr/>
          <p:nvPr/>
        </p:nvSpPr>
        <p:spPr bwMode="auto">
          <a:xfrm>
            <a:off x="2543605" y="3138503"/>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8" name="Rektangel med rundade hörn 7"/>
          <p:cNvSpPr/>
          <p:nvPr/>
        </p:nvSpPr>
        <p:spPr bwMode="auto">
          <a:xfrm>
            <a:off x="7824192" y="3138503"/>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11" name="textruta 10"/>
          <p:cNvSpPr txBox="1"/>
          <p:nvPr/>
        </p:nvSpPr>
        <p:spPr>
          <a:xfrm>
            <a:off x="2351584" y="5446636"/>
            <a:ext cx="7004674" cy="1405256"/>
          </a:xfrm>
          <a:prstGeom prst="rect">
            <a:avLst/>
          </a:prstGeom>
          <a:noFill/>
        </p:spPr>
        <p:txBody>
          <a:bodyPr wrap="none" rtlCol="0">
            <a:spAutoFit/>
          </a:bodyPr>
          <a:lstStyle/>
          <a:p>
            <a:pPr marL="380990" indent="-380990" defTabSz="1219170" fontAlgn="base">
              <a:spcBef>
                <a:spcPct val="0"/>
              </a:spcBef>
              <a:spcAft>
                <a:spcPct val="0"/>
              </a:spcAft>
              <a:buFont typeface="Arial" panose="020B0604020202020204" pitchFamily="34" charset="0"/>
              <a:buChar char="•"/>
              <a:defRPr/>
            </a:pPr>
            <a:r>
              <a:rPr lang="en-GB" sz="2133" dirty="0">
                <a:solidFill>
                  <a:srgbClr val="646567"/>
                </a:solidFill>
                <a:latin typeface="Verdana" pitchFamily="34" charset="0"/>
              </a:rPr>
              <a:t>Central hub takes care of the routing</a:t>
            </a:r>
          </a:p>
          <a:p>
            <a:pPr marL="380990" indent="-380990" defTabSz="1219170" fontAlgn="base">
              <a:spcBef>
                <a:spcPct val="0"/>
              </a:spcBef>
              <a:spcAft>
                <a:spcPct val="0"/>
              </a:spcAft>
              <a:buFont typeface="Arial" panose="020B0604020202020204" pitchFamily="34" charset="0"/>
              <a:buChar char="•"/>
              <a:defRPr/>
            </a:pPr>
            <a:r>
              <a:rPr lang="en-GB" sz="2133" dirty="0">
                <a:solidFill>
                  <a:srgbClr val="646567"/>
                </a:solidFill>
                <a:latin typeface="Verdana" pitchFamily="34" charset="0"/>
              </a:rPr>
              <a:t>Buyer and seller become customers of the hub</a:t>
            </a:r>
          </a:p>
          <a:p>
            <a:pPr marL="380990" indent="-380990" defTabSz="1219170" fontAlgn="base">
              <a:spcBef>
                <a:spcPct val="0"/>
              </a:spcBef>
              <a:spcAft>
                <a:spcPct val="0"/>
              </a:spcAft>
              <a:buFont typeface="Arial" panose="020B0604020202020204" pitchFamily="34" charset="0"/>
              <a:buChar char="•"/>
              <a:defRPr/>
            </a:pPr>
            <a:r>
              <a:rPr lang="en-GB" sz="2133" dirty="0">
                <a:solidFill>
                  <a:srgbClr val="646567"/>
                </a:solidFill>
                <a:latin typeface="Verdana" pitchFamily="34" charset="0"/>
              </a:rPr>
              <a:t>Business partners must use the same hub</a:t>
            </a:r>
          </a:p>
          <a:p>
            <a:pPr defTabSz="1219170" fontAlgn="base">
              <a:spcBef>
                <a:spcPct val="0"/>
              </a:spcBef>
              <a:spcAft>
                <a:spcPct val="0"/>
              </a:spcAft>
              <a:defRPr/>
            </a:pPr>
            <a:endParaRPr lang="en-GB" sz="2133" dirty="0">
              <a:solidFill>
                <a:srgbClr val="646567"/>
              </a:solidFill>
              <a:latin typeface="Verdana" pitchFamily="34" charset="0"/>
            </a:endParaRPr>
          </a:p>
        </p:txBody>
      </p:sp>
      <p:sp>
        <p:nvSpPr>
          <p:cNvPr id="12" name="Rektangel med rundade hörn 11"/>
          <p:cNvSpPr/>
          <p:nvPr/>
        </p:nvSpPr>
        <p:spPr bwMode="auto">
          <a:xfrm>
            <a:off x="7824192" y="4625440"/>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13" name="Rektangel med rundade hörn 12"/>
          <p:cNvSpPr/>
          <p:nvPr/>
        </p:nvSpPr>
        <p:spPr bwMode="auto">
          <a:xfrm>
            <a:off x="7824192" y="3907295"/>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14" name="Rektangel med rundade hörn 13"/>
          <p:cNvSpPr/>
          <p:nvPr/>
        </p:nvSpPr>
        <p:spPr bwMode="auto">
          <a:xfrm>
            <a:off x="7824192" y="1509138"/>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15" name="Rektangel med rundade hörn 14"/>
          <p:cNvSpPr/>
          <p:nvPr/>
        </p:nvSpPr>
        <p:spPr bwMode="auto">
          <a:xfrm>
            <a:off x="7824192" y="2369712"/>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28" name="Rektangel med rundade hörn 27"/>
          <p:cNvSpPr/>
          <p:nvPr/>
        </p:nvSpPr>
        <p:spPr bwMode="auto">
          <a:xfrm>
            <a:off x="2543605" y="2367778"/>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29" name="Rektangel med rundade hörn 28"/>
          <p:cNvSpPr/>
          <p:nvPr/>
        </p:nvSpPr>
        <p:spPr bwMode="auto">
          <a:xfrm>
            <a:off x="2548892" y="1508787"/>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30" name="Rektangel med rundade hörn 29"/>
          <p:cNvSpPr/>
          <p:nvPr/>
        </p:nvSpPr>
        <p:spPr bwMode="auto">
          <a:xfrm>
            <a:off x="2519603" y="3907295"/>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31" name="Rektangel med rundade hörn 30"/>
          <p:cNvSpPr/>
          <p:nvPr/>
        </p:nvSpPr>
        <p:spPr bwMode="auto">
          <a:xfrm>
            <a:off x="2508276" y="4625440"/>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40" name="Rektangel med rundade hörn 39"/>
          <p:cNvSpPr/>
          <p:nvPr/>
        </p:nvSpPr>
        <p:spPr bwMode="auto">
          <a:xfrm>
            <a:off x="5186233" y="3029720"/>
            <a:ext cx="1152128" cy="480053"/>
          </a:xfrm>
          <a:prstGeom prst="roundRect">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fontAlgn="base">
              <a:spcBef>
                <a:spcPct val="0"/>
              </a:spcBef>
              <a:spcAft>
                <a:spcPct val="0"/>
              </a:spcAft>
              <a:defRPr/>
            </a:pPr>
            <a:r>
              <a:rPr lang="en-GB" sz="1400" dirty="0">
                <a:solidFill>
                  <a:srgbClr val="FFFFFF"/>
                </a:solidFill>
                <a:latin typeface="Verdana"/>
              </a:rPr>
              <a:t>Hub service</a:t>
            </a:r>
            <a:endParaRPr lang="en-GB" sz="1467" dirty="0">
              <a:solidFill>
                <a:srgbClr val="FFFFFF"/>
              </a:solidFill>
              <a:latin typeface="Verdana"/>
            </a:endParaRPr>
          </a:p>
        </p:txBody>
      </p:sp>
      <p:cxnSp>
        <p:nvCxnSpPr>
          <p:cNvPr id="42" name="Rak koppling 41"/>
          <p:cNvCxnSpPr>
            <a:endCxn id="40" idx="1"/>
          </p:cNvCxnSpPr>
          <p:nvPr/>
        </p:nvCxnSpPr>
        <p:spPr bwMode="auto">
          <a:xfrm>
            <a:off x="3705937" y="1730358"/>
            <a:ext cx="1480296" cy="1539389"/>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8" name="Rak koppling 47"/>
          <p:cNvCxnSpPr>
            <a:endCxn id="40" idx="1"/>
          </p:cNvCxnSpPr>
          <p:nvPr/>
        </p:nvCxnSpPr>
        <p:spPr bwMode="auto">
          <a:xfrm>
            <a:off x="3689990" y="2637134"/>
            <a:ext cx="1496244" cy="632613"/>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9" name="Rak koppling 48"/>
          <p:cNvCxnSpPr>
            <a:stCxn id="7" idx="3"/>
            <a:endCxn id="40" idx="1"/>
          </p:cNvCxnSpPr>
          <p:nvPr/>
        </p:nvCxnSpPr>
        <p:spPr bwMode="auto">
          <a:xfrm flipV="1">
            <a:off x="3695734" y="3269747"/>
            <a:ext cx="1490500" cy="108783"/>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0" name="Rak koppling 49"/>
          <p:cNvCxnSpPr>
            <a:endCxn id="40" idx="1"/>
          </p:cNvCxnSpPr>
          <p:nvPr/>
        </p:nvCxnSpPr>
        <p:spPr bwMode="auto">
          <a:xfrm flipV="1">
            <a:off x="3684204" y="3269747"/>
            <a:ext cx="1502029" cy="874427"/>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1" name="Rak koppling 50"/>
          <p:cNvCxnSpPr>
            <a:stCxn id="31" idx="3"/>
            <a:endCxn id="40" idx="1"/>
          </p:cNvCxnSpPr>
          <p:nvPr/>
        </p:nvCxnSpPr>
        <p:spPr bwMode="auto">
          <a:xfrm flipV="1">
            <a:off x="3660404" y="3269747"/>
            <a:ext cx="1525829" cy="1595720"/>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2" name="Rak koppling 51"/>
          <p:cNvCxnSpPr>
            <a:stCxn id="40" idx="3"/>
            <a:endCxn id="14" idx="1"/>
          </p:cNvCxnSpPr>
          <p:nvPr/>
        </p:nvCxnSpPr>
        <p:spPr bwMode="auto">
          <a:xfrm flipV="1">
            <a:off x="6338362" y="1749165"/>
            <a:ext cx="1485831" cy="1520583"/>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Rak koppling 59"/>
          <p:cNvCxnSpPr>
            <a:stCxn id="40" idx="3"/>
            <a:endCxn id="8" idx="1"/>
          </p:cNvCxnSpPr>
          <p:nvPr/>
        </p:nvCxnSpPr>
        <p:spPr bwMode="auto">
          <a:xfrm>
            <a:off x="6338362" y="3269747"/>
            <a:ext cx="1485831" cy="108783"/>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Rak koppling 60"/>
          <p:cNvCxnSpPr>
            <a:stCxn id="40" idx="3"/>
            <a:endCxn id="13" idx="1"/>
          </p:cNvCxnSpPr>
          <p:nvPr/>
        </p:nvCxnSpPr>
        <p:spPr bwMode="auto">
          <a:xfrm>
            <a:off x="6338362" y="3269747"/>
            <a:ext cx="1485831" cy="877575"/>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Rak koppling 67"/>
          <p:cNvCxnSpPr>
            <a:stCxn id="40" idx="3"/>
            <a:endCxn id="12" idx="1"/>
          </p:cNvCxnSpPr>
          <p:nvPr/>
        </p:nvCxnSpPr>
        <p:spPr bwMode="auto">
          <a:xfrm>
            <a:off x="6338362" y="3269747"/>
            <a:ext cx="1485831" cy="1595720"/>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71" name="Rektangel med rundade hörn 70"/>
          <p:cNvSpPr/>
          <p:nvPr/>
        </p:nvSpPr>
        <p:spPr bwMode="auto">
          <a:xfrm>
            <a:off x="10224459" y="1250304"/>
            <a:ext cx="1152128" cy="480053"/>
          </a:xfrm>
          <a:prstGeom prst="roundRect">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fontAlgn="base">
              <a:spcBef>
                <a:spcPct val="0"/>
              </a:spcBef>
              <a:spcAft>
                <a:spcPct val="0"/>
              </a:spcAft>
              <a:defRPr/>
            </a:pPr>
            <a:r>
              <a:rPr lang="en-GB" sz="1400" dirty="0">
                <a:solidFill>
                  <a:srgbClr val="FFFFFF"/>
                </a:solidFill>
                <a:latin typeface="Verdana"/>
              </a:rPr>
              <a:t>Hub service</a:t>
            </a:r>
            <a:endParaRPr lang="en-GB" sz="1467" dirty="0">
              <a:solidFill>
                <a:srgbClr val="FFFFFF"/>
              </a:solidFill>
              <a:latin typeface="Verdana"/>
            </a:endParaRPr>
          </a:p>
        </p:txBody>
      </p:sp>
      <p:sp>
        <p:nvSpPr>
          <p:cNvPr id="72" name="Rektangel med rundade hörn 71"/>
          <p:cNvSpPr/>
          <p:nvPr/>
        </p:nvSpPr>
        <p:spPr bwMode="auto">
          <a:xfrm>
            <a:off x="10608501" y="2750584"/>
            <a:ext cx="1152128" cy="480053"/>
          </a:xfrm>
          <a:prstGeom prst="roundRect">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fontAlgn="base">
              <a:spcBef>
                <a:spcPct val="0"/>
              </a:spcBef>
              <a:spcAft>
                <a:spcPct val="0"/>
              </a:spcAft>
              <a:defRPr/>
            </a:pPr>
            <a:r>
              <a:rPr lang="en-GB" sz="1400" dirty="0">
                <a:solidFill>
                  <a:srgbClr val="FFFFFF"/>
                </a:solidFill>
                <a:latin typeface="Verdana"/>
              </a:rPr>
              <a:t>Hub service</a:t>
            </a:r>
            <a:endParaRPr lang="en-GB" sz="1467" dirty="0">
              <a:solidFill>
                <a:srgbClr val="FFFFFF"/>
              </a:solidFill>
              <a:latin typeface="Verdana"/>
            </a:endParaRPr>
          </a:p>
        </p:txBody>
      </p:sp>
      <p:sp>
        <p:nvSpPr>
          <p:cNvPr id="73" name="Rektangel med rundade hörn 72"/>
          <p:cNvSpPr/>
          <p:nvPr/>
        </p:nvSpPr>
        <p:spPr bwMode="auto">
          <a:xfrm>
            <a:off x="10608501" y="4162995"/>
            <a:ext cx="1152128" cy="480053"/>
          </a:xfrm>
          <a:prstGeom prst="roundRect">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fontAlgn="base">
              <a:spcBef>
                <a:spcPct val="0"/>
              </a:spcBef>
              <a:spcAft>
                <a:spcPct val="0"/>
              </a:spcAft>
              <a:defRPr/>
            </a:pPr>
            <a:r>
              <a:rPr lang="en-GB" sz="1400" dirty="0">
                <a:solidFill>
                  <a:srgbClr val="FFFFFF"/>
                </a:solidFill>
                <a:latin typeface="Verdana"/>
              </a:rPr>
              <a:t>Hub service</a:t>
            </a:r>
            <a:endParaRPr lang="en-GB" sz="1467" dirty="0">
              <a:solidFill>
                <a:srgbClr val="FFFFFF"/>
              </a:solidFill>
              <a:latin typeface="Verdana"/>
            </a:endParaRPr>
          </a:p>
        </p:txBody>
      </p:sp>
      <p:cxnSp>
        <p:nvCxnSpPr>
          <p:cNvPr id="74" name="Rak koppling 73"/>
          <p:cNvCxnSpPr>
            <a:stCxn id="15" idx="3"/>
            <a:endCxn id="72" idx="1"/>
          </p:cNvCxnSpPr>
          <p:nvPr/>
        </p:nvCxnSpPr>
        <p:spPr bwMode="auto">
          <a:xfrm>
            <a:off x="8976320" y="2609739"/>
            <a:ext cx="1632181" cy="380872"/>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Rak koppling 74"/>
          <p:cNvCxnSpPr>
            <a:endCxn id="73" idx="1"/>
          </p:cNvCxnSpPr>
          <p:nvPr/>
        </p:nvCxnSpPr>
        <p:spPr bwMode="auto">
          <a:xfrm>
            <a:off x="8975703" y="2619275"/>
            <a:ext cx="1632799" cy="1783747"/>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7" name="Rak koppling 76"/>
          <p:cNvCxnSpPr>
            <a:endCxn id="71" idx="1"/>
          </p:cNvCxnSpPr>
          <p:nvPr/>
        </p:nvCxnSpPr>
        <p:spPr bwMode="auto">
          <a:xfrm flipV="1">
            <a:off x="8995494" y="1490331"/>
            <a:ext cx="1228965" cy="1132095"/>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9" name="Rak koppling 78"/>
          <p:cNvCxnSpPr>
            <a:stCxn id="71" idx="3"/>
          </p:cNvCxnSpPr>
          <p:nvPr/>
        </p:nvCxnSpPr>
        <p:spPr bwMode="auto">
          <a:xfrm flipV="1">
            <a:off x="11376588" y="1377362"/>
            <a:ext cx="780545" cy="112969"/>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1" name="Rak koppling 80"/>
          <p:cNvCxnSpPr/>
          <p:nvPr/>
        </p:nvCxnSpPr>
        <p:spPr bwMode="auto">
          <a:xfrm flipV="1">
            <a:off x="11801728" y="2860993"/>
            <a:ext cx="780545" cy="112969"/>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2" name="Rak koppling 81"/>
          <p:cNvCxnSpPr/>
          <p:nvPr/>
        </p:nvCxnSpPr>
        <p:spPr bwMode="auto">
          <a:xfrm flipV="1">
            <a:off x="11787757" y="4330864"/>
            <a:ext cx="780545" cy="112969"/>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 name="Slide Number Placeholder 1"/>
          <p:cNvSpPr>
            <a:spLocks noGrp="1"/>
          </p:cNvSpPr>
          <p:nvPr>
            <p:ph type="sldNum" sz="quarter" idx="11"/>
          </p:nvPr>
        </p:nvSpPr>
        <p:spPr/>
        <p:txBody>
          <a:bodyPr/>
          <a:lstStyle/>
          <a:p>
            <a:pPr defTabSz="1219170" fontAlgn="base">
              <a:spcBef>
                <a:spcPct val="0"/>
              </a:spcBef>
              <a:spcAft>
                <a:spcPct val="0"/>
              </a:spcAft>
              <a:defRPr/>
            </a:pPr>
            <a:fld id="{1AABCC67-40D8-9544-BE4E-FFCBCE79AD2E}" type="slidenum">
              <a:rPr lang="en-GB" altLang="en-US">
                <a:latin typeface="Verdana"/>
              </a:rPr>
              <a:pPr defTabSz="1219170" fontAlgn="base">
                <a:spcBef>
                  <a:spcPct val="0"/>
                </a:spcBef>
                <a:spcAft>
                  <a:spcPct val="0"/>
                </a:spcAft>
                <a:defRPr/>
              </a:pPr>
              <a:t>12</a:t>
            </a:fld>
            <a:endParaRPr lang="en-GB" altLang="en-US" dirty="0">
              <a:latin typeface="Verdana"/>
            </a:endParaRPr>
          </a:p>
        </p:txBody>
      </p:sp>
      <p:cxnSp>
        <p:nvCxnSpPr>
          <p:cNvPr id="62" name="Rak koppling 61">
            <a:extLst>
              <a:ext uri="{FF2B5EF4-FFF2-40B4-BE49-F238E27FC236}">
                <a16:creationId xmlns:a16="http://schemas.microsoft.com/office/drawing/2014/main" id="{5FB27CE1-8AA4-4EC6-8B9C-E2716EE7113D}"/>
              </a:ext>
            </a:extLst>
          </p:cNvPr>
          <p:cNvCxnSpPr>
            <a:cxnSpLocks/>
            <a:endCxn id="15" idx="1"/>
          </p:cNvCxnSpPr>
          <p:nvPr/>
        </p:nvCxnSpPr>
        <p:spPr bwMode="auto">
          <a:xfrm flipV="1">
            <a:off x="6373040" y="2609739"/>
            <a:ext cx="1451153" cy="651600"/>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324950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par>
                                <p:cTn id="14" presetID="10" presetClass="entr" presetSubtype="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par>
                                <p:cTn id="17" presetID="10" presetClass="entr" presetSubtype="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par>
                                <p:cTn id="20" presetID="10" presetClass="entr" presetSubtype="0"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par>
                                <p:cTn id="28" presetID="10" presetClass="entr" presetSubtype="0" fill="hold"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10" presetClass="entr" presetSubtype="0" fill="hold"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en-GB" dirty="0"/>
              <a:t>How it used to work…</a:t>
            </a:r>
          </a:p>
        </p:txBody>
      </p:sp>
      <p:sp>
        <p:nvSpPr>
          <p:cNvPr id="7" name="Rektangel med rundade hörn 6"/>
          <p:cNvSpPr/>
          <p:nvPr/>
        </p:nvSpPr>
        <p:spPr bwMode="auto">
          <a:xfrm>
            <a:off x="2543605" y="3138503"/>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8" name="Rektangel med rundade hörn 7"/>
          <p:cNvSpPr/>
          <p:nvPr/>
        </p:nvSpPr>
        <p:spPr bwMode="auto">
          <a:xfrm>
            <a:off x="7824192" y="3138503"/>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11" name="textruta 10"/>
          <p:cNvSpPr txBox="1"/>
          <p:nvPr/>
        </p:nvSpPr>
        <p:spPr>
          <a:xfrm>
            <a:off x="2178754" y="5446880"/>
            <a:ext cx="8607741" cy="1816266"/>
          </a:xfrm>
          <a:prstGeom prst="rect">
            <a:avLst/>
          </a:prstGeom>
          <a:noFill/>
        </p:spPr>
        <p:txBody>
          <a:bodyPr wrap="none" rtlCol="0">
            <a:spAutoFit/>
          </a:bodyPr>
          <a:lstStyle/>
          <a:p>
            <a:pPr marL="380990" indent="-380990" defTabSz="1219170" fontAlgn="base">
              <a:spcBef>
                <a:spcPct val="0"/>
              </a:spcBef>
              <a:spcAft>
                <a:spcPct val="0"/>
              </a:spcAft>
              <a:buFont typeface="Arial" panose="020B0604020202020204" pitchFamily="34" charset="0"/>
              <a:buChar char="•"/>
              <a:defRPr/>
            </a:pPr>
            <a:r>
              <a:rPr lang="en-GB" sz="1867" dirty="0">
                <a:solidFill>
                  <a:srgbClr val="646567"/>
                </a:solidFill>
                <a:latin typeface="Verdana" pitchFamily="34" charset="0"/>
              </a:rPr>
              <a:t>Service providers acting on behalf of the buyer or seller</a:t>
            </a:r>
          </a:p>
          <a:p>
            <a:pPr marL="380990" indent="-380990" defTabSz="1219170" fontAlgn="base">
              <a:spcBef>
                <a:spcPct val="0"/>
              </a:spcBef>
              <a:spcAft>
                <a:spcPct val="0"/>
              </a:spcAft>
              <a:buFont typeface="Arial" panose="020B0604020202020204" pitchFamily="34" charset="0"/>
              <a:buChar char="•"/>
              <a:defRPr/>
            </a:pPr>
            <a:r>
              <a:rPr lang="en-GB" sz="1867" dirty="0">
                <a:solidFill>
                  <a:srgbClr val="646567"/>
                </a:solidFill>
                <a:latin typeface="Verdana" pitchFamily="34" charset="0"/>
              </a:rPr>
              <a:t>End point (addressing)-information stored by the service provider </a:t>
            </a:r>
            <a:br>
              <a:rPr lang="en-GB" sz="1867" dirty="0">
                <a:solidFill>
                  <a:srgbClr val="646567"/>
                </a:solidFill>
                <a:latin typeface="Verdana" pitchFamily="34" charset="0"/>
              </a:rPr>
            </a:br>
            <a:r>
              <a:rPr lang="en-GB" sz="1867" dirty="0">
                <a:solidFill>
                  <a:srgbClr val="646567"/>
                </a:solidFill>
                <a:latin typeface="Verdana" pitchFamily="34" charset="0"/>
              </a:rPr>
              <a:t>or the issuer</a:t>
            </a:r>
          </a:p>
          <a:p>
            <a:pPr marL="380990" indent="-380990" defTabSz="1219170" fontAlgn="base">
              <a:spcBef>
                <a:spcPct val="0"/>
              </a:spcBef>
              <a:spcAft>
                <a:spcPct val="0"/>
              </a:spcAft>
              <a:buFont typeface="Arial" panose="020B0604020202020204" pitchFamily="34" charset="0"/>
              <a:buChar char="•"/>
              <a:defRPr/>
            </a:pPr>
            <a:r>
              <a:rPr lang="en-GB" sz="1867" dirty="0">
                <a:solidFill>
                  <a:srgbClr val="646567"/>
                </a:solidFill>
                <a:latin typeface="Verdana" pitchFamily="34" charset="0"/>
              </a:rPr>
              <a:t>Have collaboration-agreements defining SLA, technical details…</a:t>
            </a:r>
          </a:p>
          <a:p>
            <a:pPr marL="380990" indent="-380990" defTabSz="1219170" fontAlgn="base">
              <a:spcBef>
                <a:spcPct val="0"/>
              </a:spcBef>
              <a:spcAft>
                <a:spcPct val="0"/>
              </a:spcAft>
              <a:buFont typeface="Arial" panose="020B0604020202020204" pitchFamily="34" charset="0"/>
              <a:buChar char="•"/>
              <a:defRPr/>
            </a:pPr>
            <a:endParaRPr lang="en-GB" sz="1867" dirty="0">
              <a:solidFill>
                <a:srgbClr val="646567"/>
              </a:solidFill>
              <a:latin typeface="Verdana" pitchFamily="34" charset="0"/>
            </a:endParaRPr>
          </a:p>
          <a:p>
            <a:pPr defTabSz="1219170" fontAlgn="base">
              <a:spcBef>
                <a:spcPct val="0"/>
              </a:spcBef>
              <a:spcAft>
                <a:spcPct val="0"/>
              </a:spcAft>
              <a:defRPr/>
            </a:pPr>
            <a:endParaRPr lang="en-GB" sz="1867" dirty="0">
              <a:solidFill>
                <a:srgbClr val="646567"/>
              </a:solidFill>
              <a:latin typeface="Verdana" pitchFamily="34" charset="0"/>
            </a:endParaRPr>
          </a:p>
        </p:txBody>
      </p:sp>
      <p:sp>
        <p:nvSpPr>
          <p:cNvPr id="12" name="Rektangel med rundade hörn 11"/>
          <p:cNvSpPr/>
          <p:nvPr/>
        </p:nvSpPr>
        <p:spPr bwMode="auto">
          <a:xfrm>
            <a:off x="7824192" y="4625440"/>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13" name="Rektangel med rundade hörn 12"/>
          <p:cNvSpPr/>
          <p:nvPr/>
        </p:nvSpPr>
        <p:spPr bwMode="auto">
          <a:xfrm>
            <a:off x="7824192" y="3907295"/>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14" name="Rektangel med rundade hörn 13"/>
          <p:cNvSpPr/>
          <p:nvPr/>
        </p:nvSpPr>
        <p:spPr bwMode="auto">
          <a:xfrm>
            <a:off x="7824192" y="1509138"/>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15" name="Rektangel med rundade hörn 14"/>
          <p:cNvSpPr/>
          <p:nvPr/>
        </p:nvSpPr>
        <p:spPr bwMode="auto">
          <a:xfrm>
            <a:off x="7824192" y="2369712"/>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28" name="Rektangel med rundade hörn 27"/>
          <p:cNvSpPr/>
          <p:nvPr/>
        </p:nvSpPr>
        <p:spPr bwMode="auto">
          <a:xfrm>
            <a:off x="2543605" y="2367778"/>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29" name="Rektangel med rundade hörn 28"/>
          <p:cNvSpPr/>
          <p:nvPr/>
        </p:nvSpPr>
        <p:spPr bwMode="auto">
          <a:xfrm>
            <a:off x="2548892" y="1508787"/>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30" name="Rektangel med rundade hörn 29"/>
          <p:cNvSpPr/>
          <p:nvPr/>
        </p:nvSpPr>
        <p:spPr bwMode="auto">
          <a:xfrm>
            <a:off x="2519603" y="3907295"/>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31" name="Rektangel med rundade hörn 30"/>
          <p:cNvSpPr/>
          <p:nvPr/>
        </p:nvSpPr>
        <p:spPr bwMode="auto">
          <a:xfrm>
            <a:off x="2508276" y="4625440"/>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40" name="Rektangel med rundade hörn 39"/>
          <p:cNvSpPr/>
          <p:nvPr/>
        </p:nvSpPr>
        <p:spPr bwMode="auto">
          <a:xfrm>
            <a:off x="4358060" y="1847103"/>
            <a:ext cx="1152128" cy="588836"/>
          </a:xfrm>
          <a:prstGeom prst="roundRect">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fontAlgn="base">
              <a:spcBef>
                <a:spcPct val="0"/>
              </a:spcBef>
              <a:spcAft>
                <a:spcPct val="0"/>
              </a:spcAft>
              <a:defRPr/>
            </a:pPr>
            <a:r>
              <a:rPr lang="en-GB" sz="1467" dirty="0">
                <a:solidFill>
                  <a:srgbClr val="FFFFFF"/>
                </a:solidFill>
                <a:latin typeface="Verdana"/>
              </a:rPr>
              <a:t>Service Provider</a:t>
            </a:r>
          </a:p>
        </p:txBody>
      </p:sp>
      <p:cxnSp>
        <p:nvCxnSpPr>
          <p:cNvPr id="49" name="Rak koppling 48"/>
          <p:cNvCxnSpPr>
            <a:stCxn id="28" idx="3"/>
            <a:endCxn id="40" idx="1"/>
          </p:cNvCxnSpPr>
          <p:nvPr/>
        </p:nvCxnSpPr>
        <p:spPr bwMode="auto">
          <a:xfrm flipV="1">
            <a:off x="3695734" y="2141521"/>
            <a:ext cx="662327" cy="466283"/>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0" name="Rak koppling 49"/>
          <p:cNvCxnSpPr>
            <a:stCxn id="29" idx="3"/>
            <a:endCxn id="40" idx="1"/>
          </p:cNvCxnSpPr>
          <p:nvPr/>
        </p:nvCxnSpPr>
        <p:spPr bwMode="auto">
          <a:xfrm>
            <a:off x="3701020" y="1748814"/>
            <a:ext cx="657040" cy="392708"/>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1" name="Rak koppling 50"/>
          <p:cNvCxnSpPr>
            <a:stCxn id="7" idx="3"/>
            <a:endCxn id="62" idx="1"/>
          </p:cNvCxnSpPr>
          <p:nvPr/>
        </p:nvCxnSpPr>
        <p:spPr bwMode="auto">
          <a:xfrm>
            <a:off x="3695734" y="3378529"/>
            <a:ext cx="699177" cy="286752"/>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2" name="Rektangel med rundade hörn 61"/>
          <p:cNvSpPr/>
          <p:nvPr/>
        </p:nvSpPr>
        <p:spPr bwMode="auto">
          <a:xfrm>
            <a:off x="4394911" y="3370863"/>
            <a:ext cx="1152128" cy="588836"/>
          </a:xfrm>
          <a:prstGeom prst="roundRect">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fontAlgn="base">
              <a:spcBef>
                <a:spcPct val="0"/>
              </a:spcBef>
              <a:spcAft>
                <a:spcPct val="0"/>
              </a:spcAft>
              <a:defRPr/>
            </a:pPr>
            <a:r>
              <a:rPr lang="en-GB" sz="1467" dirty="0">
                <a:solidFill>
                  <a:srgbClr val="FFFFFF"/>
                </a:solidFill>
                <a:latin typeface="Verdana"/>
              </a:rPr>
              <a:t>Service Provider</a:t>
            </a:r>
          </a:p>
        </p:txBody>
      </p:sp>
      <p:sp>
        <p:nvSpPr>
          <p:cNvPr id="69" name="Rektangel med rundade hörn 68"/>
          <p:cNvSpPr/>
          <p:nvPr/>
        </p:nvSpPr>
        <p:spPr bwMode="auto">
          <a:xfrm>
            <a:off x="6288021" y="1821262"/>
            <a:ext cx="1152128" cy="588836"/>
          </a:xfrm>
          <a:prstGeom prst="roundRect">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fontAlgn="base">
              <a:spcBef>
                <a:spcPct val="0"/>
              </a:spcBef>
              <a:spcAft>
                <a:spcPct val="0"/>
              </a:spcAft>
              <a:defRPr/>
            </a:pPr>
            <a:r>
              <a:rPr lang="en-GB" sz="1467" dirty="0">
                <a:solidFill>
                  <a:srgbClr val="FFFFFF"/>
                </a:solidFill>
                <a:latin typeface="Verdana"/>
              </a:rPr>
              <a:t>Service Provider</a:t>
            </a:r>
          </a:p>
        </p:txBody>
      </p:sp>
      <p:sp>
        <p:nvSpPr>
          <p:cNvPr id="70" name="Rektangel med rundade hörn 69"/>
          <p:cNvSpPr/>
          <p:nvPr/>
        </p:nvSpPr>
        <p:spPr bwMode="auto">
          <a:xfrm>
            <a:off x="6327483" y="3365439"/>
            <a:ext cx="1152128" cy="588836"/>
          </a:xfrm>
          <a:prstGeom prst="roundRect">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fontAlgn="base">
              <a:spcBef>
                <a:spcPct val="0"/>
              </a:spcBef>
              <a:spcAft>
                <a:spcPct val="0"/>
              </a:spcAft>
              <a:defRPr/>
            </a:pPr>
            <a:r>
              <a:rPr lang="en-GB" sz="1467" dirty="0">
                <a:solidFill>
                  <a:srgbClr val="FFFFFF"/>
                </a:solidFill>
                <a:latin typeface="Verdana"/>
              </a:rPr>
              <a:t>Service Provider</a:t>
            </a:r>
          </a:p>
        </p:txBody>
      </p:sp>
      <p:sp>
        <p:nvSpPr>
          <p:cNvPr id="71" name="Rektangel med rundade hörn 70"/>
          <p:cNvSpPr/>
          <p:nvPr/>
        </p:nvSpPr>
        <p:spPr bwMode="auto">
          <a:xfrm>
            <a:off x="6337461" y="4383426"/>
            <a:ext cx="1152128" cy="588836"/>
          </a:xfrm>
          <a:prstGeom prst="roundRect">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fontAlgn="base">
              <a:spcBef>
                <a:spcPct val="0"/>
              </a:spcBef>
              <a:spcAft>
                <a:spcPct val="0"/>
              </a:spcAft>
              <a:defRPr/>
            </a:pPr>
            <a:r>
              <a:rPr lang="en-GB" sz="1467" dirty="0">
                <a:solidFill>
                  <a:srgbClr val="FFFFFF"/>
                </a:solidFill>
                <a:latin typeface="Verdana"/>
              </a:rPr>
              <a:t>Service Provider</a:t>
            </a:r>
          </a:p>
        </p:txBody>
      </p:sp>
      <p:cxnSp>
        <p:nvCxnSpPr>
          <p:cNvPr id="72" name="Rak koppling 71"/>
          <p:cNvCxnSpPr>
            <a:endCxn id="62" idx="1"/>
          </p:cNvCxnSpPr>
          <p:nvPr/>
        </p:nvCxnSpPr>
        <p:spPr bwMode="auto">
          <a:xfrm flipV="1">
            <a:off x="3694353" y="3665281"/>
            <a:ext cx="700559" cy="482040"/>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Rak koppling 72"/>
          <p:cNvCxnSpPr>
            <a:endCxn id="62" idx="1"/>
          </p:cNvCxnSpPr>
          <p:nvPr/>
        </p:nvCxnSpPr>
        <p:spPr bwMode="auto">
          <a:xfrm flipV="1">
            <a:off x="3660404" y="3665281"/>
            <a:ext cx="734507" cy="1211256"/>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Rak koppling 74"/>
          <p:cNvCxnSpPr>
            <a:stCxn id="40" idx="3"/>
            <a:endCxn id="69" idx="1"/>
          </p:cNvCxnSpPr>
          <p:nvPr/>
        </p:nvCxnSpPr>
        <p:spPr bwMode="auto">
          <a:xfrm flipV="1">
            <a:off x="5510189" y="2115681"/>
            <a:ext cx="777833" cy="25841"/>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8" name="Rak koppling 77"/>
          <p:cNvCxnSpPr>
            <a:stCxn id="62" idx="3"/>
            <a:endCxn id="70" idx="1"/>
          </p:cNvCxnSpPr>
          <p:nvPr/>
        </p:nvCxnSpPr>
        <p:spPr bwMode="auto">
          <a:xfrm flipV="1">
            <a:off x="5547039" y="3659857"/>
            <a:ext cx="780444" cy="5424"/>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2" name="Rak koppling 81"/>
          <p:cNvCxnSpPr>
            <a:endCxn id="70" idx="1"/>
          </p:cNvCxnSpPr>
          <p:nvPr/>
        </p:nvCxnSpPr>
        <p:spPr bwMode="auto">
          <a:xfrm>
            <a:off x="5537498" y="2152742"/>
            <a:ext cx="789985" cy="1507116"/>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Rak koppling 83"/>
          <p:cNvCxnSpPr>
            <a:stCxn id="69" idx="1"/>
            <a:endCxn id="62" idx="3"/>
          </p:cNvCxnSpPr>
          <p:nvPr/>
        </p:nvCxnSpPr>
        <p:spPr bwMode="auto">
          <a:xfrm flipH="1">
            <a:off x="5547039" y="2115681"/>
            <a:ext cx="740983" cy="1549601"/>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Rak koppling 86"/>
          <p:cNvCxnSpPr>
            <a:endCxn id="14" idx="1"/>
          </p:cNvCxnSpPr>
          <p:nvPr/>
        </p:nvCxnSpPr>
        <p:spPr bwMode="auto">
          <a:xfrm flipV="1">
            <a:off x="7440149" y="1749165"/>
            <a:ext cx="384043" cy="370441"/>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Rak koppling 88"/>
          <p:cNvCxnSpPr>
            <a:endCxn id="15" idx="1"/>
          </p:cNvCxnSpPr>
          <p:nvPr/>
        </p:nvCxnSpPr>
        <p:spPr bwMode="auto">
          <a:xfrm>
            <a:off x="7447421" y="2115680"/>
            <a:ext cx="376772" cy="494059"/>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Rak koppling 90"/>
          <p:cNvCxnSpPr>
            <a:endCxn id="8" idx="1"/>
          </p:cNvCxnSpPr>
          <p:nvPr/>
        </p:nvCxnSpPr>
        <p:spPr bwMode="auto">
          <a:xfrm flipV="1">
            <a:off x="7489589" y="3378530"/>
            <a:ext cx="334603" cy="268636"/>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Rak koppling 92"/>
          <p:cNvCxnSpPr>
            <a:endCxn id="13" idx="1"/>
          </p:cNvCxnSpPr>
          <p:nvPr/>
        </p:nvCxnSpPr>
        <p:spPr bwMode="auto">
          <a:xfrm>
            <a:off x="7489304" y="3657961"/>
            <a:ext cx="334888" cy="489360"/>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Rak koppling 96"/>
          <p:cNvCxnSpPr>
            <a:stCxn id="71" idx="3"/>
          </p:cNvCxnSpPr>
          <p:nvPr/>
        </p:nvCxnSpPr>
        <p:spPr bwMode="auto">
          <a:xfrm>
            <a:off x="7489590" y="4677845"/>
            <a:ext cx="387255" cy="250100"/>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 name="Slide Number Placeholder 1"/>
          <p:cNvSpPr>
            <a:spLocks noGrp="1"/>
          </p:cNvSpPr>
          <p:nvPr>
            <p:ph type="sldNum" sz="quarter" idx="11"/>
          </p:nvPr>
        </p:nvSpPr>
        <p:spPr/>
        <p:txBody>
          <a:bodyPr/>
          <a:lstStyle/>
          <a:p>
            <a:pPr defTabSz="1219170" fontAlgn="base">
              <a:spcBef>
                <a:spcPct val="0"/>
              </a:spcBef>
              <a:spcAft>
                <a:spcPct val="0"/>
              </a:spcAft>
              <a:defRPr/>
            </a:pPr>
            <a:fld id="{1AABCC67-40D8-9544-BE4E-FFCBCE79AD2E}" type="slidenum">
              <a:rPr lang="en-GB" altLang="en-US">
                <a:latin typeface="Verdana"/>
              </a:rPr>
              <a:pPr defTabSz="1219170" fontAlgn="base">
                <a:spcBef>
                  <a:spcPct val="0"/>
                </a:spcBef>
                <a:spcAft>
                  <a:spcPct val="0"/>
                </a:spcAft>
                <a:defRPr/>
              </a:pPr>
              <a:t>13</a:t>
            </a:fld>
            <a:endParaRPr lang="en-GB" altLang="en-US" dirty="0">
              <a:latin typeface="Verdana"/>
            </a:endParaRPr>
          </a:p>
        </p:txBody>
      </p:sp>
    </p:spTree>
    <p:extLst>
      <p:ext uri="{BB962C8B-B14F-4D97-AF65-F5344CB8AC3E}">
        <p14:creationId xmlns:p14="http://schemas.microsoft.com/office/powerpoint/2010/main" val="293948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par>
                                <p:cTn id="14" presetID="10" presetClass="entr" presetSubtype="0" fill="hold"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en-GB" dirty="0"/>
              <a:t>How it used to work…</a:t>
            </a:r>
          </a:p>
        </p:txBody>
      </p:sp>
      <p:sp>
        <p:nvSpPr>
          <p:cNvPr id="7" name="Rektangel med rundade hörn 6"/>
          <p:cNvSpPr/>
          <p:nvPr/>
        </p:nvSpPr>
        <p:spPr bwMode="auto">
          <a:xfrm>
            <a:off x="2543605" y="3138503"/>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8" name="Rektangel med rundade hörn 7"/>
          <p:cNvSpPr/>
          <p:nvPr/>
        </p:nvSpPr>
        <p:spPr bwMode="auto">
          <a:xfrm>
            <a:off x="7824192" y="3138503"/>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11" name="textruta 10"/>
          <p:cNvSpPr txBox="1"/>
          <p:nvPr/>
        </p:nvSpPr>
        <p:spPr>
          <a:xfrm>
            <a:off x="2178754" y="5446880"/>
            <a:ext cx="8607741" cy="1816266"/>
          </a:xfrm>
          <a:prstGeom prst="rect">
            <a:avLst/>
          </a:prstGeom>
          <a:noFill/>
        </p:spPr>
        <p:txBody>
          <a:bodyPr wrap="none" rtlCol="0">
            <a:spAutoFit/>
          </a:bodyPr>
          <a:lstStyle/>
          <a:p>
            <a:pPr marL="380990" indent="-380990" defTabSz="1219170" fontAlgn="base">
              <a:spcBef>
                <a:spcPct val="0"/>
              </a:spcBef>
              <a:spcAft>
                <a:spcPct val="0"/>
              </a:spcAft>
              <a:buFont typeface="Arial" panose="020B0604020202020204" pitchFamily="34" charset="0"/>
              <a:buChar char="•"/>
              <a:defRPr/>
            </a:pPr>
            <a:r>
              <a:rPr lang="en-GB" sz="1867" dirty="0">
                <a:solidFill>
                  <a:srgbClr val="646567"/>
                </a:solidFill>
                <a:latin typeface="Verdana" pitchFamily="34" charset="0"/>
              </a:rPr>
              <a:t>Service providers acting on behalf of the buyer or seller</a:t>
            </a:r>
          </a:p>
          <a:p>
            <a:pPr marL="380990" indent="-380990" defTabSz="1219170" fontAlgn="base">
              <a:spcBef>
                <a:spcPct val="0"/>
              </a:spcBef>
              <a:spcAft>
                <a:spcPct val="0"/>
              </a:spcAft>
              <a:buFont typeface="Arial" panose="020B0604020202020204" pitchFamily="34" charset="0"/>
              <a:buChar char="•"/>
              <a:defRPr/>
            </a:pPr>
            <a:r>
              <a:rPr lang="en-GB" sz="1867" dirty="0">
                <a:solidFill>
                  <a:srgbClr val="646567"/>
                </a:solidFill>
                <a:latin typeface="Verdana" pitchFamily="34" charset="0"/>
              </a:rPr>
              <a:t>End point (addressing)-information stored by the service provider </a:t>
            </a:r>
            <a:br>
              <a:rPr lang="en-GB" sz="1867" dirty="0">
                <a:solidFill>
                  <a:srgbClr val="646567"/>
                </a:solidFill>
                <a:latin typeface="Verdana" pitchFamily="34" charset="0"/>
              </a:rPr>
            </a:br>
            <a:r>
              <a:rPr lang="en-GB" sz="1867" dirty="0">
                <a:solidFill>
                  <a:srgbClr val="646567"/>
                </a:solidFill>
                <a:latin typeface="Verdana" pitchFamily="34" charset="0"/>
              </a:rPr>
              <a:t>or the issuer</a:t>
            </a:r>
          </a:p>
          <a:p>
            <a:pPr marL="380990" indent="-380990" defTabSz="1219170" fontAlgn="base">
              <a:spcBef>
                <a:spcPct val="0"/>
              </a:spcBef>
              <a:spcAft>
                <a:spcPct val="0"/>
              </a:spcAft>
              <a:buFont typeface="Arial" panose="020B0604020202020204" pitchFamily="34" charset="0"/>
              <a:buChar char="•"/>
              <a:defRPr/>
            </a:pPr>
            <a:r>
              <a:rPr lang="en-GB" sz="1867" dirty="0">
                <a:solidFill>
                  <a:srgbClr val="646567"/>
                </a:solidFill>
                <a:latin typeface="Verdana" pitchFamily="34" charset="0"/>
              </a:rPr>
              <a:t>Have collaboration-agreements defining SLA, technical details…</a:t>
            </a:r>
          </a:p>
          <a:p>
            <a:pPr marL="380990" indent="-380990" defTabSz="1219170" fontAlgn="base">
              <a:spcBef>
                <a:spcPct val="0"/>
              </a:spcBef>
              <a:spcAft>
                <a:spcPct val="0"/>
              </a:spcAft>
              <a:buFont typeface="Arial" panose="020B0604020202020204" pitchFamily="34" charset="0"/>
              <a:buChar char="•"/>
              <a:defRPr/>
            </a:pPr>
            <a:endParaRPr lang="en-GB" sz="1867" dirty="0">
              <a:solidFill>
                <a:srgbClr val="646567"/>
              </a:solidFill>
              <a:latin typeface="Verdana" pitchFamily="34" charset="0"/>
            </a:endParaRPr>
          </a:p>
          <a:p>
            <a:pPr defTabSz="1219170" fontAlgn="base">
              <a:spcBef>
                <a:spcPct val="0"/>
              </a:spcBef>
              <a:spcAft>
                <a:spcPct val="0"/>
              </a:spcAft>
              <a:defRPr/>
            </a:pPr>
            <a:endParaRPr lang="en-GB" sz="1867" dirty="0">
              <a:solidFill>
                <a:srgbClr val="646567"/>
              </a:solidFill>
              <a:latin typeface="Verdana" pitchFamily="34" charset="0"/>
            </a:endParaRPr>
          </a:p>
        </p:txBody>
      </p:sp>
      <p:sp>
        <p:nvSpPr>
          <p:cNvPr id="12" name="Rektangel med rundade hörn 11"/>
          <p:cNvSpPr/>
          <p:nvPr/>
        </p:nvSpPr>
        <p:spPr bwMode="auto">
          <a:xfrm>
            <a:off x="7824192" y="4625440"/>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13" name="Rektangel med rundade hörn 12"/>
          <p:cNvSpPr/>
          <p:nvPr/>
        </p:nvSpPr>
        <p:spPr bwMode="auto">
          <a:xfrm>
            <a:off x="7824192" y="3907295"/>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14" name="Rektangel med rundade hörn 13"/>
          <p:cNvSpPr/>
          <p:nvPr/>
        </p:nvSpPr>
        <p:spPr bwMode="auto">
          <a:xfrm>
            <a:off x="7824192" y="1509138"/>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15" name="Rektangel med rundade hörn 14"/>
          <p:cNvSpPr/>
          <p:nvPr/>
        </p:nvSpPr>
        <p:spPr bwMode="auto">
          <a:xfrm>
            <a:off x="7824192" y="2369712"/>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Seller</a:t>
            </a:r>
          </a:p>
        </p:txBody>
      </p:sp>
      <p:sp>
        <p:nvSpPr>
          <p:cNvPr id="28" name="Rektangel med rundade hörn 27"/>
          <p:cNvSpPr/>
          <p:nvPr/>
        </p:nvSpPr>
        <p:spPr bwMode="auto">
          <a:xfrm>
            <a:off x="2543605" y="2367778"/>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29" name="Rektangel med rundade hörn 28"/>
          <p:cNvSpPr/>
          <p:nvPr/>
        </p:nvSpPr>
        <p:spPr bwMode="auto">
          <a:xfrm>
            <a:off x="2548892" y="1508787"/>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30" name="Rektangel med rundade hörn 29"/>
          <p:cNvSpPr/>
          <p:nvPr/>
        </p:nvSpPr>
        <p:spPr bwMode="auto">
          <a:xfrm>
            <a:off x="2519603" y="3907295"/>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31" name="Rektangel med rundade hörn 30"/>
          <p:cNvSpPr/>
          <p:nvPr/>
        </p:nvSpPr>
        <p:spPr bwMode="auto">
          <a:xfrm>
            <a:off x="2508276" y="4625440"/>
            <a:ext cx="1152128" cy="48005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defTabSz="1219170" fontAlgn="base">
              <a:spcBef>
                <a:spcPct val="0"/>
              </a:spcBef>
              <a:spcAft>
                <a:spcPct val="0"/>
              </a:spcAft>
              <a:defRPr/>
            </a:pPr>
            <a:r>
              <a:rPr lang="en-GB" sz="1467" dirty="0">
                <a:solidFill>
                  <a:srgbClr val="FFFFFF"/>
                </a:solidFill>
                <a:latin typeface="Verdana"/>
              </a:rPr>
              <a:t>Buyer</a:t>
            </a:r>
          </a:p>
        </p:txBody>
      </p:sp>
      <p:sp>
        <p:nvSpPr>
          <p:cNvPr id="40" name="Rektangel med rundade hörn 39"/>
          <p:cNvSpPr/>
          <p:nvPr/>
        </p:nvSpPr>
        <p:spPr bwMode="auto">
          <a:xfrm>
            <a:off x="4358060" y="1847103"/>
            <a:ext cx="1152128" cy="588836"/>
          </a:xfrm>
          <a:prstGeom prst="roundRect">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fontAlgn="base">
              <a:spcBef>
                <a:spcPct val="0"/>
              </a:spcBef>
              <a:spcAft>
                <a:spcPct val="0"/>
              </a:spcAft>
              <a:defRPr/>
            </a:pPr>
            <a:r>
              <a:rPr lang="en-GB" sz="1467" dirty="0">
                <a:solidFill>
                  <a:srgbClr val="FFFFFF"/>
                </a:solidFill>
                <a:latin typeface="Verdana"/>
              </a:rPr>
              <a:t>Service Provider</a:t>
            </a:r>
          </a:p>
        </p:txBody>
      </p:sp>
      <p:cxnSp>
        <p:nvCxnSpPr>
          <p:cNvPr id="49" name="Rak koppling 48"/>
          <p:cNvCxnSpPr>
            <a:stCxn id="28" idx="3"/>
            <a:endCxn id="40" idx="1"/>
          </p:cNvCxnSpPr>
          <p:nvPr/>
        </p:nvCxnSpPr>
        <p:spPr bwMode="auto">
          <a:xfrm flipV="1">
            <a:off x="3695734" y="2141521"/>
            <a:ext cx="662327" cy="466283"/>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0" name="Rak koppling 49"/>
          <p:cNvCxnSpPr>
            <a:stCxn id="29" idx="3"/>
            <a:endCxn id="40" idx="1"/>
          </p:cNvCxnSpPr>
          <p:nvPr/>
        </p:nvCxnSpPr>
        <p:spPr bwMode="auto">
          <a:xfrm>
            <a:off x="3701020" y="1748814"/>
            <a:ext cx="657040" cy="392708"/>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1" name="Rak koppling 50"/>
          <p:cNvCxnSpPr>
            <a:stCxn id="7" idx="3"/>
            <a:endCxn id="62" idx="1"/>
          </p:cNvCxnSpPr>
          <p:nvPr/>
        </p:nvCxnSpPr>
        <p:spPr bwMode="auto">
          <a:xfrm>
            <a:off x="3695734" y="3378529"/>
            <a:ext cx="699177" cy="286752"/>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2" name="Rektangel med rundade hörn 61"/>
          <p:cNvSpPr/>
          <p:nvPr/>
        </p:nvSpPr>
        <p:spPr bwMode="auto">
          <a:xfrm>
            <a:off x="4394911" y="3370863"/>
            <a:ext cx="1152128" cy="588836"/>
          </a:xfrm>
          <a:prstGeom prst="roundRect">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fontAlgn="base">
              <a:spcBef>
                <a:spcPct val="0"/>
              </a:spcBef>
              <a:spcAft>
                <a:spcPct val="0"/>
              </a:spcAft>
              <a:defRPr/>
            </a:pPr>
            <a:r>
              <a:rPr lang="en-GB" sz="1467" dirty="0">
                <a:solidFill>
                  <a:srgbClr val="FFFFFF"/>
                </a:solidFill>
                <a:latin typeface="Verdana"/>
              </a:rPr>
              <a:t>Service Provider</a:t>
            </a:r>
          </a:p>
        </p:txBody>
      </p:sp>
      <p:sp>
        <p:nvSpPr>
          <p:cNvPr id="69" name="Rektangel med rundade hörn 68"/>
          <p:cNvSpPr/>
          <p:nvPr/>
        </p:nvSpPr>
        <p:spPr bwMode="auto">
          <a:xfrm>
            <a:off x="6288021" y="1821262"/>
            <a:ext cx="1152128" cy="588836"/>
          </a:xfrm>
          <a:prstGeom prst="roundRect">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fontAlgn="base">
              <a:spcBef>
                <a:spcPct val="0"/>
              </a:spcBef>
              <a:spcAft>
                <a:spcPct val="0"/>
              </a:spcAft>
              <a:defRPr/>
            </a:pPr>
            <a:r>
              <a:rPr lang="en-GB" sz="1467" dirty="0">
                <a:solidFill>
                  <a:srgbClr val="FFFFFF"/>
                </a:solidFill>
                <a:latin typeface="Verdana"/>
              </a:rPr>
              <a:t>Service Provider</a:t>
            </a:r>
          </a:p>
        </p:txBody>
      </p:sp>
      <p:sp>
        <p:nvSpPr>
          <p:cNvPr id="70" name="Rektangel med rundade hörn 69"/>
          <p:cNvSpPr/>
          <p:nvPr/>
        </p:nvSpPr>
        <p:spPr bwMode="auto">
          <a:xfrm>
            <a:off x="6327483" y="3365439"/>
            <a:ext cx="1152128" cy="588836"/>
          </a:xfrm>
          <a:prstGeom prst="roundRect">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fontAlgn="base">
              <a:spcBef>
                <a:spcPct val="0"/>
              </a:spcBef>
              <a:spcAft>
                <a:spcPct val="0"/>
              </a:spcAft>
              <a:defRPr/>
            </a:pPr>
            <a:r>
              <a:rPr lang="en-GB" sz="1467" dirty="0">
                <a:solidFill>
                  <a:srgbClr val="FFFFFF"/>
                </a:solidFill>
                <a:latin typeface="Verdana"/>
              </a:rPr>
              <a:t>Service Provider</a:t>
            </a:r>
          </a:p>
        </p:txBody>
      </p:sp>
      <p:sp>
        <p:nvSpPr>
          <p:cNvPr id="71" name="Rektangel med rundade hörn 70"/>
          <p:cNvSpPr/>
          <p:nvPr/>
        </p:nvSpPr>
        <p:spPr bwMode="auto">
          <a:xfrm>
            <a:off x="6337461" y="4383426"/>
            <a:ext cx="1152128" cy="588836"/>
          </a:xfrm>
          <a:prstGeom prst="roundRect">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fontAlgn="base">
              <a:spcBef>
                <a:spcPct val="0"/>
              </a:spcBef>
              <a:spcAft>
                <a:spcPct val="0"/>
              </a:spcAft>
              <a:defRPr/>
            </a:pPr>
            <a:r>
              <a:rPr lang="en-GB" sz="1467" dirty="0">
                <a:solidFill>
                  <a:srgbClr val="FFFFFF"/>
                </a:solidFill>
                <a:latin typeface="Verdana"/>
              </a:rPr>
              <a:t>Service Provider</a:t>
            </a:r>
          </a:p>
        </p:txBody>
      </p:sp>
      <p:cxnSp>
        <p:nvCxnSpPr>
          <p:cNvPr id="72" name="Rak koppling 71"/>
          <p:cNvCxnSpPr>
            <a:endCxn id="62" idx="1"/>
          </p:cNvCxnSpPr>
          <p:nvPr/>
        </p:nvCxnSpPr>
        <p:spPr bwMode="auto">
          <a:xfrm flipV="1">
            <a:off x="3694353" y="3665281"/>
            <a:ext cx="700559" cy="482040"/>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Rak koppling 72"/>
          <p:cNvCxnSpPr>
            <a:endCxn id="62" idx="1"/>
          </p:cNvCxnSpPr>
          <p:nvPr/>
        </p:nvCxnSpPr>
        <p:spPr bwMode="auto">
          <a:xfrm flipV="1">
            <a:off x="3660404" y="3665281"/>
            <a:ext cx="734507" cy="1211256"/>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Rak koppling 74"/>
          <p:cNvCxnSpPr>
            <a:stCxn id="40" idx="3"/>
            <a:endCxn id="69" idx="1"/>
          </p:cNvCxnSpPr>
          <p:nvPr/>
        </p:nvCxnSpPr>
        <p:spPr bwMode="auto">
          <a:xfrm flipV="1">
            <a:off x="5510189" y="2115681"/>
            <a:ext cx="777833" cy="25841"/>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8" name="Rak koppling 77"/>
          <p:cNvCxnSpPr>
            <a:stCxn id="62" idx="3"/>
            <a:endCxn id="70" idx="1"/>
          </p:cNvCxnSpPr>
          <p:nvPr/>
        </p:nvCxnSpPr>
        <p:spPr bwMode="auto">
          <a:xfrm flipV="1">
            <a:off x="5547039" y="3659857"/>
            <a:ext cx="780444" cy="5424"/>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2" name="Rak koppling 81"/>
          <p:cNvCxnSpPr>
            <a:endCxn id="70" idx="1"/>
          </p:cNvCxnSpPr>
          <p:nvPr/>
        </p:nvCxnSpPr>
        <p:spPr bwMode="auto">
          <a:xfrm>
            <a:off x="5537498" y="2152742"/>
            <a:ext cx="789985" cy="1507116"/>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Rak koppling 83"/>
          <p:cNvCxnSpPr>
            <a:stCxn id="69" idx="1"/>
            <a:endCxn id="62" idx="3"/>
          </p:cNvCxnSpPr>
          <p:nvPr/>
        </p:nvCxnSpPr>
        <p:spPr bwMode="auto">
          <a:xfrm flipH="1">
            <a:off x="5547039" y="2115681"/>
            <a:ext cx="740983" cy="1549601"/>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Rak koppling 86"/>
          <p:cNvCxnSpPr>
            <a:endCxn id="14" idx="1"/>
          </p:cNvCxnSpPr>
          <p:nvPr/>
        </p:nvCxnSpPr>
        <p:spPr bwMode="auto">
          <a:xfrm flipV="1">
            <a:off x="7440149" y="1749165"/>
            <a:ext cx="384043" cy="370441"/>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Rak koppling 88"/>
          <p:cNvCxnSpPr>
            <a:endCxn id="15" idx="1"/>
          </p:cNvCxnSpPr>
          <p:nvPr/>
        </p:nvCxnSpPr>
        <p:spPr bwMode="auto">
          <a:xfrm>
            <a:off x="7447421" y="2115680"/>
            <a:ext cx="376772" cy="494059"/>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Rak koppling 90"/>
          <p:cNvCxnSpPr>
            <a:endCxn id="8" idx="1"/>
          </p:cNvCxnSpPr>
          <p:nvPr/>
        </p:nvCxnSpPr>
        <p:spPr bwMode="auto">
          <a:xfrm flipV="1">
            <a:off x="7489589" y="3378530"/>
            <a:ext cx="334603" cy="268636"/>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Rak koppling 92"/>
          <p:cNvCxnSpPr>
            <a:endCxn id="13" idx="1"/>
          </p:cNvCxnSpPr>
          <p:nvPr/>
        </p:nvCxnSpPr>
        <p:spPr bwMode="auto">
          <a:xfrm>
            <a:off x="7489304" y="3657961"/>
            <a:ext cx="334888" cy="489360"/>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95" name="Rektangel 94"/>
          <p:cNvSpPr/>
          <p:nvPr/>
        </p:nvSpPr>
        <p:spPr bwMode="auto">
          <a:xfrm>
            <a:off x="4284151" y="1192520"/>
            <a:ext cx="3264363" cy="2976331"/>
          </a:xfrm>
          <a:prstGeom prst="rect">
            <a:avLst/>
          </a:prstGeom>
          <a:noFill/>
          <a:ln>
            <a:solidFill>
              <a:schemeClr val="tx1"/>
            </a:solidFill>
            <a:prstDash val="dash"/>
          </a:ln>
        </p:spPr>
        <p:txBody>
          <a:bodyPr rtlCol="0" anchor="t"/>
          <a:lstStyle/>
          <a:p>
            <a:pPr algn="ctr" defTabSz="1219170" fontAlgn="base">
              <a:spcBef>
                <a:spcPct val="0"/>
              </a:spcBef>
              <a:spcAft>
                <a:spcPct val="0"/>
              </a:spcAft>
              <a:defRPr/>
            </a:pPr>
            <a:endParaRPr lang="en-GB" sz="1467" dirty="0">
              <a:solidFill>
                <a:srgbClr val="646567"/>
              </a:solidFill>
              <a:latin typeface="Verdana" pitchFamily="34" charset="0"/>
            </a:endParaRPr>
          </a:p>
        </p:txBody>
      </p:sp>
      <p:sp>
        <p:nvSpPr>
          <p:cNvPr id="96" name="textruta 95"/>
          <p:cNvSpPr txBox="1"/>
          <p:nvPr/>
        </p:nvSpPr>
        <p:spPr>
          <a:xfrm>
            <a:off x="4367753" y="1286318"/>
            <a:ext cx="2606676" cy="318100"/>
          </a:xfrm>
          <a:prstGeom prst="rect">
            <a:avLst/>
          </a:prstGeom>
          <a:noFill/>
        </p:spPr>
        <p:txBody>
          <a:bodyPr wrap="none" rtlCol="0">
            <a:spAutoFit/>
          </a:bodyPr>
          <a:lstStyle/>
          <a:p>
            <a:pPr defTabSz="1219170" fontAlgn="base">
              <a:spcBef>
                <a:spcPct val="0"/>
              </a:spcBef>
              <a:spcAft>
                <a:spcPct val="0"/>
              </a:spcAft>
              <a:defRPr/>
            </a:pPr>
            <a:r>
              <a:rPr lang="en-GB" sz="1467" dirty="0">
                <a:solidFill>
                  <a:srgbClr val="646567"/>
                </a:solidFill>
                <a:latin typeface="Verdana" pitchFamily="34" charset="0"/>
              </a:rPr>
              <a:t>Collaboration agreements</a:t>
            </a:r>
          </a:p>
        </p:txBody>
      </p:sp>
      <p:cxnSp>
        <p:nvCxnSpPr>
          <p:cNvPr id="97" name="Rak koppling 96"/>
          <p:cNvCxnSpPr>
            <a:stCxn id="71" idx="3"/>
          </p:cNvCxnSpPr>
          <p:nvPr/>
        </p:nvCxnSpPr>
        <p:spPr bwMode="auto">
          <a:xfrm>
            <a:off x="7489590" y="4677845"/>
            <a:ext cx="387255" cy="250100"/>
          </a:xfrm>
          <a:prstGeom prst="line">
            <a:avLst/>
          </a:prstGeom>
          <a:noFill/>
          <a:ln w="38100" cap="rnd" cmpd="sng" algn="ctr">
            <a:solidFill>
              <a:schemeClr val="accent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 name="Slide Number Placeholder 1"/>
          <p:cNvSpPr>
            <a:spLocks noGrp="1"/>
          </p:cNvSpPr>
          <p:nvPr>
            <p:ph type="sldNum" sz="quarter" idx="11"/>
          </p:nvPr>
        </p:nvSpPr>
        <p:spPr/>
        <p:txBody>
          <a:bodyPr/>
          <a:lstStyle/>
          <a:p>
            <a:pPr defTabSz="1219170" fontAlgn="base">
              <a:spcBef>
                <a:spcPct val="0"/>
              </a:spcBef>
              <a:spcAft>
                <a:spcPct val="0"/>
              </a:spcAft>
              <a:defRPr/>
            </a:pPr>
            <a:fld id="{1AABCC67-40D8-9544-BE4E-FFCBCE79AD2E}" type="slidenum">
              <a:rPr lang="en-GB" altLang="en-US">
                <a:latin typeface="Verdana"/>
              </a:rPr>
              <a:pPr defTabSz="1219170" fontAlgn="base">
                <a:spcBef>
                  <a:spcPct val="0"/>
                </a:spcBef>
                <a:spcAft>
                  <a:spcPct val="0"/>
                </a:spcAft>
                <a:defRPr/>
              </a:pPr>
              <a:t>14</a:t>
            </a:fld>
            <a:endParaRPr lang="en-GB" altLang="en-US" dirty="0">
              <a:latin typeface="Verdana"/>
            </a:endParaRPr>
          </a:p>
        </p:txBody>
      </p:sp>
    </p:spTree>
    <p:extLst>
      <p:ext uri="{BB962C8B-B14F-4D97-AF65-F5344CB8AC3E}">
        <p14:creationId xmlns:p14="http://schemas.microsoft.com/office/powerpoint/2010/main" val="76063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Typical problems we see today </a:t>
            </a:r>
          </a:p>
        </p:txBody>
      </p:sp>
      <p:sp>
        <p:nvSpPr>
          <p:cNvPr id="3" name="Platshållare för text 2"/>
          <p:cNvSpPr>
            <a:spLocks noGrp="1"/>
          </p:cNvSpPr>
          <p:nvPr>
            <p:ph type="body" sz="quarter" idx="10"/>
          </p:nvPr>
        </p:nvSpPr>
        <p:spPr/>
        <p:txBody>
          <a:bodyPr/>
          <a:lstStyle/>
          <a:p>
            <a:r>
              <a:rPr lang="en-GB" dirty="0"/>
              <a:t>Complex process to connect new business partners</a:t>
            </a:r>
          </a:p>
          <a:p>
            <a:r>
              <a:rPr lang="en-GB" dirty="0"/>
              <a:t>Very costly to configure new connections</a:t>
            </a:r>
          </a:p>
          <a:p>
            <a:r>
              <a:rPr lang="en-GB" dirty="0"/>
              <a:t>Hard to know which format/standard is used for messages</a:t>
            </a:r>
          </a:p>
          <a:p>
            <a:r>
              <a:rPr lang="en-GB" dirty="0"/>
              <a:t>Almost impossible to connect cross-border in a rational way</a:t>
            </a:r>
          </a:p>
          <a:p>
            <a:r>
              <a:rPr lang="en-GB" dirty="0"/>
              <a:t>All service providers don’t collaborate</a:t>
            </a:r>
          </a:p>
          <a:p>
            <a:r>
              <a:rPr lang="en-GB" dirty="0"/>
              <a:t>Very costly to change service provider</a:t>
            </a:r>
          </a:p>
          <a:p>
            <a:endParaRPr lang="en-GB" dirty="0"/>
          </a:p>
        </p:txBody>
      </p:sp>
      <p:sp>
        <p:nvSpPr>
          <p:cNvPr id="4" name="Slide Number Placeholder 3"/>
          <p:cNvSpPr>
            <a:spLocks noGrp="1"/>
          </p:cNvSpPr>
          <p:nvPr>
            <p:ph type="sldNum" sz="quarter" idx="11"/>
          </p:nvPr>
        </p:nvSpPr>
        <p:spPr/>
        <p:txBody>
          <a:bodyPr/>
          <a:lstStyle/>
          <a:p>
            <a:pPr defTabSz="1219170" fontAlgn="base">
              <a:spcBef>
                <a:spcPct val="0"/>
              </a:spcBef>
              <a:spcAft>
                <a:spcPct val="0"/>
              </a:spcAft>
              <a:defRPr/>
            </a:pPr>
            <a:fld id="{1AABCC67-40D8-9544-BE4E-FFCBCE79AD2E}" type="slidenum">
              <a:rPr lang="en-GB" altLang="en-US">
                <a:latin typeface="Verdana"/>
              </a:rPr>
              <a:pPr defTabSz="1219170" fontAlgn="base">
                <a:spcBef>
                  <a:spcPct val="0"/>
                </a:spcBef>
                <a:spcAft>
                  <a:spcPct val="0"/>
                </a:spcAft>
                <a:defRPr/>
              </a:pPr>
              <a:t>15</a:t>
            </a:fld>
            <a:endParaRPr lang="en-GB" altLang="en-US" dirty="0">
              <a:latin typeface="Verdana"/>
            </a:endParaRPr>
          </a:p>
        </p:txBody>
      </p:sp>
    </p:spTree>
    <p:extLst>
      <p:ext uri="{BB962C8B-B14F-4D97-AF65-F5344CB8AC3E}">
        <p14:creationId xmlns:p14="http://schemas.microsoft.com/office/powerpoint/2010/main" val="384193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453" y="4773151"/>
            <a:ext cx="9316131" cy="564324"/>
          </a:xfrm>
        </p:spPr>
        <p:txBody>
          <a:bodyPr/>
          <a:lstStyle/>
          <a:p>
            <a:r>
              <a:rPr lang="en-US" sz="2800" b="1" dirty="0"/>
              <a:t>The CEF eDelivery Discovery Model approach</a:t>
            </a:r>
          </a:p>
        </p:txBody>
      </p:sp>
      <p:sp>
        <p:nvSpPr>
          <p:cNvPr id="4" name="Text Placeholder 3"/>
          <p:cNvSpPr>
            <a:spLocks noGrp="1"/>
          </p:cNvSpPr>
          <p:nvPr>
            <p:ph type="body" sz="quarter" idx="11"/>
          </p:nvPr>
        </p:nvSpPr>
        <p:spPr>
          <a:xfrm>
            <a:off x="923903" y="4800949"/>
            <a:ext cx="1027687" cy="1028271"/>
          </a:xfrm>
        </p:spPr>
        <p:txBody>
          <a:bodyPr/>
          <a:lstStyle/>
          <a:p>
            <a:r>
              <a:rPr lang="en-US" sz="3700" dirty="0"/>
              <a:t>2</a:t>
            </a:r>
            <a:endParaRPr lang="en-GB" sz="3700" dirty="0"/>
          </a:p>
        </p:txBody>
      </p:sp>
    </p:spTree>
    <p:extLst>
      <p:ext uri="{BB962C8B-B14F-4D97-AF65-F5344CB8AC3E}">
        <p14:creationId xmlns:p14="http://schemas.microsoft.com/office/powerpoint/2010/main" val="3614105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Discovery models</a:t>
            </a:r>
          </a:p>
        </p:txBody>
      </p:sp>
      <p:sp>
        <p:nvSpPr>
          <p:cNvPr id="7" name="Content Placeholder 2"/>
          <p:cNvSpPr txBox="1">
            <a:spLocks/>
          </p:cNvSpPr>
          <p:nvPr/>
        </p:nvSpPr>
        <p:spPr bwMode="auto">
          <a:xfrm>
            <a:off x="2703833" y="1409964"/>
            <a:ext cx="3600000" cy="480053"/>
          </a:xfrm>
          <a:prstGeom prst="rect">
            <a:avLst/>
          </a:prstGeom>
          <a:solidFill>
            <a:srgbClr val="0F5494"/>
          </a:solidFill>
          <a:ln>
            <a:noFill/>
          </a:ln>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233" algn="ctr" defTabSz="1219170" eaLnBrk="1" hangingPunct="1">
              <a:spcBef>
                <a:spcPct val="0"/>
              </a:spcBef>
              <a:buClrTx/>
              <a:buNone/>
              <a:defRPr/>
            </a:pPr>
            <a:r>
              <a:rPr lang="en-GB" altLang="en-US" sz="1467" i="0" kern="0" dirty="0">
                <a:solidFill>
                  <a:srgbClr val="FFFFFF"/>
                </a:solidFill>
                <a:latin typeface="Verdana"/>
              </a:rPr>
              <a:t>Static</a:t>
            </a:r>
          </a:p>
        </p:txBody>
      </p:sp>
      <p:sp>
        <p:nvSpPr>
          <p:cNvPr id="8" name="Content Placeholder 2"/>
          <p:cNvSpPr txBox="1">
            <a:spLocks/>
          </p:cNvSpPr>
          <p:nvPr/>
        </p:nvSpPr>
        <p:spPr bwMode="auto">
          <a:xfrm>
            <a:off x="6687629" y="1409964"/>
            <a:ext cx="3600000" cy="480053"/>
          </a:xfrm>
          <a:prstGeom prst="rect">
            <a:avLst/>
          </a:prstGeom>
          <a:solidFill>
            <a:srgbClr val="0F5494"/>
          </a:solidFill>
          <a:ln>
            <a:noFill/>
          </a:ln>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233" algn="ctr" defTabSz="1219170" eaLnBrk="1" hangingPunct="1">
              <a:spcBef>
                <a:spcPct val="0"/>
              </a:spcBef>
              <a:buClrTx/>
              <a:buNone/>
              <a:defRPr/>
            </a:pPr>
            <a:r>
              <a:rPr lang="en-GB" altLang="en-US" sz="1467" i="0" kern="0" dirty="0">
                <a:solidFill>
                  <a:srgbClr val="FFFFFF"/>
                </a:solidFill>
                <a:latin typeface="Verdana"/>
              </a:rPr>
              <a:t>Dynamic</a:t>
            </a:r>
          </a:p>
        </p:txBody>
      </p:sp>
      <p:sp>
        <p:nvSpPr>
          <p:cNvPr id="10" name="Text Placeholder 17"/>
          <p:cNvSpPr>
            <a:spLocks noGrp="1"/>
          </p:cNvSpPr>
          <p:nvPr>
            <p:ph type="body" sz="quarter" idx="4294967295"/>
          </p:nvPr>
        </p:nvSpPr>
        <p:spPr>
          <a:xfrm>
            <a:off x="6672064" y="1887186"/>
            <a:ext cx="3600000" cy="3814389"/>
          </a:xfrm>
          <a:prstGeom prst="rect">
            <a:avLst/>
          </a:prstGeom>
        </p:spPr>
        <p:txBody>
          <a:bodyPr>
            <a:noAutofit/>
          </a:bodyPr>
          <a:lstStyle/>
          <a:p>
            <a:pPr>
              <a:lnSpc>
                <a:spcPct val="150000"/>
              </a:lnSpc>
              <a:buNone/>
            </a:pPr>
            <a:r>
              <a:rPr lang="en-GB" sz="1067" dirty="0"/>
              <a:t>Dynamic Service Location enables the sending AP to dynamically discover the IP address and capabilities of the receiver.  Instead of looking at a static list of IP addresses, the sender consults a </a:t>
            </a:r>
            <a:r>
              <a:rPr lang="en-GB" sz="1067" b="1" dirty="0"/>
              <a:t>Service Metadata Publisher (SMP) </a:t>
            </a:r>
            <a:r>
              <a:rPr lang="en-GB" sz="1067" dirty="0"/>
              <a:t>where information about every participant in the data exchange network is kept up to date. As at any point in time there can be several SMPs, every participant must be given a unique ID that must be published by </a:t>
            </a:r>
            <a:r>
              <a:rPr lang="en-GB" sz="1067" b="1" dirty="0"/>
              <a:t>the Service Metadata Locator (SML)</a:t>
            </a:r>
            <a:r>
              <a:rPr lang="en-GB" sz="1067" dirty="0"/>
              <a:t> on the network’s Domain Name System (DNS). By knowing this URL, the  sender is able to dynamically locate the right SMP and therefore the right receiver.</a:t>
            </a:r>
          </a:p>
        </p:txBody>
      </p:sp>
      <p:sp>
        <p:nvSpPr>
          <p:cNvPr id="11" name="Text Placeholder 17"/>
          <p:cNvSpPr>
            <a:spLocks noGrp="1"/>
          </p:cNvSpPr>
          <p:nvPr>
            <p:ph type="body" sz="quarter" idx="4294967295"/>
          </p:nvPr>
        </p:nvSpPr>
        <p:spPr>
          <a:xfrm>
            <a:off x="2688268" y="1858938"/>
            <a:ext cx="3600000" cy="3842637"/>
          </a:xfrm>
          <a:prstGeom prst="rect">
            <a:avLst/>
          </a:prstGeom>
        </p:spPr>
        <p:txBody>
          <a:bodyPr>
            <a:noAutofit/>
          </a:bodyPr>
          <a:lstStyle/>
          <a:p>
            <a:pPr>
              <a:lnSpc>
                <a:spcPct val="150000"/>
              </a:lnSpc>
              <a:buNone/>
            </a:pPr>
            <a:r>
              <a:rPr lang="en-GB" sz="1067" dirty="0"/>
              <a:t>In a Static Service Location model the IP address and related attributes are static. The IP address of all the Access Points in the network are stored on a central location for the other Access Points to reference. To send a message, the sending Access Point looks </a:t>
            </a:r>
            <a:r>
              <a:rPr lang="en-GB" sz="1067" dirty="0" err="1"/>
              <a:t>a</a:t>
            </a:r>
            <a:r>
              <a:rPr lang="en-GB" sz="1067" dirty="0"/>
              <a:t> the static list of IP addresses on the networks’ Domain Name System (DNS) to locate the Access Point of the receiver. </a:t>
            </a:r>
          </a:p>
          <a:p>
            <a:pPr>
              <a:lnSpc>
                <a:spcPct val="150000"/>
              </a:lnSpc>
              <a:buNone/>
            </a:pPr>
            <a:endParaRPr lang="en-GB" sz="1067" dirty="0"/>
          </a:p>
        </p:txBody>
      </p:sp>
      <p:sp>
        <p:nvSpPr>
          <p:cNvPr id="13" name="Rectangle 12"/>
          <p:cNvSpPr/>
          <p:nvPr/>
        </p:nvSpPr>
        <p:spPr bwMode="auto">
          <a:xfrm>
            <a:off x="623392" y="5445225"/>
            <a:ext cx="10081120" cy="1064532"/>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t"/>
          <a:lstStyle/>
          <a:p>
            <a:pPr marL="228594" indent="-228594" defTabSz="1219170" fontAlgn="base">
              <a:lnSpc>
                <a:spcPct val="150000"/>
              </a:lnSpc>
              <a:spcBef>
                <a:spcPct val="0"/>
              </a:spcBef>
              <a:spcAft>
                <a:spcPct val="0"/>
              </a:spcAft>
              <a:buClr>
                <a:srgbClr val="646567"/>
              </a:buClr>
              <a:buFont typeface="Arial" panose="020B0604020202020204" pitchFamily="34" charset="0"/>
              <a:buChar char="•"/>
              <a:defRPr/>
            </a:pPr>
            <a:endParaRPr lang="en-GB" sz="1067" dirty="0">
              <a:solidFill>
                <a:srgbClr val="646567"/>
              </a:solidFill>
              <a:latin typeface="Verdana"/>
            </a:endParaRPr>
          </a:p>
        </p:txBody>
      </p:sp>
      <p:sp>
        <p:nvSpPr>
          <p:cNvPr id="15" name="Rectangle 14"/>
          <p:cNvSpPr/>
          <p:nvPr/>
        </p:nvSpPr>
        <p:spPr>
          <a:xfrm>
            <a:off x="634344" y="5754351"/>
            <a:ext cx="1770587" cy="415498"/>
          </a:xfrm>
          <a:prstGeom prst="rect">
            <a:avLst/>
          </a:prstGeom>
        </p:spPr>
        <p:txBody>
          <a:bodyPr wrap="square">
            <a:spAutoFit/>
          </a:bodyPr>
          <a:lstStyle/>
          <a:p>
            <a:pPr defTabSz="1219170" fontAlgn="base">
              <a:lnSpc>
                <a:spcPct val="150000"/>
              </a:lnSpc>
              <a:spcBef>
                <a:spcPct val="0"/>
              </a:spcBef>
              <a:spcAft>
                <a:spcPct val="0"/>
              </a:spcAft>
              <a:defRPr/>
            </a:pPr>
            <a:r>
              <a:rPr lang="en-GB" sz="1400" b="1" dirty="0">
                <a:solidFill>
                  <a:srgbClr val="0F5494"/>
                </a:solidFill>
                <a:latin typeface="Verdana" pitchFamily="34" charset="0"/>
              </a:rPr>
              <a:t>PROS &amp; CONS</a:t>
            </a:r>
          </a:p>
        </p:txBody>
      </p:sp>
      <p:sp>
        <p:nvSpPr>
          <p:cNvPr id="9" name="Text Placeholder 17"/>
          <p:cNvSpPr>
            <a:spLocks noGrp="1"/>
          </p:cNvSpPr>
          <p:nvPr>
            <p:ph type="body" sz="quarter" idx="4294967295"/>
          </p:nvPr>
        </p:nvSpPr>
        <p:spPr>
          <a:xfrm>
            <a:off x="2948007" y="5472176"/>
            <a:ext cx="3340261" cy="646915"/>
          </a:xfrm>
          <a:prstGeom prst="rect">
            <a:avLst/>
          </a:prstGeom>
        </p:spPr>
        <p:txBody>
          <a:bodyPr>
            <a:noAutofit/>
          </a:bodyPr>
          <a:lstStyle/>
          <a:p>
            <a:pPr>
              <a:buNone/>
            </a:pPr>
            <a:r>
              <a:rPr lang="en-GB" sz="1067" dirty="0"/>
              <a:t>High speed as there is no overhead processing</a:t>
            </a:r>
          </a:p>
        </p:txBody>
      </p:sp>
      <p:sp>
        <p:nvSpPr>
          <p:cNvPr id="12" name="Text Placeholder 17"/>
          <p:cNvSpPr>
            <a:spLocks noGrp="1"/>
          </p:cNvSpPr>
          <p:nvPr>
            <p:ph type="body" sz="quarter" idx="4294967295"/>
          </p:nvPr>
        </p:nvSpPr>
        <p:spPr>
          <a:xfrm>
            <a:off x="7068997" y="5539966"/>
            <a:ext cx="3203067" cy="495996"/>
          </a:xfrm>
          <a:prstGeom prst="rect">
            <a:avLst/>
          </a:prstGeom>
        </p:spPr>
        <p:txBody>
          <a:bodyPr>
            <a:noAutofit/>
          </a:bodyPr>
          <a:lstStyle/>
          <a:p>
            <a:pPr>
              <a:buNone/>
            </a:pPr>
            <a:r>
              <a:rPr lang="en-GB" sz="1067" dirty="0"/>
              <a:t>More automated and flexible</a:t>
            </a:r>
          </a:p>
        </p:txBody>
      </p:sp>
      <p:sp>
        <p:nvSpPr>
          <p:cNvPr id="14" name="Oval 13"/>
          <p:cNvSpPr/>
          <p:nvPr/>
        </p:nvSpPr>
        <p:spPr bwMode="auto">
          <a:xfrm>
            <a:off x="2698137" y="5578511"/>
            <a:ext cx="240000" cy="240000"/>
          </a:xfrm>
          <a:prstGeom prst="ellipse">
            <a:avLst/>
          </a:prstGeom>
          <a:solidFill>
            <a:srgbClr val="0F5494"/>
          </a:solidFill>
          <a:ln>
            <a:noFill/>
          </a:ln>
        </p:spPr>
        <p:txBody>
          <a:bodyPr lIns="0" tIns="0" rIns="0" bIns="0" rtlCol="0" anchor="ctr" anchorCtr="0"/>
          <a:lstStyle/>
          <a:p>
            <a:pPr algn="ctr" defTabSz="1219170" fontAlgn="base">
              <a:spcBef>
                <a:spcPct val="0"/>
              </a:spcBef>
              <a:spcAft>
                <a:spcPct val="0"/>
              </a:spcAft>
              <a:defRPr/>
            </a:pPr>
            <a:r>
              <a:rPr lang="en-GB" sz="1333" b="1" dirty="0">
                <a:solidFill>
                  <a:srgbClr val="FFFFFF"/>
                </a:solidFill>
                <a:latin typeface="Verdana" pitchFamily="34" charset="0"/>
              </a:rPr>
              <a:t>+</a:t>
            </a:r>
          </a:p>
        </p:txBody>
      </p:sp>
      <p:sp>
        <p:nvSpPr>
          <p:cNvPr id="16" name="Oval 15"/>
          <p:cNvSpPr/>
          <p:nvPr/>
        </p:nvSpPr>
        <p:spPr bwMode="auto">
          <a:xfrm>
            <a:off x="6750531" y="5578511"/>
            <a:ext cx="240000" cy="240000"/>
          </a:xfrm>
          <a:prstGeom prst="ellipse">
            <a:avLst/>
          </a:prstGeom>
          <a:solidFill>
            <a:srgbClr val="0F5494"/>
          </a:solidFill>
          <a:ln>
            <a:noFill/>
          </a:ln>
        </p:spPr>
        <p:txBody>
          <a:bodyPr lIns="0" tIns="0" rIns="0" bIns="0" rtlCol="0" anchor="ctr" anchorCtr="0"/>
          <a:lstStyle/>
          <a:p>
            <a:pPr algn="ctr" defTabSz="1219170" fontAlgn="base">
              <a:spcBef>
                <a:spcPct val="0"/>
              </a:spcBef>
              <a:spcAft>
                <a:spcPct val="0"/>
              </a:spcAft>
              <a:defRPr/>
            </a:pPr>
            <a:r>
              <a:rPr lang="en-GB" sz="1333" b="1" dirty="0">
                <a:solidFill>
                  <a:srgbClr val="FFFFFF"/>
                </a:solidFill>
                <a:latin typeface="Verdana" pitchFamily="34" charset="0"/>
              </a:rPr>
              <a:t>+</a:t>
            </a:r>
          </a:p>
        </p:txBody>
      </p:sp>
      <p:sp>
        <p:nvSpPr>
          <p:cNvPr id="17" name="Text Placeholder 17"/>
          <p:cNvSpPr>
            <a:spLocks noGrp="1"/>
          </p:cNvSpPr>
          <p:nvPr>
            <p:ph type="body" sz="quarter" idx="4294967295"/>
          </p:nvPr>
        </p:nvSpPr>
        <p:spPr>
          <a:xfrm>
            <a:off x="2948007" y="6041432"/>
            <a:ext cx="3340261" cy="411089"/>
          </a:xfrm>
          <a:prstGeom prst="rect">
            <a:avLst/>
          </a:prstGeom>
        </p:spPr>
        <p:txBody>
          <a:bodyPr>
            <a:noAutofit/>
          </a:bodyPr>
          <a:lstStyle/>
          <a:p>
            <a:pPr>
              <a:buNone/>
            </a:pPr>
            <a:r>
              <a:rPr lang="en-GB" sz="1067" dirty="0"/>
              <a:t>Less flexible, change of irrelevant references</a:t>
            </a:r>
          </a:p>
        </p:txBody>
      </p:sp>
      <p:sp>
        <p:nvSpPr>
          <p:cNvPr id="18" name="Oval 17"/>
          <p:cNvSpPr/>
          <p:nvPr/>
        </p:nvSpPr>
        <p:spPr bwMode="auto">
          <a:xfrm>
            <a:off x="2688268" y="6054248"/>
            <a:ext cx="240000" cy="240000"/>
          </a:xfrm>
          <a:prstGeom prst="ellipse">
            <a:avLst/>
          </a:prstGeom>
          <a:solidFill>
            <a:srgbClr val="0F5494"/>
          </a:solidFill>
          <a:ln>
            <a:noFill/>
          </a:ln>
        </p:spPr>
        <p:txBody>
          <a:bodyPr lIns="0" tIns="0" rIns="0" bIns="0" rtlCol="0" anchor="ctr" anchorCtr="0"/>
          <a:lstStyle/>
          <a:p>
            <a:pPr algn="ctr" defTabSz="1219170" fontAlgn="base">
              <a:spcBef>
                <a:spcPct val="0"/>
              </a:spcBef>
              <a:spcAft>
                <a:spcPct val="0"/>
              </a:spcAft>
              <a:defRPr/>
            </a:pPr>
            <a:r>
              <a:rPr lang="en-GB" sz="1333" b="1" dirty="0">
                <a:solidFill>
                  <a:srgbClr val="FFFFFF"/>
                </a:solidFill>
                <a:latin typeface="Verdana" pitchFamily="34" charset="0"/>
              </a:rPr>
              <a:t>-</a:t>
            </a:r>
          </a:p>
        </p:txBody>
      </p:sp>
      <p:sp>
        <p:nvSpPr>
          <p:cNvPr id="20" name="Text Placeholder 17"/>
          <p:cNvSpPr>
            <a:spLocks noGrp="1"/>
          </p:cNvSpPr>
          <p:nvPr>
            <p:ph type="body" sz="quarter" idx="4294967295"/>
          </p:nvPr>
        </p:nvSpPr>
        <p:spPr>
          <a:xfrm>
            <a:off x="7068998" y="5901235"/>
            <a:ext cx="3284983" cy="339995"/>
          </a:xfrm>
          <a:prstGeom prst="rect">
            <a:avLst/>
          </a:prstGeom>
        </p:spPr>
        <p:txBody>
          <a:bodyPr>
            <a:noAutofit/>
          </a:bodyPr>
          <a:lstStyle/>
          <a:p>
            <a:pPr>
              <a:buNone/>
            </a:pPr>
            <a:r>
              <a:rPr lang="en-GB" sz="1067" dirty="0"/>
              <a:t>Slower speed, as some overhead processing is required</a:t>
            </a:r>
          </a:p>
          <a:p>
            <a:pPr>
              <a:buNone/>
            </a:pPr>
            <a:endParaRPr lang="en-GB" sz="1067" dirty="0"/>
          </a:p>
          <a:p>
            <a:pPr>
              <a:buNone/>
            </a:pPr>
            <a:endParaRPr lang="en-GB" sz="1067" dirty="0"/>
          </a:p>
        </p:txBody>
      </p:sp>
      <p:sp>
        <p:nvSpPr>
          <p:cNvPr id="21" name="Oval 20"/>
          <p:cNvSpPr/>
          <p:nvPr/>
        </p:nvSpPr>
        <p:spPr bwMode="auto">
          <a:xfrm>
            <a:off x="6743439" y="5951232"/>
            <a:ext cx="240000" cy="240000"/>
          </a:xfrm>
          <a:prstGeom prst="ellipse">
            <a:avLst/>
          </a:prstGeom>
          <a:solidFill>
            <a:srgbClr val="0F5494"/>
          </a:solidFill>
          <a:ln>
            <a:noFill/>
          </a:ln>
        </p:spPr>
        <p:txBody>
          <a:bodyPr lIns="0" tIns="0" rIns="0" bIns="0" rtlCol="0" anchor="ctr" anchorCtr="0"/>
          <a:lstStyle/>
          <a:p>
            <a:pPr algn="ctr" defTabSz="1219170" fontAlgn="base">
              <a:spcBef>
                <a:spcPct val="0"/>
              </a:spcBef>
              <a:spcAft>
                <a:spcPct val="0"/>
              </a:spcAft>
              <a:defRPr/>
            </a:pPr>
            <a:r>
              <a:rPr lang="en-GB" sz="1333" b="1" dirty="0">
                <a:solidFill>
                  <a:srgbClr val="FFFFFF"/>
                </a:solidFill>
                <a:latin typeface="Verdana" pitchFamily="34" charset="0"/>
              </a:rPr>
              <a:t>-</a:t>
            </a:r>
          </a:p>
        </p:txBody>
      </p:sp>
      <p:sp>
        <p:nvSpPr>
          <p:cNvPr id="22" name="Rectangle 21"/>
          <p:cNvSpPr/>
          <p:nvPr/>
        </p:nvSpPr>
        <p:spPr>
          <a:xfrm>
            <a:off x="6480043" y="1220755"/>
            <a:ext cx="3959496" cy="5472607"/>
          </a:xfrm>
          <a:prstGeom prst="rect">
            <a:avLst/>
          </a:prstGeom>
          <a:noFill/>
          <a:ln w="34925" cap="sq" cmpd="sng">
            <a:solidFill>
              <a:srgbClr val="FFD53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25">
              <a:defRPr/>
            </a:pPr>
            <a:endParaRPr lang="en-GB" sz="2667" dirty="0">
              <a:solidFill>
                <a:srgbClr val="FFFFFF"/>
              </a:solidFill>
              <a:latin typeface="Verdana"/>
            </a:endParaRPr>
          </a:p>
        </p:txBody>
      </p:sp>
      <p:sp>
        <p:nvSpPr>
          <p:cNvPr id="23" name="Rectangle 22"/>
          <p:cNvSpPr/>
          <p:nvPr/>
        </p:nvSpPr>
        <p:spPr>
          <a:xfrm>
            <a:off x="7577040" y="838806"/>
            <a:ext cx="2862499" cy="297454"/>
          </a:xfrm>
          <a:prstGeom prst="rect">
            <a:avLst/>
          </a:prstGeom>
        </p:spPr>
        <p:txBody>
          <a:bodyPr wrap="square">
            <a:spAutoFit/>
          </a:bodyPr>
          <a:lstStyle/>
          <a:p>
            <a:pPr algn="r" defTabSz="1219170" fontAlgn="base">
              <a:spcBef>
                <a:spcPct val="0"/>
              </a:spcBef>
              <a:spcAft>
                <a:spcPct val="0"/>
              </a:spcAft>
              <a:defRPr/>
            </a:pPr>
            <a:r>
              <a:rPr lang="en-GB" sz="1333" dirty="0">
                <a:solidFill>
                  <a:srgbClr val="033860"/>
                </a:solidFill>
                <a:latin typeface="Verdana" pitchFamily="34" charset="0"/>
              </a:rPr>
              <a:t>CEF </a:t>
            </a:r>
            <a:r>
              <a:rPr lang="en-GB" sz="1333" dirty="0" err="1">
                <a:solidFill>
                  <a:srgbClr val="033860"/>
                </a:solidFill>
                <a:latin typeface="Verdana" pitchFamily="34" charset="0"/>
              </a:rPr>
              <a:t>eDelivery</a:t>
            </a:r>
            <a:endParaRPr lang="en-GB" sz="1333" dirty="0">
              <a:solidFill>
                <a:srgbClr val="033860"/>
              </a:solidFill>
              <a:latin typeface="Verdana" pitchFamily="34" charset="0"/>
            </a:endParaRPr>
          </a:p>
        </p:txBody>
      </p:sp>
    </p:spTree>
    <p:extLst>
      <p:ext uri="{BB962C8B-B14F-4D97-AF65-F5344CB8AC3E}">
        <p14:creationId xmlns:p14="http://schemas.microsoft.com/office/powerpoint/2010/main" val="2452610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463819" y="-63824"/>
            <a:ext cx="1551671" cy="7045219"/>
          </a:xfrm>
          <a:prstGeom prst="rect">
            <a:avLst/>
          </a:prstGeom>
          <a:solidFill>
            <a:schemeClr val="bg1"/>
          </a:solidFill>
          <a:ln>
            <a:noFill/>
          </a:ln>
        </p:spPr>
        <p:txBody>
          <a:bodyPr rtlCol="0" anchor="t"/>
          <a:lstStyle/>
          <a:p>
            <a:pPr algn="ctr" defTabSz="1219170" fontAlgn="base">
              <a:spcBef>
                <a:spcPct val="0"/>
              </a:spcBef>
              <a:spcAft>
                <a:spcPct val="0"/>
              </a:spcAft>
              <a:defRPr/>
            </a:pPr>
            <a:endParaRPr lang="en-GB" sz="1467" dirty="0">
              <a:solidFill>
                <a:srgbClr val="646567"/>
              </a:solidFill>
              <a:latin typeface="Verdana" pitchFamily="34" charset="0"/>
            </a:endParaRPr>
          </a:p>
        </p:txBody>
      </p:sp>
      <p:sp>
        <p:nvSpPr>
          <p:cNvPr id="2" name="Title 1"/>
          <p:cNvSpPr>
            <a:spLocks noGrp="1"/>
          </p:cNvSpPr>
          <p:nvPr>
            <p:ph type="title"/>
          </p:nvPr>
        </p:nvSpPr>
        <p:spPr>
          <a:xfrm>
            <a:off x="623392" y="476676"/>
            <a:ext cx="3744416" cy="936625"/>
          </a:xfrm>
        </p:spPr>
        <p:txBody>
          <a:bodyPr>
            <a:noAutofit/>
          </a:bodyPr>
          <a:lstStyle/>
          <a:p>
            <a:r>
              <a:rPr lang="en-GB" sz="2133" dirty="0"/>
              <a:t>PEPPOL – A deployment of CEF </a:t>
            </a:r>
            <a:r>
              <a:rPr lang="en-GB" sz="2133" dirty="0" err="1"/>
              <a:t>eDelivery</a:t>
            </a:r>
            <a:r>
              <a:rPr lang="en-GB" sz="2133" dirty="0"/>
              <a:t> DSI</a:t>
            </a:r>
          </a:p>
        </p:txBody>
      </p:sp>
      <p:sp>
        <p:nvSpPr>
          <p:cNvPr id="18" name="Text Placeholder 17"/>
          <p:cNvSpPr>
            <a:spLocks noGrp="1"/>
          </p:cNvSpPr>
          <p:nvPr>
            <p:ph type="body" sz="quarter" idx="14"/>
          </p:nvPr>
        </p:nvSpPr>
        <p:spPr>
          <a:xfrm>
            <a:off x="623394" y="1220755"/>
            <a:ext cx="3648404" cy="4447107"/>
          </a:xfrm>
        </p:spPr>
        <p:txBody>
          <a:bodyPr>
            <a:noAutofit/>
          </a:bodyPr>
          <a:lstStyle/>
          <a:p>
            <a:pPr marL="0" indent="0">
              <a:lnSpc>
                <a:spcPct val="150000"/>
              </a:lnSpc>
              <a:buNone/>
            </a:pPr>
            <a:r>
              <a:rPr lang="en-GB" sz="1067" b="1" dirty="0"/>
              <a:t>AP</a:t>
            </a:r>
          </a:p>
          <a:p>
            <a:pPr marL="0" indent="0">
              <a:lnSpc>
                <a:spcPct val="150000"/>
              </a:lnSpc>
              <a:buNone/>
            </a:pPr>
            <a:r>
              <a:rPr lang="en-GB" sz="1067" dirty="0"/>
              <a:t>The role of the AP (Access Point) is to send and receive messages in a secure and reliable way, on behalf of the participants. The AP is essentially a simple which is often offered together with other value added services by a service provider.</a:t>
            </a:r>
          </a:p>
          <a:p>
            <a:pPr marL="0" indent="0">
              <a:lnSpc>
                <a:spcPct val="150000"/>
              </a:lnSpc>
              <a:buNone/>
            </a:pPr>
            <a:r>
              <a:rPr lang="en-GB" sz="1067" b="1" dirty="0"/>
              <a:t>SMP</a:t>
            </a:r>
          </a:p>
          <a:p>
            <a:pPr marL="0" indent="0">
              <a:lnSpc>
                <a:spcPct val="150000"/>
              </a:lnSpc>
              <a:buNone/>
            </a:pPr>
            <a:r>
              <a:rPr lang="en-GB" sz="1067" dirty="0"/>
              <a:t>Once the sender discovers the address of the receiver’s SMP, it is able to retrieve the needed information (i.e. metadata) about the receiver. With such information, the message can be sent. The SMP is usually a distributed component in an eDelivery Messaging Infrastructure.</a:t>
            </a:r>
          </a:p>
          <a:p>
            <a:pPr marL="0" indent="0">
              <a:lnSpc>
                <a:spcPct val="150000"/>
              </a:lnSpc>
              <a:buNone/>
            </a:pPr>
            <a:r>
              <a:rPr lang="en-GB" sz="1067" b="1" dirty="0"/>
              <a:t>SML</a:t>
            </a:r>
          </a:p>
          <a:p>
            <a:pPr marL="0" indent="0">
              <a:lnSpc>
                <a:spcPct val="150000"/>
              </a:lnSpc>
              <a:buNone/>
            </a:pPr>
            <a:r>
              <a:rPr lang="en-GB" sz="1067" dirty="0"/>
              <a:t>The role of the SML (Service Metadata Locator) is to manage the resource records of the participants and SMPs (Service Metadata Publisher) in the DNS (Domain Name System). The SML is usually a centralised component in an eDelivery Messaging Infrastructure.</a:t>
            </a:r>
          </a:p>
          <a:p>
            <a:pPr marL="0" indent="0">
              <a:lnSpc>
                <a:spcPct val="150000"/>
              </a:lnSpc>
            </a:pPr>
            <a:endParaRPr lang="en-GB" sz="533" dirty="0"/>
          </a:p>
        </p:txBody>
      </p:sp>
      <p:sp>
        <p:nvSpPr>
          <p:cNvPr id="53" name="Rectangle 52"/>
          <p:cNvSpPr/>
          <p:nvPr/>
        </p:nvSpPr>
        <p:spPr bwMode="auto">
          <a:xfrm>
            <a:off x="9345635" y="3602112"/>
            <a:ext cx="2689628" cy="1198957"/>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4" name="Freeform 9198"/>
          <p:cNvSpPr>
            <a:spLocks/>
          </p:cNvSpPr>
          <p:nvPr/>
        </p:nvSpPr>
        <p:spPr bwMode="auto">
          <a:xfrm>
            <a:off x="7363669" y="3923034"/>
            <a:ext cx="1910649" cy="1522191"/>
          </a:xfrm>
          <a:custGeom>
            <a:avLst/>
            <a:gdLst>
              <a:gd name="T0" fmla="*/ 70414064 w 1439"/>
              <a:gd name="T1" fmla="*/ 17862886 h 935"/>
              <a:gd name="T2" fmla="*/ 66680858 w 1439"/>
              <a:gd name="T3" fmla="*/ 18205151 h 935"/>
              <a:gd name="T4" fmla="*/ 43123825 w 1439"/>
              <a:gd name="T5" fmla="*/ 0 h 935"/>
              <a:gd name="T6" fmla="*/ 18472432 w 1439"/>
              <a:gd name="T7" fmla="*/ 25596663 h 935"/>
              <a:gd name="T8" fmla="*/ 18729974 w 1439"/>
              <a:gd name="T9" fmla="*/ 29292289 h 935"/>
              <a:gd name="T10" fmla="*/ 16734600 w 1439"/>
              <a:gd name="T11" fmla="*/ 29155539 h 935"/>
              <a:gd name="T12" fmla="*/ 0 w 1439"/>
              <a:gd name="T13" fmla="*/ 46539411 h 935"/>
              <a:gd name="T14" fmla="*/ 16734600 w 1439"/>
              <a:gd name="T15" fmla="*/ 63991527 h 935"/>
              <a:gd name="T16" fmla="*/ 70414064 w 1439"/>
              <a:gd name="T17" fmla="*/ 63991527 h 935"/>
              <a:gd name="T18" fmla="*/ 92619450 w 1439"/>
              <a:gd name="T19" fmla="*/ 40927207 h 935"/>
              <a:gd name="T20" fmla="*/ 70414064 w 1439"/>
              <a:gd name="T21" fmla="*/ 17862886 h 9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9" h="935">
                <a:moveTo>
                  <a:pt x="1094" y="261"/>
                </a:moveTo>
                <a:cubicBezTo>
                  <a:pt x="1075" y="261"/>
                  <a:pt x="1055" y="263"/>
                  <a:pt x="1036" y="266"/>
                </a:cubicBezTo>
                <a:cubicBezTo>
                  <a:pt x="989" y="112"/>
                  <a:pt x="843" y="0"/>
                  <a:pt x="670" y="0"/>
                </a:cubicBezTo>
                <a:cubicBezTo>
                  <a:pt x="458" y="0"/>
                  <a:pt x="287" y="167"/>
                  <a:pt x="287" y="374"/>
                </a:cubicBezTo>
                <a:cubicBezTo>
                  <a:pt x="287" y="392"/>
                  <a:pt x="288" y="410"/>
                  <a:pt x="291" y="428"/>
                </a:cubicBezTo>
                <a:cubicBezTo>
                  <a:pt x="281" y="427"/>
                  <a:pt x="271" y="426"/>
                  <a:pt x="260" y="426"/>
                </a:cubicBezTo>
                <a:cubicBezTo>
                  <a:pt x="116" y="426"/>
                  <a:pt x="0" y="540"/>
                  <a:pt x="0" y="680"/>
                </a:cubicBezTo>
                <a:cubicBezTo>
                  <a:pt x="0" y="821"/>
                  <a:pt x="116" y="935"/>
                  <a:pt x="260" y="935"/>
                </a:cubicBezTo>
                <a:lnTo>
                  <a:pt x="1094" y="935"/>
                </a:lnTo>
                <a:cubicBezTo>
                  <a:pt x="1285" y="935"/>
                  <a:pt x="1439" y="784"/>
                  <a:pt x="1439" y="598"/>
                </a:cubicBezTo>
                <a:cubicBezTo>
                  <a:pt x="1439" y="412"/>
                  <a:pt x="1285" y="261"/>
                  <a:pt x="1094" y="261"/>
                </a:cubicBezTo>
              </a:path>
            </a:pathLst>
          </a:custGeom>
          <a:solidFill>
            <a:srgbClr val="FFFFFF">
              <a:lumMod val="95000"/>
            </a:srgbClr>
          </a:solidFill>
          <a:ln>
            <a:noFill/>
          </a:ln>
        </p:spPr>
        <p:txBody>
          <a:bodyPr lIns="181157" tIns="90577" rIns="181157" bIns="90577"/>
          <a:lstStyle/>
          <a:p>
            <a:pPr defTabSz="1219170" eaLnBrk="0" hangingPunct="0">
              <a:defRPr/>
            </a:pPr>
            <a:endParaRPr lang="en-US" sz="10666" b="1" kern="0" dirty="0">
              <a:solidFill>
                <a:srgbClr val="FFD624"/>
              </a:solidFill>
              <a:latin typeface="Verdana"/>
            </a:endParaRPr>
          </a:p>
        </p:txBody>
      </p:sp>
      <p:sp>
        <p:nvSpPr>
          <p:cNvPr id="55" name="Rectangle 54"/>
          <p:cNvSpPr/>
          <p:nvPr/>
        </p:nvSpPr>
        <p:spPr bwMode="auto">
          <a:xfrm>
            <a:off x="4655841" y="3614628"/>
            <a:ext cx="2689628" cy="1198957"/>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6" name="Rectangle 55"/>
          <p:cNvSpPr/>
          <p:nvPr/>
        </p:nvSpPr>
        <p:spPr bwMode="auto">
          <a:xfrm>
            <a:off x="9330346" y="2123816"/>
            <a:ext cx="2718316" cy="1347072"/>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7" name="Rectangle 56"/>
          <p:cNvSpPr/>
          <p:nvPr/>
        </p:nvSpPr>
        <p:spPr bwMode="auto">
          <a:xfrm>
            <a:off x="4659144" y="2116087"/>
            <a:ext cx="2680797" cy="1362611"/>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64" name="TextBox 63"/>
          <p:cNvSpPr txBox="1"/>
          <p:nvPr/>
        </p:nvSpPr>
        <p:spPr>
          <a:xfrm>
            <a:off x="6920842" y="4990957"/>
            <a:ext cx="2816551" cy="276999"/>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1200" dirty="0">
                <a:solidFill>
                  <a:srgbClr val="000000"/>
                </a:solidFill>
              </a:rPr>
              <a:t>Internet</a:t>
            </a:r>
          </a:p>
        </p:txBody>
      </p:sp>
      <p:grpSp>
        <p:nvGrpSpPr>
          <p:cNvPr id="4" name="Grupp 3"/>
          <p:cNvGrpSpPr/>
          <p:nvPr/>
        </p:nvGrpSpPr>
        <p:grpSpPr>
          <a:xfrm>
            <a:off x="5421678" y="2493355"/>
            <a:ext cx="1333039" cy="456880"/>
            <a:chOff x="4436317" y="1174380"/>
            <a:chExt cx="999779" cy="342660"/>
          </a:xfrm>
        </p:grpSpPr>
        <p:sp>
          <p:nvSpPr>
            <p:cNvPr id="97" name="Freeform 220"/>
            <p:cNvSpPr>
              <a:spLocks noEditPoints="1"/>
            </p:cNvSpPr>
            <p:nvPr/>
          </p:nvSpPr>
          <p:spPr bwMode="auto">
            <a:xfrm>
              <a:off x="4497529" y="1230081"/>
              <a:ext cx="43492" cy="49093"/>
            </a:xfrm>
            <a:custGeom>
              <a:avLst/>
              <a:gdLst>
                <a:gd name="T0" fmla="*/ 5 w 35"/>
                <a:gd name="T1" fmla="*/ 34 h 34"/>
                <a:gd name="T2" fmla="*/ 30 w 35"/>
                <a:gd name="T3" fmla="*/ 34 h 34"/>
                <a:gd name="T4" fmla="*/ 35 w 35"/>
                <a:gd name="T5" fmla="*/ 30 h 34"/>
                <a:gd name="T6" fmla="*/ 35 w 35"/>
                <a:gd name="T7" fmla="*/ 5 h 34"/>
                <a:gd name="T8" fmla="*/ 30 w 35"/>
                <a:gd name="T9" fmla="*/ 0 h 34"/>
                <a:gd name="T10" fmla="*/ 5 w 35"/>
                <a:gd name="T11" fmla="*/ 0 h 34"/>
                <a:gd name="T12" fmla="*/ 0 w 35"/>
                <a:gd name="T13" fmla="*/ 5 h 34"/>
                <a:gd name="T14" fmla="*/ 0 w 35"/>
                <a:gd name="T15" fmla="*/ 30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30"/>
                  </a:cubicBezTo>
                  <a:cubicBezTo>
                    <a:pt x="35" y="5"/>
                    <a:pt x="35" y="5"/>
                    <a:pt x="35" y="5"/>
                  </a:cubicBezTo>
                  <a:cubicBezTo>
                    <a:pt x="35" y="2"/>
                    <a:pt x="33" y="0"/>
                    <a:pt x="30" y="0"/>
                  </a:cubicBezTo>
                  <a:cubicBezTo>
                    <a:pt x="5" y="0"/>
                    <a:pt x="5" y="0"/>
                    <a:pt x="5" y="0"/>
                  </a:cubicBezTo>
                  <a:cubicBezTo>
                    <a:pt x="2" y="0"/>
                    <a:pt x="0" y="2"/>
                    <a:pt x="0" y="5"/>
                  </a:cubicBezTo>
                  <a:cubicBezTo>
                    <a:pt x="0" y="30"/>
                    <a:pt x="0" y="30"/>
                    <a:pt x="0" y="30"/>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8" name="Freeform 221"/>
            <p:cNvSpPr>
              <a:spLocks noEditPoints="1"/>
            </p:cNvSpPr>
            <p:nvPr/>
          </p:nvSpPr>
          <p:spPr bwMode="auto">
            <a:xfrm>
              <a:off x="4497529" y="1295223"/>
              <a:ext cx="43492" cy="50037"/>
            </a:xfrm>
            <a:custGeom>
              <a:avLst/>
              <a:gdLst>
                <a:gd name="T0" fmla="*/ 5 w 35"/>
                <a:gd name="T1" fmla="*/ 34 h 34"/>
                <a:gd name="T2" fmla="*/ 30 w 35"/>
                <a:gd name="T3" fmla="*/ 34 h 34"/>
                <a:gd name="T4" fmla="*/ 35 w 35"/>
                <a:gd name="T5" fmla="*/ 29 h 34"/>
                <a:gd name="T6" fmla="*/ 35 w 35"/>
                <a:gd name="T7" fmla="*/ 4 h 34"/>
                <a:gd name="T8" fmla="*/ 30 w 35"/>
                <a:gd name="T9" fmla="*/ 0 h 34"/>
                <a:gd name="T10" fmla="*/ 5 w 35"/>
                <a:gd name="T11" fmla="*/ 0 h 34"/>
                <a:gd name="T12" fmla="*/ 0 w 35"/>
                <a:gd name="T13" fmla="*/ 4 h 34"/>
                <a:gd name="T14" fmla="*/ 0 w 35"/>
                <a:gd name="T15" fmla="*/ 29 h 34"/>
                <a:gd name="T16" fmla="*/ 5 w 35"/>
                <a:gd name="T17" fmla="*/ 34 h 34"/>
                <a:gd name="T18" fmla="*/ 9 w 35"/>
                <a:gd name="T19" fmla="*/ 9 h 34"/>
                <a:gd name="T20" fmla="*/ 25 w 35"/>
                <a:gd name="T21" fmla="*/ 9 h 34"/>
                <a:gd name="T22" fmla="*/ 25 w 35"/>
                <a:gd name="T23" fmla="*/ 24 h 34"/>
                <a:gd name="T24" fmla="*/ 9 w 35"/>
                <a:gd name="T25" fmla="*/ 24 h 34"/>
                <a:gd name="T26" fmla="*/ 9 w 35"/>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4"/>
                    <a:pt x="35" y="4"/>
                    <a:pt x="35" y="4"/>
                  </a:cubicBezTo>
                  <a:cubicBezTo>
                    <a:pt x="35" y="2"/>
                    <a:pt x="33" y="0"/>
                    <a:pt x="30" y="0"/>
                  </a:cubicBezTo>
                  <a:cubicBezTo>
                    <a:pt x="5" y="0"/>
                    <a:pt x="5" y="0"/>
                    <a:pt x="5" y="0"/>
                  </a:cubicBezTo>
                  <a:cubicBezTo>
                    <a:pt x="2" y="0"/>
                    <a:pt x="0" y="2"/>
                    <a:pt x="0" y="4"/>
                  </a:cubicBezTo>
                  <a:cubicBezTo>
                    <a:pt x="0" y="29"/>
                    <a:pt x="0" y="29"/>
                    <a:pt x="0" y="29"/>
                  </a:cubicBezTo>
                  <a:cubicBezTo>
                    <a:pt x="0" y="32"/>
                    <a:pt x="2" y="34"/>
                    <a:pt x="5" y="34"/>
                  </a:cubicBezTo>
                  <a:close/>
                  <a:moveTo>
                    <a:pt x="9" y="9"/>
                  </a:moveTo>
                  <a:cubicBezTo>
                    <a:pt x="25" y="9"/>
                    <a:pt x="25" y="9"/>
                    <a:pt x="25" y="9"/>
                  </a:cubicBezTo>
                  <a:cubicBezTo>
                    <a:pt x="25" y="24"/>
                    <a:pt x="25" y="24"/>
                    <a:pt x="25" y="24"/>
                  </a:cubicBezTo>
                  <a:cubicBezTo>
                    <a:pt x="9" y="24"/>
                    <a:pt x="9" y="24"/>
                    <a:pt x="9" y="24"/>
                  </a:cubicBezTo>
                  <a:lnTo>
                    <a:pt x="9" y="9"/>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9" name="Freeform 222"/>
            <p:cNvSpPr>
              <a:spLocks noEditPoints="1"/>
            </p:cNvSpPr>
            <p:nvPr/>
          </p:nvSpPr>
          <p:spPr bwMode="auto">
            <a:xfrm>
              <a:off x="4497529" y="1359422"/>
              <a:ext cx="43492" cy="49093"/>
            </a:xfrm>
            <a:custGeom>
              <a:avLst/>
              <a:gdLst>
                <a:gd name="T0" fmla="*/ 5 w 35"/>
                <a:gd name="T1" fmla="*/ 34 h 34"/>
                <a:gd name="T2" fmla="*/ 30 w 35"/>
                <a:gd name="T3" fmla="*/ 34 h 34"/>
                <a:gd name="T4" fmla="*/ 35 w 35"/>
                <a:gd name="T5" fmla="*/ 29 h 34"/>
                <a:gd name="T6" fmla="*/ 35 w 35"/>
                <a:gd name="T7" fmla="*/ 5 h 34"/>
                <a:gd name="T8" fmla="*/ 30 w 35"/>
                <a:gd name="T9" fmla="*/ 0 h 34"/>
                <a:gd name="T10" fmla="*/ 5 w 35"/>
                <a:gd name="T11" fmla="*/ 0 h 34"/>
                <a:gd name="T12" fmla="*/ 0 w 35"/>
                <a:gd name="T13" fmla="*/ 5 h 34"/>
                <a:gd name="T14" fmla="*/ 0 w 35"/>
                <a:gd name="T15" fmla="*/ 29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5"/>
                    <a:pt x="35" y="5"/>
                    <a:pt x="35" y="5"/>
                  </a:cubicBezTo>
                  <a:cubicBezTo>
                    <a:pt x="35" y="2"/>
                    <a:pt x="33" y="0"/>
                    <a:pt x="30" y="0"/>
                  </a:cubicBezTo>
                  <a:cubicBezTo>
                    <a:pt x="5" y="0"/>
                    <a:pt x="5" y="0"/>
                    <a:pt x="5" y="0"/>
                  </a:cubicBezTo>
                  <a:cubicBezTo>
                    <a:pt x="2" y="0"/>
                    <a:pt x="0" y="2"/>
                    <a:pt x="0" y="5"/>
                  </a:cubicBezTo>
                  <a:cubicBezTo>
                    <a:pt x="0" y="29"/>
                    <a:pt x="0" y="29"/>
                    <a:pt x="0" y="29"/>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0" name="Freeform 223"/>
            <p:cNvSpPr>
              <a:spLocks noEditPoints="1"/>
            </p:cNvSpPr>
            <p:nvPr/>
          </p:nvSpPr>
          <p:spPr bwMode="auto">
            <a:xfrm>
              <a:off x="4436317" y="1174380"/>
              <a:ext cx="256122" cy="338929"/>
            </a:xfrm>
            <a:custGeom>
              <a:avLst/>
              <a:gdLst>
                <a:gd name="T0" fmla="*/ 202 w 206"/>
                <a:gd name="T1" fmla="*/ 96 h 233"/>
                <a:gd name="T2" fmla="*/ 133 w 206"/>
                <a:gd name="T3" fmla="*/ 81 h 233"/>
                <a:gd name="T4" fmla="*/ 133 w 206"/>
                <a:gd name="T5" fmla="*/ 7 h 233"/>
                <a:gd name="T6" fmla="*/ 133 w 206"/>
                <a:gd name="T7" fmla="*/ 6 h 233"/>
                <a:gd name="T8" fmla="*/ 133 w 206"/>
                <a:gd name="T9" fmla="*/ 5 h 233"/>
                <a:gd name="T10" fmla="*/ 127 w 206"/>
                <a:gd name="T11" fmla="*/ 1 h 233"/>
                <a:gd name="T12" fmla="*/ 4 w 206"/>
                <a:gd name="T13" fmla="*/ 20 h 233"/>
                <a:gd name="T14" fmla="*/ 0 w 206"/>
                <a:gd name="T15" fmla="*/ 25 h 233"/>
                <a:gd name="T16" fmla="*/ 0 w 206"/>
                <a:gd name="T17" fmla="*/ 25 h 233"/>
                <a:gd name="T18" fmla="*/ 0 w 206"/>
                <a:gd name="T19" fmla="*/ 26 h 233"/>
                <a:gd name="T20" fmla="*/ 0 w 206"/>
                <a:gd name="T21" fmla="*/ 228 h 233"/>
                <a:gd name="T22" fmla="*/ 5 w 206"/>
                <a:gd name="T23" fmla="*/ 233 h 233"/>
                <a:gd name="T24" fmla="*/ 54 w 206"/>
                <a:gd name="T25" fmla="*/ 233 h 233"/>
                <a:gd name="T26" fmla="*/ 79 w 206"/>
                <a:gd name="T27" fmla="*/ 233 h 233"/>
                <a:gd name="T28" fmla="*/ 128 w 206"/>
                <a:gd name="T29" fmla="*/ 233 h 233"/>
                <a:gd name="T30" fmla="*/ 201 w 206"/>
                <a:gd name="T31" fmla="*/ 233 h 233"/>
                <a:gd name="T32" fmla="*/ 206 w 206"/>
                <a:gd name="T33" fmla="*/ 228 h 233"/>
                <a:gd name="T34" fmla="*/ 206 w 206"/>
                <a:gd name="T35" fmla="*/ 101 h 233"/>
                <a:gd name="T36" fmla="*/ 202 w 206"/>
                <a:gd name="T37" fmla="*/ 96 h 233"/>
                <a:gd name="T38" fmla="*/ 9 w 206"/>
                <a:gd name="T39" fmla="*/ 30 h 233"/>
                <a:gd name="T40" fmla="*/ 123 w 206"/>
                <a:gd name="T41" fmla="*/ 12 h 233"/>
                <a:gd name="T42" fmla="*/ 123 w 206"/>
                <a:gd name="T43" fmla="*/ 85 h 233"/>
                <a:gd name="T44" fmla="*/ 123 w 206"/>
                <a:gd name="T45" fmla="*/ 224 h 233"/>
                <a:gd name="T46" fmla="*/ 84 w 206"/>
                <a:gd name="T47" fmla="*/ 224 h 233"/>
                <a:gd name="T48" fmla="*/ 84 w 206"/>
                <a:gd name="T49" fmla="*/ 180 h 233"/>
                <a:gd name="T50" fmla="*/ 79 w 206"/>
                <a:gd name="T51" fmla="*/ 175 h 233"/>
                <a:gd name="T52" fmla="*/ 54 w 206"/>
                <a:gd name="T53" fmla="*/ 175 h 233"/>
                <a:gd name="T54" fmla="*/ 49 w 206"/>
                <a:gd name="T55" fmla="*/ 180 h 233"/>
                <a:gd name="T56" fmla="*/ 49 w 206"/>
                <a:gd name="T57" fmla="*/ 224 h 233"/>
                <a:gd name="T58" fmla="*/ 9 w 206"/>
                <a:gd name="T59" fmla="*/ 224 h 233"/>
                <a:gd name="T60" fmla="*/ 9 w 206"/>
                <a:gd name="T61" fmla="*/ 30 h 233"/>
                <a:gd name="T62" fmla="*/ 58 w 206"/>
                <a:gd name="T63" fmla="*/ 224 h 233"/>
                <a:gd name="T64" fmla="*/ 58 w 206"/>
                <a:gd name="T65" fmla="*/ 184 h 233"/>
                <a:gd name="T66" fmla="*/ 74 w 206"/>
                <a:gd name="T67" fmla="*/ 184 h 233"/>
                <a:gd name="T68" fmla="*/ 74 w 206"/>
                <a:gd name="T69" fmla="*/ 224 h 233"/>
                <a:gd name="T70" fmla="*/ 58 w 206"/>
                <a:gd name="T71" fmla="*/ 224 h 233"/>
                <a:gd name="T72" fmla="*/ 196 w 206"/>
                <a:gd name="T73" fmla="*/ 224 h 233"/>
                <a:gd name="T74" fmla="*/ 170 w 206"/>
                <a:gd name="T75" fmla="*/ 224 h 233"/>
                <a:gd name="T76" fmla="*/ 170 w 206"/>
                <a:gd name="T77" fmla="*/ 199 h 233"/>
                <a:gd name="T78" fmla="*/ 165 w 206"/>
                <a:gd name="T79" fmla="*/ 195 h 233"/>
                <a:gd name="T80" fmla="*/ 164 w 206"/>
                <a:gd name="T81" fmla="*/ 195 h 233"/>
                <a:gd name="T82" fmla="*/ 159 w 206"/>
                <a:gd name="T83" fmla="*/ 199 h 233"/>
                <a:gd name="T84" fmla="*/ 159 w 206"/>
                <a:gd name="T85" fmla="*/ 224 h 233"/>
                <a:gd name="T86" fmla="*/ 133 w 206"/>
                <a:gd name="T87" fmla="*/ 224 h 233"/>
                <a:gd name="T88" fmla="*/ 133 w 206"/>
                <a:gd name="T89" fmla="*/ 90 h 233"/>
                <a:gd name="T90" fmla="*/ 196 w 206"/>
                <a:gd name="T91" fmla="*/ 105 h 233"/>
                <a:gd name="T92" fmla="*/ 196 w 206"/>
                <a:gd name="T9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3">
                  <a:moveTo>
                    <a:pt x="202" y="96"/>
                  </a:moveTo>
                  <a:cubicBezTo>
                    <a:pt x="133" y="81"/>
                    <a:pt x="133" y="81"/>
                    <a:pt x="133" y="81"/>
                  </a:cubicBezTo>
                  <a:cubicBezTo>
                    <a:pt x="133" y="7"/>
                    <a:pt x="133" y="7"/>
                    <a:pt x="133" y="7"/>
                  </a:cubicBezTo>
                  <a:cubicBezTo>
                    <a:pt x="133" y="6"/>
                    <a:pt x="133" y="6"/>
                    <a:pt x="133" y="6"/>
                  </a:cubicBezTo>
                  <a:cubicBezTo>
                    <a:pt x="133" y="6"/>
                    <a:pt x="133" y="5"/>
                    <a:pt x="133" y="5"/>
                  </a:cubicBezTo>
                  <a:cubicBezTo>
                    <a:pt x="132" y="2"/>
                    <a:pt x="130" y="0"/>
                    <a:pt x="127" y="1"/>
                  </a:cubicBezTo>
                  <a:cubicBezTo>
                    <a:pt x="4" y="20"/>
                    <a:pt x="4" y="20"/>
                    <a:pt x="4" y="20"/>
                  </a:cubicBezTo>
                  <a:cubicBezTo>
                    <a:pt x="1" y="20"/>
                    <a:pt x="0" y="23"/>
                    <a:pt x="0" y="25"/>
                  </a:cubicBezTo>
                  <a:cubicBezTo>
                    <a:pt x="0" y="25"/>
                    <a:pt x="0" y="25"/>
                    <a:pt x="0" y="25"/>
                  </a:cubicBezTo>
                  <a:cubicBezTo>
                    <a:pt x="0" y="26"/>
                    <a:pt x="0" y="26"/>
                    <a:pt x="0" y="26"/>
                  </a:cubicBezTo>
                  <a:cubicBezTo>
                    <a:pt x="0" y="228"/>
                    <a:pt x="0" y="228"/>
                    <a:pt x="0" y="228"/>
                  </a:cubicBezTo>
                  <a:cubicBezTo>
                    <a:pt x="0" y="231"/>
                    <a:pt x="2" y="233"/>
                    <a:pt x="5" y="233"/>
                  </a:cubicBezTo>
                  <a:cubicBezTo>
                    <a:pt x="54" y="233"/>
                    <a:pt x="54" y="233"/>
                    <a:pt x="54" y="233"/>
                  </a:cubicBezTo>
                  <a:cubicBezTo>
                    <a:pt x="79" y="233"/>
                    <a:pt x="79" y="233"/>
                    <a:pt x="79" y="233"/>
                  </a:cubicBezTo>
                  <a:cubicBezTo>
                    <a:pt x="128" y="233"/>
                    <a:pt x="128" y="233"/>
                    <a:pt x="128" y="233"/>
                  </a:cubicBezTo>
                  <a:cubicBezTo>
                    <a:pt x="201" y="233"/>
                    <a:pt x="201" y="233"/>
                    <a:pt x="201" y="233"/>
                  </a:cubicBezTo>
                  <a:cubicBezTo>
                    <a:pt x="204" y="233"/>
                    <a:pt x="206" y="231"/>
                    <a:pt x="206" y="228"/>
                  </a:cubicBezTo>
                  <a:cubicBezTo>
                    <a:pt x="206" y="101"/>
                    <a:pt x="206" y="101"/>
                    <a:pt x="206" y="101"/>
                  </a:cubicBezTo>
                  <a:cubicBezTo>
                    <a:pt x="206" y="99"/>
                    <a:pt x="204" y="97"/>
                    <a:pt x="202" y="96"/>
                  </a:cubicBezTo>
                  <a:close/>
                  <a:moveTo>
                    <a:pt x="9" y="30"/>
                  </a:moveTo>
                  <a:cubicBezTo>
                    <a:pt x="123" y="12"/>
                    <a:pt x="123" y="12"/>
                    <a:pt x="123" y="12"/>
                  </a:cubicBezTo>
                  <a:cubicBezTo>
                    <a:pt x="123" y="85"/>
                    <a:pt x="123" y="85"/>
                    <a:pt x="123" y="85"/>
                  </a:cubicBezTo>
                  <a:cubicBezTo>
                    <a:pt x="123" y="224"/>
                    <a:pt x="123" y="224"/>
                    <a:pt x="123" y="224"/>
                  </a:cubicBezTo>
                  <a:cubicBezTo>
                    <a:pt x="84" y="224"/>
                    <a:pt x="84" y="224"/>
                    <a:pt x="84" y="224"/>
                  </a:cubicBezTo>
                  <a:cubicBezTo>
                    <a:pt x="84" y="180"/>
                    <a:pt x="84" y="180"/>
                    <a:pt x="84" y="180"/>
                  </a:cubicBezTo>
                  <a:cubicBezTo>
                    <a:pt x="84" y="177"/>
                    <a:pt x="82" y="175"/>
                    <a:pt x="79" y="175"/>
                  </a:cubicBezTo>
                  <a:cubicBezTo>
                    <a:pt x="54" y="175"/>
                    <a:pt x="54" y="175"/>
                    <a:pt x="54" y="175"/>
                  </a:cubicBezTo>
                  <a:cubicBezTo>
                    <a:pt x="51" y="175"/>
                    <a:pt x="49" y="177"/>
                    <a:pt x="49" y="180"/>
                  </a:cubicBezTo>
                  <a:cubicBezTo>
                    <a:pt x="49" y="224"/>
                    <a:pt x="49" y="224"/>
                    <a:pt x="49" y="224"/>
                  </a:cubicBezTo>
                  <a:cubicBezTo>
                    <a:pt x="9" y="224"/>
                    <a:pt x="9" y="224"/>
                    <a:pt x="9" y="224"/>
                  </a:cubicBezTo>
                  <a:lnTo>
                    <a:pt x="9" y="30"/>
                  </a:lnTo>
                  <a:close/>
                  <a:moveTo>
                    <a:pt x="58" y="224"/>
                  </a:moveTo>
                  <a:cubicBezTo>
                    <a:pt x="58" y="184"/>
                    <a:pt x="58" y="184"/>
                    <a:pt x="58" y="184"/>
                  </a:cubicBezTo>
                  <a:cubicBezTo>
                    <a:pt x="74" y="184"/>
                    <a:pt x="74" y="184"/>
                    <a:pt x="74" y="184"/>
                  </a:cubicBezTo>
                  <a:cubicBezTo>
                    <a:pt x="74" y="224"/>
                    <a:pt x="74" y="224"/>
                    <a:pt x="74" y="224"/>
                  </a:cubicBezTo>
                  <a:lnTo>
                    <a:pt x="58" y="224"/>
                  </a:lnTo>
                  <a:close/>
                  <a:moveTo>
                    <a:pt x="196" y="224"/>
                  </a:moveTo>
                  <a:cubicBezTo>
                    <a:pt x="170" y="224"/>
                    <a:pt x="170" y="224"/>
                    <a:pt x="170" y="224"/>
                  </a:cubicBezTo>
                  <a:cubicBezTo>
                    <a:pt x="170" y="199"/>
                    <a:pt x="170" y="199"/>
                    <a:pt x="170" y="199"/>
                  </a:cubicBezTo>
                  <a:cubicBezTo>
                    <a:pt x="170" y="197"/>
                    <a:pt x="167" y="195"/>
                    <a:pt x="165" y="195"/>
                  </a:cubicBezTo>
                  <a:cubicBezTo>
                    <a:pt x="164" y="195"/>
                    <a:pt x="164" y="195"/>
                    <a:pt x="164" y="195"/>
                  </a:cubicBezTo>
                  <a:cubicBezTo>
                    <a:pt x="161" y="195"/>
                    <a:pt x="159" y="197"/>
                    <a:pt x="159" y="199"/>
                  </a:cubicBezTo>
                  <a:cubicBezTo>
                    <a:pt x="159" y="224"/>
                    <a:pt x="159" y="224"/>
                    <a:pt x="159" y="224"/>
                  </a:cubicBezTo>
                  <a:cubicBezTo>
                    <a:pt x="133" y="224"/>
                    <a:pt x="133" y="224"/>
                    <a:pt x="133" y="224"/>
                  </a:cubicBezTo>
                  <a:cubicBezTo>
                    <a:pt x="133" y="90"/>
                    <a:pt x="133" y="90"/>
                    <a:pt x="133" y="90"/>
                  </a:cubicBezTo>
                  <a:cubicBezTo>
                    <a:pt x="196" y="105"/>
                    <a:pt x="196" y="105"/>
                    <a:pt x="196" y="105"/>
                  </a:cubicBezTo>
                  <a:lnTo>
                    <a:pt x="196" y="224"/>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1" name="Freeform 224"/>
            <p:cNvSpPr>
              <a:spLocks/>
            </p:cNvSpPr>
            <p:nvPr/>
          </p:nvSpPr>
          <p:spPr bwMode="auto">
            <a:xfrm>
              <a:off x="4633644" y="1350925"/>
              <a:ext cx="13692" cy="34931"/>
            </a:xfrm>
            <a:custGeom>
              <a:avLst/>
              <a:gdLst>
                <a:gd name="T0" fmla="*/ 5 w 11"/>
                <a:gd name="T1" fmla="*/ 24 h 24"/>
                <a:gd name="T2" fmla="*/ 6 w 11"/>
                <a:gd name="T3" fmla="*/ 24 h 24"/>
                <a:gd name="T4" fmla="*/ 11 w 11"/>
                <a:gd name="T5" fmla="*/ 20 h 24"/>
                <a:gd name="T6" fmla="*/ 11 w 11"/>
                <a:gd name="T7" fmla="*/ 5 h 24"/>
                <a:gd name="T8" fmla="*/ 6 w 11"/>
                <a:gd name="T9" fmla="*/ 0 h 24"/>
                <a:gd name="T10" fmla="*/ 5 w 11"/>
                <a:gd name="T11" fmla="*/ 0 h 24"/>
                <a:gd name="T12" fmla="*/ 0 w 11"/>
                <a:gd name="T13" fmla="*/ 5 h 24"/>
                <a:gd name="T14" fmla="*/ 0 w 11"/>
                <a:gd name="T15" fmla="*/ 20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20"/>
                  </a:cubicBezTo>
                  <a:cubicBezTo>
                    <a:pt x="11" y="5"/>
                    <a:pt x="11" y="5"/>
                    <a:pt x="11" y="5"/>
                  </a:cubicBezTo>
                  <a:cubicBezTo>
                    <a:pt x="11" y="2"/>
                    <a:pt x="8" y="0"/>
                    <a:pt x="6" y="0"/>
                  </a:cubicBezTo>
                  <a:cubicBezTo>
                    <a:pt x="5" y="0"/>
                    <a:pt x="5" y="0"/>
                    <a:pt x="5" y="0"/>
                  </a:cubicBezTo>
                  <a:cubicBezTo>
                    <a:pt x="2" y="0"/>
                    <a:pt x="0" y="2"/>
                    <a:pt x="0" y="5"/>
                  </a:cubicBezTo>
                  <a:cubicBezTo>
                    <a:pt x="0" y="20"/>
                    <a:pt x="0" y="20"/>
                    <a:pt x="0" y="20"/>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2" name="Freeform 225"/>
            <p:cNvSpPr>
              <a:spLocks/>
            </p:cNvSpPr>
            <p:nvPr/>
          </p:nvSpPr>
          <p:spPr bwMode="auto">
            <a:xfrm>
              <a:off x="4633644" y="1400018"/>
              <a:ext cx="13692" cy="34931"/>
            </a:xfrm>
            <a:custGeom>
              <a:avLst/>
              <a:gdLst>
                <a:gd name="T0" fmla="*/ 5 w 11"/>
                <a:gd name="T1" fmla="*/ 24 h 24"/>
                <a:gd name="T2" fmla="*/ 6 w 11"/>
                <a:gd name="T3" fmla="*/ 24 h 24"/>
                <a:gd name="T4" fmla="*/ 11 w 11"/>
                <a:gd name="T5" fmla="*/ 19 h 24"/>
                <a:gd name="T6" fmla="*/ 11 w 11"/>
                <a:gd name="T7" fmla="*/ 5 h 24"/>
                <a:gd name="T8" fmla="*/ 6 w 11"/>
                <a:gd name="T9" fmla="*/ 0 h 24"/>
                <a:gd name="T10" fmla="*/ 5 w 11"/>
                <a:gd name="T11" fmla="*/ 0 h 24"/>
                <a:gd name="T12" fmla="*/ 0 w 11"/>
                <a:gd name="T13" fmla="*/ 5 h 24"/>
                <a:gd name="T14" fmla="*/ 0 w 11"/>
                <a:gd name="T15" fmla="*/ 19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19"/>
                  </a:cubicBezTo>
                  <a:cubicBezTo>
                    <a:pt x="11" y="5"/>
                    <a:pt x="11" y="5"/>
                    <a:pt x="11" y="5"/>
                  </a:cubicBezTo>
                  <a:cubicBezTo>
                    <a:pt x="11" y="2"/>
                    <a:pt x="8" y="0"/>
                    <a:pt x="6" y="0"/>
                  </a:cubicBezTo>
                  <a:cubicBezTo>
                    <a:pt x="5" y="0"/>
                    <a:pt x="5" y="0"/>
                    <a:pt x="5" y="0"/>
                  </a:cubicBezTo>
                  <a:cubicBezTo>
                    <a:pt x="2" y="0"/>
                    <a:pt x="0" y="2"/>
                    <a:pt x="0" y="5"/>
                  </a:cubicBezTo>
                  <a:cubicBezTo>
                    <a:pt x="0" y="19"/>
                    <a:pt x="0" y="19"/>
                    <a:pt x="0" y="19"/>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66" name="TextBox 65"/>
            <p:cNvSpPr txBox="1"/>
            <p:nvPr/>
          </p:nvSpPr>
          <p:spPr>
            <a:xfrm>
              <a:off x="4758711" y="1332374"/>
              <a:ext cx="677385" cy="184666"/>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ORIGINAL SENDER</a:t>
              </a:r>
            </a:p>
          </p:txBody>
        </p:sp>
      </p:grpSp>
      <p:grpSp>
        <p:nvGrpSpPr>
          <p:cNvPr id="5" name="Grupp 4"/>
          <p:cNvGrpSpPr/>
          <p:nvPr/>
        </p:nvGrpSpPr>
        <p:grpSpPr>
          <a:xfrm>
            <a:off x="10249053" y="2495390"/>
            <a:ext cx="1102940" cy="451905"/>
            <a:chOff x="7811151" y="1174380"/>
            <a:chExt cx="827205" cy="338929"/>
          </a:xfrm>
        </p:grpSpPr>
        <p:sp>
          <p:nvSpPr>
            <p:cNvPr id="91" name="Freeform 220"/>
            <p:cNvSpPr>
              <a:spLocks noEditPoints="1"/>
            </p:cNvSpPr>
            <p:nvPr/>
          </p:nvSpPr>
          <p:spPr bwMode="auto">
            <a:xfrm>
              <a:off x="7872357" y="1230081"/>
              <a:ext cx="43492" cy="49093"/>
            </a:xfrm>
            <a:custGeom>
              <a:avLst/>
              <a:gdLst>
                <a:gd name="T0" fmla="*/ 5 w 35"/>
                <a:gd name="T1" fmla="*/ 34 h 34"/>
                <a:gd name="T2" fmla="*/ 30 w 35"/>
                <a:gd name="T3" fmla="*/ 34 h 34"/>
                <a:gd name="T4" fmla="*/ 35 w 35"/>
                <a:gd name="T5" fmla="*/ 30 h 34"/>
                <a:gd name="T6" fmla="*/ 35 w 35"/>
                <a:gd name="T7" fmla="*/ 5 h 34"/>
                <a:gd name="T8" fmla="*/ 30 w 35"/>
                <a:gd name="T9" fmla="*/ 0 h 34"/>
                <a:gd name="T10" fmla="*/ 5 w 35"/>
                <a:gd name="T11" fmla="*/ 0 h 34"/>
                <a:gd name="T12" fmla="*/ 0 w 35"/>
                <a:gd name="T13" fmla="*/ 5 h 34"/>
                <a:gd name="T14" fmla="*/ 0 w 35"/>
                <a:gd name="T15" fmla="*/ 30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30"/>
                  </a:cubicBezTo>
                  <a:cubicBezTo>
                    <a:pt x="35" y="5"/>
                    <a:pt x="35" y="5"/>
                    <a:pt x="35" y="5"/>
                  </a:cubicBezTo>
                  <a:cubicBezTo>
                    <a:pt x="35" y="2"/>
                    <a:pt x="33" y="0"/>
                    <a:pt x="30" y="0"/>
                  </a:cubicBezTo>
                  <a:cubicBezTo>
                    <a:pt x="5" y="0"/>
                    <a:pt x="5" y="0"/>
                    <a:pt x="5" y="0"/>
                  </a:cubicBezTo>
                  <a:cubicBezTo>
                    <a:pt x="2" y="0"/>
                    <a:pt x="0" y="2"/>
                    <a:pt x="0" y="5"/>
                  </a:cubicBezTo>
                  <a:cubicBezTo>
                    <a:pt x="0" y="30"/>
                    <a:pt x="0" y="30"/>
                    <a:pt x="0" y="30"/>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2" name="Freeform 221"/>
            <p:cNvSpPr>
              <a:spLocks noEditPoints="1"/>
            </p:cNvSpPr>
            <p:nvPr/>
          </p:nvSpPr>
          <p:spPr bwMode="auto">
            <a:xfrm>
              <a:off x="7872357" y="1295223"/>
              <a:ext cx="43492" cy="50037"/>
            </a:xfrm>
            <a:custGeom>
              <a:avLst/>
              <a:gdLst>
                <a:gd name="T0" fmla="*/ 5 w 35"/>
                <a:gd name="T1" fmla="*/ 34 h 34"/>
                <a:gd name="T2" fmla="*/ 30 w 35"/>
                <a:gd name="T3" fmla="*/ 34 h 34"/>
                <a:gd name="T4" fmla="*/ 35 w 35"/>
                <a:gd name="T5" fmla="*/ 29 h 34"/>
                <a:gd name="T6" fmla="*/ 35 w 35"/>
                <a:gd name="T7" fmla="*/ 4 h 34"/>
                <a:gd name="T8" fmla="*/ 30 w 35"/>
                <a:gd name="T9" fmla="*/ 0 h 34"/>
                <a:gd name="T10" fmla="*/ 5 w 35"/>
                <a:gd name="T11" fmla="*/ 0 h 34"/>
                <a:gd name="T12" fmla="*/ 0 w 35"/>
                <a:gd name="T13" fmla="*/ 4 h 34"/>
                <a:gd name="T14" fmla="*/ 0 w 35"/>
                <a:gd name="T15" fmla="*/ 29 h 34"/>
                <a:gd name="T16" fmla="*/ 5 w 35"/>
                <a:gd name="T17" fmla="*/ 34 h 34"/>
                <a:gd name="T18" fmla="*/ 9 w 35"/>
                <a:gd name="T19" fmla="*/ 9 h 34"/>
                <a:gd name="T20" fmla="*/ 25 w 35"/>
                <a:gd name="T21" fmla="*/ 9 h 34"/>
                <a:gd name="T22" fmla="*/ 25 w 35"/>
                <a:gd name="T23" fmla="*/ 24 h 34"/>
                <a:gd name="T24" fmla="*/ 9 w 35"/>
                <a:gd name="T25" fmla="*/ 24 h 34"/>
                <a:gd name="T26" fmla="*/ 9 w 35"/>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4"/>
                    <a:pt x="35" y="4"/>
                    <a:pt x="35" y="4"/>
                  </a:cubicBezTo>
                  <a:cubicBezTo>
                    <a:pt x="35" y="2"/>
                    <a:pt x="33" y="0"/>
                    <a:pt x="30" y="0"/>
                  </a:cubicBezTo>
                  <a:cubicBezTo>
                    <a:pt x="5" y="0"/>
                    <a:pt x="5" y="0"/>
                    <a:pt x="5" y="0"/>
                  </a:cubicBezTo>
                  <a:cubicBezTo>
                    <a:pt x="2" y="0"/>
                    <a:pt x="0" y="2"/>
                    <a:pt x="0" y="4"/>
                  </a:cubicBezTo>
                  <a:cubicBezTo>
                    <a:pt x="0" y="29"/>
                    <a:pt x="0" y="29"/>
                    <a:pt x="0" y="29"/>
                  </a:cubicBezTo>
                  <a:cubicBezTo>
                    <a:pt x="0" y="32"/>
                    <a:pt x="2" y="34"/>
                    <a:pt x="5" y="34"/>
                  </a:cubicBezTo>
                  <a:close/>
                  <a:moveTo>
                    <a:pt x="9" y="9"/>
                  </a:moveTo>
                  <a:cubicBezTo>
                    <a:pt x="25" y="9"/>
                    <a:pt x="25" y="9"/>
                    <a:pt x="25" y="9"/>
                  </a:cubicBezTo>
                  <a:cubicBezTo>
                    <a:pt x="25" y="24"/>
                    <a:pt x="25" y="24"/>
                    <a:pt x="25" y="24"/>
                  </a:cubicBezTo>
                  <a:cubicBezTo>
                    <a:pt x="9" y="24"/>
                    <a:pt x="9" y="24"/>
                    <a:pt x="9" y="24"/>
                  </a:cubicBezTo>
                  <a:lnTo>
                    <a:pt x="9" y="9"/>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3" name="Freeform 222"/>
            <p:cNvSpPr>
              <a:spLocks noEditPoints="1"/>
            </p:cNvSpPr>
            <p:nvPr/>
          </p:nvSpPr>
          <p:spPr bwMode="auto">
            <a:xfrm>
              <a:off x="7872357" y="1359422"/>
              <a:ext cx="43492" cy="49093"/>
            </a:xfrm>
            <a:custGeom>
              <a:avLst/>
              <a:gdLst>
                <a:gd name="T0" fmla="*/ 5 w 35"/>
                <a:gd name="T1" fmla="*/ 34 h 34"/>
                <a:gd name="T2" fmla="*/ 30 w 35"/>
                <a:gd name="T3" fmla="*/ 34 h 34"/>
                <a:gd name="T4" fmla="*/ 35 w 35"/>
                <a:gd name="T5" fmla="*/ 29 h 34"/>
                <a:gd name="T6" fmla="*/ 35 w 35"/>
                <a:gd name="T7" fmla="*/ 5 h 34"/>
                <a:gd name="T8" fmla="*/ 30 w 35"/>
                <a:gd name="T9" fmla="*/ 0 h 34"/>
                <a:gd name="T10" fmla="*/ 5 w 35"/>
                <a:gd name="T11" fmla="*/ 0 h 34"/>
                <a:gd name="T12" fmla="*/ 0 w 35"/>
                <a:gd name="T13" fmla="*/ 5 h 34"/>
                <a:gd name="T14" fmla="*/ 0 w 35"/>
                <a:gd name="T15" fmla="*/ 29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5"/>
                    <a:pt x="35" y="5"/>
                    <a:pt x="35" y="5"/>
                  </a:cubicBezTo>
                  <a:cubicBezTo>
                    <a:pt x="35" y="2"/>
                    <a:pt x="33" y="0"/>
                    <a:pt x="30" y="0"/>
                  </a:cubicBezTo>
                  <a:cubicBezTo>
                    <a:pt x="5" y="0"/>
                    <a:pt x="5" y="0"/>
                    <a:pt x="5" y="0"/>
                  </a:cubicBezTo>
                  <a:cubicBezTo>
                    <a:pt x="2" y="0"/>
                    <a:pt x="0" y="2"/>
                    <a:pt x="0" y="5"/>
                  </a:cubicBezTo>
                  <a:cubicBezTo>
                    <a:pt x="0" y="29"/>
                    <a:pt x="0" y="29"/>
                    <a:pt x="0" y="29"/>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4" name="Freeform 223"/>
            <p:cNvSpPr>
              <a:spLocks noEditPoints="1"/>
            </p:cNvSpPr>
            <p:nvPr/>
          </p:nvSpPr>
          <p:spPr bwMode="auto">
            <a:xfrm>
              <a:off x="7811151" y="1174380"/>
              <a:ext cx="256122" cy="338929"/>
            </a:xfrm>
            <a:custGeom>
              <a:avLst/>
              <a:gdLst>
                <a:gd name="T0" fmla="*/ 202 w 206"/>
                <a:gd name="T1" fmla="*/ 96 h 233"/>
                <a:gd name="T2" fmla="*/ 133 w 206"/>
                <a:gd name="T3" fmla="*/ 81 h 233"/>
                <a:gd name="T4" fmla="*/ 133 w 206"/>
                <a:gd name="T5" fmla="*/ 7 h 233"/>
                <a:gd name="T6" fmla="*/ 133 w 206"/>
                <a:gd name="T7" fmla="*/ 6 h 233"/>
                <a:gd name="T8" fmla="*/ 133 w 206"/>
                <a:gd name="T9" fmla="*/ 5 h 233"/>
                <a:gd name="T10" fmla="*/ 127 w 206"/>
                <a:gd name="T11" fmla="*/ 1 h 233"/>
                <a:gd name="T12" fmla="*/ 4 w 206"/>
                <a:gd name="T13" fmla="*/ 20 h 233"/>
                <a:gd name="T14" fmla="*/ 0 w 206"/>
                <a:gd name="T15" fmla="*/ 25 h 233"/>
                <a:gd name="T16" fmla="*/ 0 w 206"/>
                <a:gd name="T17" fmla="*/ 25 h 233"/>
                <a:gd name="T18" fmla="*/ 0 w 206"/>
                <a:gd name="T19" fmla="*/ 26 h 233"/>
                <a:gd name="T20" fmla="*/ 0 w 206"/>
                <a:gd name="T21" fmla="*/ 228 h 233"/>
                <a:gd name="T22" fmla="*/ 5 w 206"/>
                <a:gd name="T23" fmla="*/ 233 h 233"/>
                <a:gd name="T24" fmla="*/ 54 w 206"/>
                <a:gd name="T25" fmla="*/ 233 h 233"/>
                <a:gd name="T26" fmla="*/ 79 w 206"/>
                <a:gd name="T27" fmla="*/ 233 h 233"/>
                <a:gd name="T28" fmla="*/ 128 w 206"/>
                <a:gd name="T29" fmla="*/ 233 h 233"/>
                <a:gd name="T30" fmla="*/ 201 w 206"/>
                <a:gd name="T31" fmla="*/ 233 h 233"/>
                <a:gd name="T32" fmla="*/ 206 w 206"/>
                <a:gd name="T33" fmla="*/ 228 h 233"/>
                <a:gd name="T34" fmla="*/ 206 w 206"/>
                <a:gd name="T35" fmla="*/ 101 h 233"/>
                <a:gd name="T36" fmla="*/ 202 w 206"/>
                <a:gd name="T37" fmla="*/ 96 h 233"/>
                <a:gd name="T38" fmla="*/ 9 w 206"/>
                <a:gd name="T39" fmla="*/ 30 h 233"/>
                <a:gd name="T40" fmla="*/ 123 w 206"/>
                <a:gd name="T41" fmla="*/ 12 h 233"/>
                <a:gd name="T42" fmla="*/ 123 w 206"/>
                <a:gd name="T43" fmla="*/ 85 h 233"/>
                <a:gd name="T44" fmla="*/ 123 w 206"/>
                <a:gd name="T45" fmla="*/ 224 h 233"/>
                <a:gd name="T46" fmla="*/ 84 w 206"/>
                <a:gd name="T47" fmla="*/ 224 h 233"/>
                <a:gd name="T48" fmla="*/ 84 w 206"/>
                <a:gd name="T49" fmla="*/ 180 h 233"/>
                <a:gd name="T50" fmla="*/ 79 w 206"/>
                <a:gd name="T51" fmla="*/ 175 h 233"/>
                <a:gd name="T52" fmla="*/ 54 w 206"/>
                <a:gd name="T53" fmla="*/ 175 h 233"/>
                <a:gd name="T54" fmla="*/ 49 w 206"/>
                <a:gd name="T55" fmla="*/ 180 h 233"/>
                <a:gd name="T56" fmla="*/ 49 w 206"/>
                <a:gd name="T57" fmla="*/ 224 h 233"/>
                <a:gd name="T58" fmla="*/ 9 w 206"/>
                <a:gd name="T59" fmla="*/ 224 h 233"/>
                <a:gd name="T60" fmla="*/ 9 w 206"/>
                <a:gd name="T61" fmla="*/ 30 h 233"/>
                <a:gd name="T62" fmla="*/ 58 w 206"/>
                <a:gd name="T63" fmla="*/ 224 h 233"/>
                <a:gd name="T64" fmla="*/ 58 w 206"/>
                <a:gd name="T65" fmla="*/ 184 h 233"/>
                <a:gd name="T66" fmla="*/ 74 w 206"/>
                <a:gd name="T67" fmla="*/ 184 h 233"/>
                <a:gd name="T68" fmla="*/ 74 w 206"/>
                <a:gd name="T69" fmla="*/ 224 h 233"/>
                <a:gd name="T70" fmla="*/ 58 w 206"/>
                <a:gd name="T71" fmla="*/ 224 h 233"/>
                <a:gd name="T72" fmla="*/ 196 w 206"/>
                <a:gd name="T73" fmla="*/ 224 h 233"/>
                <a:gd name="T74" fmla="*/ 170 w 206"/>
                <a:gd name="T75" fmla="*/ 224 h 233"/>
                <a:gd name="T76" fmla="*/ 170 w 206"/>
                <a:gd name="T77" fmla="*/ 199 h 233"/>
                <a:gd name="T78" fmla="*/ 165 w 206"/>
                <a:gd name="T79" fmla="*/ 195 h 233"/>
                <a:gd name="T80" fmla="*/ 164 w 206"/>
                <a:gd name="T81" fmla="*/ 195 h 233"/>
                <a:gd name="T82" fmla="*/ 159 w 206"/>
                <a:gd name="T83" fmla="*/ 199 h 233"/>
                <a:gd name="T84" fmla="*/ 159 w 206"/>
                <a:gd name="T85" fmla="*/ 224 h 233"/>
                <a:gd name="T86" fmla="*/ 133 w 206"/>
                <a:gd name="T87" fmla="*/ 224 h 233"/>
                <a:gd name="T88" fmla="*/ 133 w 206"/>
                <a:gd name="T89" fmla="*/ 90 h 233"/>
                <a:gd name="T90" fmla="*/ 196 w 206"/>
                <a:gd name="T91" fmla="*/ 105 h 233"/>
                <a:gd name="T92" fmla="*/ 196 w 206"/>
                <a:gd name="T9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3">
                  <a:moveTo>
                    <a:pt x="202" y="96"/>
                  </a:moveTo>
                  <a:cubicBezTo>
                    <a:pt x="133" y="81"/>
                    <a:pt x="133" y="81"/>
                    <a:pt x="133" y="81"/>
                  </a:cubicBezTo>
                  <a:cubicBezTo>
                    <a:pt x="133" y="7"/>
                    <a:pt x="133" y="7"/>
                    <a:pt x="133" y="7"/>
                  </a:cubicBezTo>
                  <a:cubicBezTo>
                    <a:pt x="133" y="6"/>
                    <a:pt x="133" y="6"/>
                    <a:pt x="133" y="6"/>
                  </a:cubicBezTo>
                  <a:cubicBezTo>
                    <a:pt x="133" y="6"/>
                    <a:pt x="133" y="5"/>
                    <a:pt x="133" y="5"/>
                  </a:cubicBezTo>
                  <a:cubicBezTo>
                    <a:pt x="132" y="2"/>
                    <a:pt x="130" y="0"/>
                    <a:pt x="127" y="1"/>
                  </a:cubicBezTo>
                  <a:cubicBezTo>
                    <a:pt x="4" y="20"/>
                    <a:pt x="4" y="20"/>
                    <a:pt x="4" y="20"/>
                  </a:cubicBezTo>
                  <a:cubicBezTo>
                    <a:pt x="1" y="20"/>
                    <a:pt x="0" y="23"/>
                    <a:pt x="0" y="25"/>
                  </a:cubicBezTo>
                  <a:cubicBezTo>
                    <a:pt x="0" y="25"/>
                    <a:pt x="0" y="25"/>
                    <a:pt x="0" y="25"/>
                  </a:cubicBezTo>
                  <a:cubicBezTo>
                    <a:pt x="0" y="26"/>
                    <a:pt x="0" y="26"/>
                    <a:pt x="0" y="26"/>
                  </a:cubicBezTo>
                  <a:cubicBezTo>
                    <a:pt x="0" y="228"/>
                    <a:pt x="0" y="228"/>
                    <a:pt x="0" y="228"/>
                  </a:cubicBezTo>
                  <a:cubicBezTo>
                    <a:pt x="0" y="231"/>
                    <a:pt x="2" y="233"/>
                    <a:pt x="5" y="233"/>
                  </a:cubicBezTo>
                  <a:cubicBezTo>
                    <a:pt x="54" y="233"/>
                    <a:pt x="54" y="233"/>
                    <a:pt x="54" y="233"/>
                  </a:cubicBezTo>
                  <a:cubicBezTo>
                    <a:pt x="79" y="233"/>
                    <a:pt x="79" y="233"/>
                    <a:pt x="79" y="233"/>
                  </a:cubicBezTo>
                  <a:cubicBezTo>
                    <a:pt x="128" y="233"/>
                    <a:pt x="128" y="233"/>
                    <a:pt x="128" y="233"/>
                  </a:cubicBezTo>
                  <a:cubicBezTo>
                    <a:pt x="201" y="233"/>
                    <a:pt x="201" y="233"/>
                    <a:pt x="201" y="233"/>
                  </a:cubicBezTo>
                  <a:cubicBezTo>
                    <a:pt x="204" y="233"/>
                    <a:pt x="206" y="231"/>
                    <a:pt x="206" y="228"/>
                  </a:cubicBezTo>
                  <a:cubicBezTo>
                    <a:pt x="206" y="101"/>
                    <a:pt x="206" y="101"/>
                    <a:pt x="206" y="101"/>
                  </a:cubicBezTo>
                  <a:cubicBezTo>
                    <a:pt x="206" y="99"/>
                    <a:pt x="204" y="97"/>
                    <a:pt x="202" y="96"/>
                  </a:cubicBezTo>
                  <a:close/>
                  <a:moveTo>
                    <a:pt x="9" y="30"/>
                  </a:moveTo>
                  <a:cubicBezTo>
                    <a:pt x="123" y="12"/>
                    <a:pt x="123" y="12"/>
                    <a:pt x="123" y="12"/>
                  </a:cubicBezTo>
                  <a:cubicBezTo>
                    <a:pt x="123" y="85"/>
                    <a:pt x="123" y="85"/>
                    <a:pt x="123" y="85"/>
                  </a:cubicBezTo>
                  <a:cubicBezTo>
                    <a:pt x="123" y="224"/>
                    <a:pt x="123" y="224"/>
                    <a:pt x="123" y="224"/>
                  </a:cubicBezTo>
                  <a:cubicBezTo>
                    <a:pt x="84" y="224"/>
                    <a:pt x="84" y="224"/>
                    <a:pt x="84" y="224"/>
                  </a:cubicBezTo>
                  <a:cubicBezTo>
                    <a:pt x="84" y="180"/>
                    <a:pt x="84" y="180"/>
                    <a:pt x="84" y="180"/>
                  </a:cubicBezTo>
                  <a:cubicBezTo>
                    <a:pt x="84" y="177"/>
                    <a:pt x="82" y="175"/>
                    <a:pt x="79" y="175"/>
                  </a:cubicBezTo>
                  <a:cubicBezTo>
                    <a:pt x="54" y="175"/>
                    <a:pt x="54" y="175"/>
                    <a:pt x="54" y="175"/>
                  </a:cubicBezTo>
                  <a:cubicBezTo>
                    <a:pt x="51" y="175"/>
                    <a:pt x="49" y="177"/>
                    <a:pt x="49" y="180"/>
                  </a:cubicBezTo>
                  <a:cubicBezTo>
                    <a:pt x="49" y="224"/>
                    <a:pt x="49" y="224"/>
                    <a:pt x="49" y="224"/>
                  </a:cubicBezTo>
                  <a:cubicBezTo>
                    <a:pt x="9" y="224"/>
                    <a:pt x="9" y="224"/>
                    <a:pt x="9" y="224"/>
                  </a:cubicBezTo>
                  <a:lnTo>
                    <a:pt x="9" y="30"/>
                  </a:lnTo>
                  <a:close/>
                  <a:moveTo>
                    <a:pt x="58" y="224"/>
                  </a:moveTo>
                  <a:cubicBezTo>
                    <a:pt x="58" y="184"/>
                    <a:pt x="58" y="184"/>
                    <a:pt x="58" y="184"/>
                  </a:cubicBezTo>
                  <a:cubicBezTo>
                    <a:pt x="74" y="184"/>
                    <a:pt x="74" y="184"/>
                    <a:pt x="74" y="184"/>
                  </a:cubicBezTo>
                  <a:cubicBezTo>
                    <a:pt x="74" y="224"/>
                    <a:pt x="74" y="224"/>
                    <a:pt x="74" y="224"/>
                  </a:cubicBezTo>
                  <a:lnTo>
                    <a:pt x="58" y="224"/>
                  </a:lnTo>
                  <a:close/>
                  <a:moveTo>
                    <a:pt x="196" y="224"/>
                  </a:moveTo>
                  <a:cubicBezTo>
                    <a:pt x="170" y="224"/>
                    <a:pt x="170" y="224"/>
                    <a:pt x="170" y="224"/>
                  </a:cubicBezTo>
                  <a:cubicBezTo>
                    <a:pt x="170" y="199"/>
                    <a:pt x="170" y="199"/>
                    <a:pt x="170" y="199"/>
                  </a:cubicBezTo>
                  <a:cubicBezTo>
                    <a:pt x="170" y="197"/>
                    <a:pt x="167" y="195"/>
                    <a:pt x="165" y="195"/>
                  </a:cubicBezTo>
                  <a:cubicBezTo>
                    <a:pt x="164" y="195"/>
                    <a:pt x="164" y="195"/>
                    <a:pt x="164" y="195"/>
                  </a:cubicBezTo>
                  <a:cubicBezTo>
                    <a:pt x="161" y="195"/>
                    <a:pt x="159" y="197"/>
                    <a:pt x="159" y="199"/>
                  </a:cubicBezTo>
                  <a:cubicBezTo>
                    <a:pt x="159" y="224"/>
                    <a:pt x="159" y="224"/>
                    <a:pt x="159" y="224"/>
                  </a:cubicBezTo>
                  <a:cubicBezTo>
                    <a:pt x="133" y="224"/>
                    <a:pt x="133" y="224"/>
                    <a:pt x="133" y="224"/>
                  </a:cubicBezTo>
                  <a:cubicBezTo>
                    <a:pt x="133" y="90"/>
                    <a:pt x="133" y="90"/>
                    <a:pt x="133" y="90"/>
                  </a:cubicBezTo>
                  <a:cubicBezTo>
                    <a:pt x="196" y="105"/>
                    <a:pt x="196" y="105"/>
                    <a:pt x="196" y="105"/>
                  </a:cubicBezTo>
                  <a:lnTo>
                    <a:pt x="196" y="224"/>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5" name="Freeform 224"/>
            <p:cNvSpPr>
              <a:spLocks/>
            </p:cNvSpPr>
            <p:nvPr/>
          </p:nvSpPr>
          <p:spPr bwMode="auto">
            <a:xfrm>
              <a:off x="8008472" y="1350925"/>
              <a:ext cx="13692" cy="34931"/>
            </a:xfrm>
            <a:custGeom>
              <a:avLst/>
              <a:gdLst>
                <a:gd name="T0" fmla="*/ 5 w 11"/>
                <a:gd name="T1" fmla="*/ 24 h 24"/>
                <a:gd name="T2" fmla="*/ 6 w 11"/>
                <a:gd name="T3" fmla="*/ 24 h 24"/>
                <a:gd name="T4" fmla="*/ 11 w 11"/>
                <a:gd name="T5" fmla="*/ 20 h 24"/>
                <a:gd name="T6" fmla="*/ 11 w 11"/>
                <a:gd name="T7" fmla="*/ 5 h 24"/>
                <a:gd name="T8" fmla="*/ 6 w 11"/>
                <a:gd name="T9" fmla="*/ 0 h 24"/>
                <a:gd name="T10" fmla="*/ 5 w 11"/>
                <a:gd name="T11" fmla="*/ 0 h 24"/>
                <a:gd name="T12" fmla="*/ 0 w 11"/>
                <a:gd name="T13" fmla="*/ 5 h 24"/>
                <a:gd name="T14" fmla="*/ 0 w 11"/>
                <a:gd name="T15" fmla="*/ 20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20"/>
                  </a:cubicBezTo>
                  <a:cubicBezTo>
                    <a:pt x="11" y="5"/>
                    <a:pt x="11" y="5"/>
                    <a:pt x="11" y="5"/>
                  </a:cubicBezTo>
                  <a:cubicBezTo>
                    <a:pt x="11" y="2"/>
                    <a:pt x="8" y="0"/>
                    <a:pt x="6" y="0"/>
                  </a:cubicBezTo>
                  <a:cubicBezTo>
                    <a:pt x="5" y="0"/>
                    <a:pt x="5" y="0"/>
                    <a:pt x="5" y="0"/>
                  </a:cubicBezTo>
                  <a:cubicBezTo>
                    <a:pt x="2" y="0"/>
                    <a:pt x="0" y="2"/>
                    <a:pt x="0" y="5"/>
                  </a:cubicBezTo>
                  <a:cubicBezTo>
                    <a:pt x="0" y="20"/>
                    <a:pt x="0" y="20"/>
                    <a:pt x="0" y="20"/>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6" name="Freeform 225"/>
            <p:cNvSpPr>
              <a:spLocks/>
            </p:cNvSpPr>
            <p:nvPr/>
          </p:nvSpPr>
          <p:spPr bwMode="auto">
            <a:xfrm>
              <a:off x="8008472" y="1400018"/>
              <a:ext cx="13692" cy="34931"/>
            </a:xfrm>
            <a:custGeom>
              <a:avLst/>
              <a:gdLst>
                <a:gd name="T0" fmla="*/ 5 w 11"/>
                <a:gd name="T1" fmla="*/ 24 h 24"/>
                <a:gd name="T2" fmla="*/ 6 w 11"/>
                <a:gd name="T3" fmla="*/ 24 h 24"/>
                <a:gd name="T4" fmla="*/ 11 w 11"/>
                <a:gd name="T5" fmla="*/ 19 h 24"/>
                <a:gd name="T6" fmla="*/ 11 w 11"/>
                <a:gd name="T7" fmla="*/ 5 h 24"/>
                <a:gd name="T8" fmla="*/ 6 w 11"/>
                <a:gd name="T9" fmla="*/ 0 h 24"/>
                <a:gd name="T10" fmla="*/ 5 w 11"/>
                <a:gd name="T11" fmla="*/ 0 h 24"/>
                <a:gd name="T12" fmla="*/ 0 w 11"/>
                <a:gd name="T13" fmla="*/ 5 h 24"/>
                <a:gd name="T14" fmla="*/ 0 w 11"/>
                <a:gd name="T15" fmla="*/ 19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19"/>
                  </a:cubicBezTo>
                  <a:cubicBezTo>
                    <a:pt x="11" y="5"/>
                    <a:pt x="11" y="5"/>
                    <a:pt x="11" y="5"/>
                  </a:cubicBezTo>
                  <a:cubicBezTo>
                    <a:pt x="11" y="2"/>
                    <a:pt x="8" y="0"/>
                    <a:pt x="6" y="0"/>
                  </a:cubicBezTo>
                  <a:cubicBezTo>
                    <a:pt x="5" y="0"/>
                    <a:pt x="5" y="0"/>
                    <a:pt x="5" y="0"/>
                  </a:cubicBezTo>
                  <a:cubicBezTo>
                    <a:pt x="2" y="0"/>
                    <a:pt x="0" y="2"/>
                    <a:pt x="0" y="5"/>
                  </a:cubicBezTo>
                  <a:cubicBezTo>
                    <a:pt x="0" y="19"/>
                    <a:pt x="0" y="19"/>
                    <a:pt x="0" y="19"/>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67" name="TextBox 66"/>
            <p:cNvSpPr txBox="1"/>
            <p:nvPr/>
          </p:nvSpPr>
          <p:spPr>
            <a:xfrm>
              <a:off x="8129426" y="1324754"/>
              <a:ext cx="508930" cy="184666"/>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FINAL RECIPIENT</a:t>
              </a:r>
            </a:p>
          </p:txBody>
        </p:sp>
      </p:grpSp>
      <p:sp>
        <p:nvSpPr>
          <p:cNvPr id="83" name="Oval 82"/>
          <p:cNvSpPr/>
          <p:nvPr/>
        </p:nvSpPr>
        <p:spPr bwMode="auto">
          <a:xfrm>
            <a:off x="7136659" y="3606090"/>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C2</a:t>
            </a:r>
            <a:endParaRPr lang="en-GB" sz="667" b="1" dirty="0">
              <a:solidFill>
                <a:srgbClr val="646567"/>
              </a:solidFill>
              <a:latin typeface="Verdana" pitchFamily="34" charset="0"/>
            </a:endParaRPr>
          </a:p>
        </p:txBody>
      </p:sp>
      <p:sp>
        <p:nvSpPr>
          <p:cNvPr id="84" name="Oval 83"/>
          <p:cNvSpPr/>
          <p:nvPr/>
        </p:nvSpPr>
        <p:spPr bwMode="auto">
          <a:xfrm>
            <a:off x="9347499" y="3606090"/>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C3</a:t>
            </a:r>
            <a:endParaRPr lang="en-GB" sz="667" b="1" dirty="0">
              <a:solidFill>
                <a:srgbClr val="646567"/>
              </a:solidFill>
              <a:latin typeface="Verdana" pitchFamily="34" charset="0"/>
            </a:endParaRPr>
          </a:p>
        </p:txBody>
      </p:sp>
      <p:sp>
        <p:nvSpPr>
          <p:cNvPr id="85" name="TextBox 84"/>
          <p:cNvSpPr txBox="1"/>
          <p:nvPr/>
        </p:nvSpPr>
        <p:spPr>
          <a:xfrm>
            <a:off x="5999989" y="3654737"/>
            <a:ext cx="1136008"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Access Point Provider</a:t>
            </a:r>
          </a:p>
        </p:txBody>
      </p:sp>
      <p:sp>
        <p:nvSpPr>
          <p:cNvPr id="86" name="TextBox 85"/>
          <p:cNvSpPr txBox="1"/>
          <p:nvPr/>
        </p:nvSpPr>
        <p:spPr>
          <a:xfrm>
            <a:off x="9648395" y="3654737"/>
            <a:ext cx="1127352"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Access Point Provider</a:t>
            </a:r>
          </a:p>
        </p:txBody>
      </p:sp>
      <p:sp>
        <p:nvSpPr>
          <p:cNvPr id="87" name="Oval 86"/>
          <p:cNvSpPr/>
          <p:nvPr/>
        </p:nvSpPr>
        <p:spPr bwMode="auto">
          <a:xfrm>
            <a:off x="7080632" y="2101343"/>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C1</a:t>
            </a:r>
            <a:endParaRPr lang="en-GB" sz="667" b="1" dirty="0">
              <a:solidFill>
                <a:srgbClr val="646567"/>
              </a:solidFill>
              <a:latin typeface="Verdana" pitchFamily="34" charset="0"/>
            </a:endParaRPr>
          </a:p>
        </p:txBody>
      </p:sp>
      <p:sp>
        <p:nvSpPr>
          <p:cNvPr id="88" name="TextBox 87"/>
          <p:cNvSpPr txBox="1"/>
          <p:nvPr/>
        </p:nvSpPr>
        <p:spPr>
          <a:xfrm>
            <a:off x="6513499" y="2133586"/>
            <a:ext cx="622499"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Participant</a:t>
            </a:r>
          </a:p>
        </p:txBody>
      </p:sp>
      <p:sp>
        <p:nvSpPr>
          <p:cNvPr id="89" name="Oval 88"/>
          <p:cNvSpPr/>
          <p:nvPr/>
        </p:nvSpPr>
        <p:spPr bwMode="auto">
          <a:xfrm>
            <a:off x="9347499" y="2122919"/>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C4</a:t>
            </a:r>
            <a:endParaRPr lang="en-GB" sz="667" b="1" dirty="0">
              <a:solidFill>
                <a:srgbClr val="646567"/>
              </a:solidFill>
              <a:latin typeface="Verdana" pitchFamily="34" charset="0"/>
            </a:endParaRPr>
          </a:p>
        </p:txBody>
      </p:sp>
      <p:sp>
        <p:nvSpPr>
          <p:cNvPr id="90" name="TextBox 89"/>
          <p:cNvSpPr txBox="1"/>
          <p:nvPr/>
        </p:nvSpPr>
        <p:spPr>
          <a:xfrm>
            <a:off x="9648394" y="2133586"/>
            <a:ext cx="570404"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Participant</a:t>
            </a:r>
          </a:p>
        </p:txBody>
      </p:sp>
      <p:sp>
        <p:nvSpPr>
          <p:cNvPr id="74" name="TextBox 73"/>
          <p:cNvSpPr txBox="1"/>
          <p:nvPr/>
        </p:nvSpPr>
        <p:spPr>
          <a:xfrm>
            <a:off x="5700020" y="2112775"/>
            <a:ext cx="572593" cy="235898"/>
          </a:xfrm>
          <a:prstGeom prst="rect">
            <a:avLst/>
          </a:prstGeom>
          <a:noFill/>
        </p:spPr>
        <p:txBody>
          <a:bodyPr wrap="none" rtlCol="0">
            <a:spAutoFit/>
          </a:bodyPr>
          <a:lstStyle/>
          <a:p>
            <a:pPr defTabSz="1219170" fontAlgn="base">
              <a:spcBef>
                <a:spcPct val="0"/>
              </a:spcBef>
              <a:spcAft>
                <a:spcPct val="0"/>
              </a:spcAft>
              <a:defRPr/>
            </a:pPr>
            <a:r>
              <a:rPr lang="en-GB" sz="933" b="1" dirty="0">
                <a:solidFill>
                  <a:srgbClr val="0F5494"/>
                </a:solidFill>
                <a:latin typeface="Verdana" pitchFamily="34" charset="0"/>
              </a:rPr>
              <a:t>Seller</a:t>
            </a:r>
          </a:p>
        </p:txBody>
      </p:sp>
      <p:sp>
        <p:nvSpPr>
          <p:cNvPr id="75" name="TextBox 74"/>
          <p:cNvSpPr txBox="1"/>
          <p:nvPr/>
        </p:nvSpPr>
        <p:spPr>
          <a:xfrm>
            <a:off x="10282299" y="2101343"/>
            <a:ext cx="579005" cy="235898"/>
          </a:xfrm>
          <a:prstGeom prst="rect">
            <a:avLst/>
          </a:prstGeom>
          <a:noFill/>
        </p:spPr>
        <p:txBody>
          <a:bodyPr wrap="none" rtlCol="0">
            <a:spAutoFit/>
          </a:bodyPr>
          <a:lstStyle/>
          <a:p>
            <a:pPr defTabSz="1219170" fontAlgn="base">
              <a:spcBef>
                <a:spcPct val="0"/>
              </a:spcBef>
              <a:spcAft>
                <a:spcPct val="0"/>
              </a:spcAft>
              <a:defRPr/>
            </a:pPr>
            <a:r>
              <a:rPr lang="en-GB" sz="933" b="1" dirty="0">
                <a:solidFill>
                  <a:srgbClr val="0F5494"/>
                </a:solidFill>
                <a:latin typeface="Verdana" pitchFamily="34" charset="0"/>
              </a:rPr>
              <a:t>Buyer</a:t>
            </a:r>
          </a:p>
        </p:txBody>
      </p:sp>
      <p:sp>
        <p:nvSpPr>
          <p:cNvPr id="49" name="Rectangle 48">
            <a:hlinkClick r:id="" action="ppaction://noaction"/>
          </p:cNvPr>
          <p:cNvSpPr/>
          <p:nvPr/>
        </p:nvSpPr>
        <p:spPr bwMode="auto">
          <a:xfrm>
            <a:off x="6513499" y="4288476"/>
            <a:ext cx="837227" cy="448664"/>
          </a:xfrm>
          <a:prstGeom prst="rect">
            <a:avLst/>
          </a:prstGeom>
          <a:solidFill>
            <a:srgbClr val="0F5494"/>
          </a:solidFill>
          <a:ln w="9525" cap="flat" cmpd="sng" algn="ctr">
            <a:solidFill>
              <a:srgbClr val="002060"/>
            </a:solid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933" kern="0" dirty="0">
                <a:solidFill>
                  <a:srgbClr val="FFFFFF"/>
                </a:solidFill>
                <a:latin typeface="Verdana"/>
                <a:ea typeface="Verdana" charset="0"/>
                <a:cs typeface="Verdana" charset="0"/>
              </a:rPr>
              <a:t>Access</a:t>
            </a:r>
          </a:p>
          <a:p>
            <a:pPr algn="ctr" defTabSz="1624823" eaLnBrk="0" hangingPunct="0">
              <a:lnSpc>
                <a:spcPct val="90000"/>
              </a:lnSpc>
              <a:defRPr/>
            </a:pPr>
            <a:r>
              <a:rPr lang="en-GB" sz="933" kern="0" dirty="0">
                <a:solidFill>
                  <a:srgbClr val="FFFFFF"/>
                </a:solidFill>
                <a:latin typeface="Verdana"/>
                <a:ea typeface="Verdana" charset="0"/>
                <a:cs typeface="Verdana" charset="0"/>
              </a:rPr>
              <a:t>Point</a:t>
            </a:r>
          </a:p>
        </p:txBody>
      </p:sp>
      <p:sp>
        <p:nvSpPr>
          <p:cNvPr id="50" name="Rectangle 49">
            <a:hlinkClick r:id="" action="ppaction://noaction"/>
          </p:cNvPr>
          <p:cNvSpPr/>
          <p:nvPr/>
        </p:nvSpPr>
        <p:spPr bwMode="auto">
          <a:xfrm>
            <a:off x="9356419" y="4288476"/>
            <a:ext cx="837227" cy="448664"/>
          </a:xfrm>
          <a:prstGeom prst="rect">
            <a:avLst/>
          </a:prstGeom>
          <a:solidFill>
            <a:srgbClr val="0F5494"/>
          </a:solidFill>
          <a:ln w="9525" cap="flat" cmpd="sng" algn="ctr">
            <a:solidFill>
              <a:srgbClr val="002060"/>
            </a:solid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933" kern="0" dirty="0">
                <a:solidFill>
                  <a:srgbClr val="FFFFFF"/>
                </a:solidFill>
                <a:latin typeface="Verdana"/>
                <a:ea typeface="Verdana" charset="0"/>
                <a:cs typeface="Verdana" charset="0"/>
              </a:rPr>
              <a:t>Access</a:t>
            </a:r>
          </a:p>
          <a:p>
            <a:pPr algn="ctr" defTabSz="1624823" eaLnBrk="0" hangingPunct="0">
              <a:lnSpc>
                <a:spcPct val="90000"/>
              </a:lnSpc>
              <a:defRPr/>
            </a:pPr>
            <a:r>
              <a:rPr lang="en-GB" sz="933" kern="0" dirty="0">
                <a:solidFill>
                  <a:srgbClr val="FFFFFF"/>
                </a:solidFill>
                <a:latin typeface="Verdana"/>
                <a:ea typeface="Verdana" charset="0"/>
                <a:cs typeface="Verdana" charset="0"/>
              </a:rPr>
              <a:t>Point</a:t>
            </a:r>
          </a:p>
        </p:txBody>
      </p:sp>
      <p:sp>
        <p:nvSpPr>
          <p:cNvPr id="103" name="Rectangle 102">
            <a:hlinkClick r:id="" action="ppaction://noaction"/>
          </p:cNvPr>
          <p:cNvSpPr/>
          <p:nvPr/>
        </p:nvSpPr>
        <p:spPr bwMode="auto">
          <a:xfrm>
            <a:off x="6980325" y="5061182"/>
            <a:ext cx="747856" cy="374556"/>
          </a:xfrm>
          <a:prstGeom prst="rect">
            <a:avLst/>
          </a:prstGeom>
          <a:solidFill>
            <a:srgbClr val="00A0AA"/>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SMP</a:t>
            </a:r>
          </a:p>
        </p:txBody>
      </p:sp>
      <p:sp>
        <p:nvSpPr>
          <p:cNvPr id="104" name="Rectangle 103">
            <a:hlinkClick r:id="" action="ppaction://noaction"/>
          </p:cNvPr>
          <p:cNvSpPr/>
          <p:nvPr/>
        </p:nvSpPr>
        <p:spPr bwMode="auto">
          <a:xfrm>
            <a:off x="7916596" y="3265338"/>
            <a:ext cx="747856" cy="374556"/>
          </a:xfrm>
          <a:prstGeom prst="rect">
            <a:avLst/>
          </a:prstGeom>
          <a:solidFill>
            <a:srgbClr val="5B527F"/>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SML</a:t>
            </a:r>
          </a:p>
          <a:p>
            <a:pPr algn="ctr" defTabSz="1624823" eaLnBrk="0" hangingPunct="0">
              <a:lnSpc>
                <a:spcPct val="90000"/>
              </a:lnSpc>
              <a:defRPr/>
            </a:pPr>
            <a:r>
              <a:rPr lang="fr-BE" sz="667" kern="0" dirty="0">
                <a:solidFill>
                  <a:srgbClr val="FFFFFF"/>
                </a:solidFill>
                <a:latin typeface="Verdana"/>
                <a:ea typeface="Verdana" charset="0"/>
                <a:cs typeface="Verdana" charset="0"/>
              </a:rPr>
              <a:t>(</a:t>
            </a:r>
            <a:r>
              <a:rPr lang="fr-BE" sz="667" kern="0" dirty="0" err="1">
                <a:solidFill>
                  <a:srgbClr val="FFFFFF"/>
                </a:solidFill>
                <a:latin typeface="Verdana"/>
                <a:ea typeface="Verdana" charset="0"/>
                <a:cs typeface="Verdana" charset="0"/>
              </a:rPr>
              <a:t>centralised</a:t>
            </a:r>
            <a:r>
              <a:rPr lang="fr-BE" sz="667" kern="0" dirty="0">
                <a:solidFill>
                  <a:srgbClr val="FFFFFF"/>
                </a:solidFill>
                <a:latin typeface="Verdana"/>
                <a:ea typeface="Verdana" charset="0"/>
                <a:cs typeface="Verdana" charset="0"/>
              </a:rPr>
              <a:t>)</a:t>
            </a:r>
            <a:endParaRPr lang="en-GB" sz="667" kern="0" dirty="0">
              <a:solidFill>
                <a:srgbClr val="FFFFFF"/>
              </a:solidFill>
              <a:latin typeface="Verdana"/>
              <a:ea typeface="Verdana" charset="0"/>
              <a:cs typeface="Verdana" charset="0"/>
            </a:endParaRPr>
          </a:p>
        </p:txBody>
      </p:sp>
      <p:sp>
        <p:nvSpPr>
          <p:cNvPr id="108" name="TextBox 107"/>
          <p:cNvSpPr txBox="1"/>
          <p:nvPr/>
        </p:nvSpPr>
        <p:spPr>
          <a:xfrm>
            <a:off x="6882250" y="3964911"/>
            <a:ext cx="2816551" cy="276999"/>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1200" dirty="0">
                <a:solidFill>
                  <a:srgbClr val="000000"/>
                </a:solidFill>
              </a:rPr>
              <a:t>DNS</a:t>
            </a:r>
          </a:p>
        </p:txBody>
      </p:sp>
      <p:sp>
        <p:nvSpPr>
          <p:cNvPr id="109" name="Rectangle 108">
            <a:hlinkClick r:id="" action="ppaction://noaction"/>
          </p:cNvPr>
          <p:cNvSpPr/>
          <p:nvPr/>
        </p:nvSpPr>
        <p:spPr bwMode="auto">
          <a:xfrm>
            <a:off x="8765615" y="5075046"/>
            <a:ext cx="747856" cy="374556"/>
          </a:xfrm>
          <a:prstGeom prst="rect">
            <a:avLst/>
          </a:prstGeom>
          <a:solidFill>
            <a:srgbClr val="00A0AA"/>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SMP</a:t>
            </a:r>
          </a:p>
        </p:txBody>
      </p:sp>
    </p:spTree>
    <p:extLst>
      <p:ext uri="{BB962C8B-B14F-4D97-AF65-F5344CB8AC3E}">
        <p14:creationId xmlns:p14="http://schemas.microsoft.com/office/powerpoint/2010/main" val="3662063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4916807" y="-64812"/>
            <a:ext cx="1551671" cy="7045219"/>
          </a:xfrm>
          <a:prstGeom prst="rect">
            <a:avLst/>
          </a:prstGeom>
          <a:solidFill>
            <a:schemeClr val="bg1"/>
          </a:solidFill>
          <a:ln>
            <a:noFill/>
          </a:ln>
        </p:spPr>
        <p:txBody>
          <a:bodyPr rtlCol="0" anchor="t"/>
          <a:lstStyle/>
          <a:p>
            <a:pPr algn="ctr" defTabSz="1219170" fontAlgn="base">
              <a:spcBef>
                <a:spcPct val="0"/>
              </a:spcBef>
              <a:spcAft>
                <a:spcPct val="0"/>
              </a:spcAft>
              <a:defRPr/>
            </a:pPr>
            <a:endParaRPr lang="en-GB" sz="1467" dirty="0">
              <a:solidFill>
                <a:srgbClr val="646567"/>
              </a:solidFill>
              <a:latin typeface="Verdana" pitchFamily="34" charset="0"/>
            </a:endParaRPr>
          </a:p>
        </p:txBody>
      </p:sp>
      <p:sp>
        <p:nvSpPr>
          <p:cNvPr id="2" name="Rubrik 1"/>
          <p:cNvSpPr>
            <a:spLocks noGrp="1"/>
          </p:cNvSpPr>
          <p:nvPr>
            <p:ph type="title"/>
          </p:nvPr>
        </p:nvSpPr>
        <p:spPr/>
        <p:txBody>
          <a:bodyPr>
            <a:normAutofit/>
          </a:bodyPr>
          <a:lstStyle/>
          <a:p>
            <a:r>
              <a:rPr lang="en-GB" dirty="0"/>
              <a:t>Transport Infrastructure Agreements (TIA)</a:t>
            </a:r>
          </a:p>
        </p:txBody>
      </p:sp>
      <p:sp>
        <p:nvSpPr>
          <p:cNvPr id="3" name="Platshållare för text 2"/>
          <p:cNvSpPr>
            <a:spLocks noGrp="1"/>
          </p:cNvSpPr>
          <p:nvPr>
            <p:ph type="body" sz="quarter" idx="14"/>
          </p:nvPr>
        </p:nvSpPr>
        <p:spPr/>
        <p:txBody>
          <a:bodyPr/>
          <a:lstStyle/>
          <a:p>
            <a:r>
              <a:rPr lang="en-GB" sz="1467" dirty="0"/>
              <a:t>The Access Point Provider and the Service Metadata Publisher Provider must sign a contract with </a:t>
            </a:r>
            <a:r>
              <a:rPr lang="en-GB" sz="1467" dirty="0" err="1"/>
              <a:t>OpenPEPPOL</a:t>
            </a:r>
            <a:r>
              <a:rPr lang="en-GB" sz="1467" dirty="0"/>
              <a:t> (or any of the PEPPOL Authorities)</a:t>
            </a:r>
          </a:p>
          <a:p>
            <a:r>
              <a:rPr lang="en-GB" sz="1467" dirty="0"/>
              <a:t>Agreements defines responsibilities, expectations, service levels and more</a:t>
            </a:r>
          </a:p>
          <a:p>
            <a:r>
              <a:rPr lang="en-GB" sz="1467" dirty="0"/>
              <a:t>Only providers who have signed the agreements can participate in the network (controlled by digital certificates on a communication level)</a:t>
            </a:r>
          </a:p>
        </p:txBody>
      </p:sp>
      <p:pic>
        <p:nvPicPr>
          <p:cNvPr id="5" name="Picture 4"/>
          <p:cNvPicPr>
            <a:picLocks noChangeAspect="1" noChangeArrowheads="1"/>
          </p:cNvPicPr>
          <p:nvPr/>
        </p:nvPicPr>
        <p:blipFill>
          <a:blip r:embed="rId2" cstate="print"/>
          <a:srcRect/>
          <a:stretch>
            <a:fillRect/>
          </a:stretch>
        </p:blipFill>
        <p:spPr bwMode="auto">
          <a:xfrm>
            <a:off x="7060480" y="989388"/>
            <a:ext cx="288889" cy="553192"/>
          </a:xfrm>
          <a:prstGeom prst="rect">
            <a:avLst/>
          </a:prstGeom>
          <a:noFill/>
          <a:ln w="9525">
            <a:noFill/>
            <a:miter lim="800000"/>
            <a:headEnd/>
            <a:tailEnd/>
          </a:ln>
        </p:spPr>
      </p:pic>
      <p:sp>
        <p:nvSpPr>
          <p:cNvPr id="6" name="textruta 4"/>
          <p:cNvSpPr txBox="1"/>
          <p:nvPr/>
        </p:nvSpPr>
        <p:spPr>
          <a:xfrm>
            <a:off x="9584373" y="1149073"/>
            <a:ext cx="1696298" cy="276999"/>
          </a:xfrm>
          <a:prstGeom prst="rect">
            <a:avLst/>
          </a:prstGeom>
          <a:noFill/>
        </p:spPr>
        <p:txBody>
          <a:bodyPr wrap="non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r>
              <a:rPr lang="en-GB" sz="1200" dirty="0" err="1">
                <a:solidFill>
                  <a:srgbClr val="646567"/>
                </a:solidFill>
                <a:latin typeface="Verdana"/>
              </a:rPr>
              <a:t>OpenPEPPOL</a:t>
            </a:r>
            <a:r>
              <a:rPr lang="en-GB" sz="1200" dirty="0">
                <a:solidFill>
                  <a:srgbClr val="646567"/>
                </a:solidFill>
                <a:latin typeface="Verdana"/>
              </a:rPr>
              <a:t> AISBL</a:t>
            </a:r>
          </a:p>
        </p:txBody>
      </p:sp>
      <p:pic>
        <p:nvPicPr>
          <p:cNvPr id="7" name="Picture 4"/>
          <p:cNvPicPr>
            <a:picLocks noChangeAspect="1" noChangeArrowheads="1"/>
          </p:cNvPicPr>
          <p:nvPr/>
        </p:nvPicPr>
        <p:blipFill>
          <a:blip r:embed="rId2" cstate="print"/>
          <a:srcRect/>
          <a:stretch>
            <a:fillRect/>
          </a:stretch>
        </p:blipFill>
        <p:spPr bwMode="auto">
          <a:xfrm>
            <a:off x="5670336" y="3181201"/>
            <a:ext cx="288889" cy="553192"/>
          </a:xfrm>
          <a:prstGeom prst="rect">
            <a:avLst/>
          </a:prstGeom>
          <a:noFill/>
          <a:ln w="9525">
            <a:noFill/>
            <a:miter lim="800000"/>
            <a:headEnd/>
            <a:tailEnd/>
          </a:ln>
        </p:spPr>
      </p:pic>
      <p:pic>
        <p:nvPicPr>
          <p:cNvPr id="8" name="Picture 4"/>
          <p:cNvPicPr>
            <a:picLocks noChangeAspect="1" noChangeArrowheads="1"/>
          </p:cNvPicPr>
          <p:nvPr/>
        </p:nvPicPr>
        <p:blipFill>
          <a:blip r:embed="rId2" cstate="print"/>
          <a:srcRect/>
          <a:stretch>
            <a:fillRect/>
          </a:stretch>
        </p:blipFill>
        <p:spPr bwMode="auto">
          <a:xfrm>
            <a:off x="6957050" y="3251463"/>
            <a:ext cx="288889" cy="553192"/>
          </a:xfrm>
          <a:prstGeom prst="rect">
            <a:avLst/>
          </a:prstGeom>
          <a:noFill/>
          <a:ln w="9525">
            <a:noFill/>
            <a:miter lim="800000"/>
            <a:headEnd/>
            <a:tailEnd/>
          </a:ln>
        </p:spPr>
      </p:pic>
      <p:pic>
        <p:nvPicPr>
          <p:cNvPr id="9" name="Picture 4"/>
          <p:cNvPicPr>
            <a:picLocks noChangeAspect="1" noChangeArrowheads="1"/>
          </p:cNvPicPr>
          <p:nvPr/>
        </p:nvPicPr>
        <p:blipFill>
          <a:blip r:embed="rId2" cstate="print"/>
          <a:srcRect/>
          <a:stretch>
            <a:fillRect/>
          </a:stretch>
        </p:blipFill>
        <p:spPr bwMode="auto">
          <a:xfrm>
            <a:off x="8358633" y="3087515"/>
            <a:ext cx="288889" cy="553192"/>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a:stretch>
            <a:fillRect/>
          </a:stretch>
        </p:blipFill>
        <p:spPr bwMode="auto">
          <a:xfrm>
            <a:off x="8778295" y="2100391"/>
            <a:ext cx="452052" cy="358119"/>
          </a:xfrm>
          <a:prstGeom prst="rect">
            <a:avLst/>
          </a:prstGeom>
          <a:noFill/>
          <a:ln w="9525">
            <a:noFill/>
            <a:miter lim="800000"/>
            <a:headEnd/>
            <a:tailEnd/>
          </a:ln>
        </p:spPr>
      </p:pic>
      <p:sp>
        <p:nvSpPr>
          <p:cNvPr id="11" name="textruta 11"/>
          <p:cNvSpPr txBox="1"/>
          <p:nvPr/>
        </p:nvSpPr>
        <p:spPr>
          <a:xfrm>
            <a:off x="9584374" y="3293500"/>
            <a:ext cx="2549159" cy="461665"/>
          </a:xfrm>
          <a:prstGeom prst="rect">
            <a:avLst/>
          </a:prstGeom>
          <a:noFill/>
        </p:spPr>
        <p:txBody>
          <a:bodyPr wrap="non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r>
              <a:rPr lang="en-GB" sz="1200" dirty="0">
                <a:solidFill>
                  <a:srgbClr val="646567"/>
                </a:solidFill>
                <a:latin typeface="Verdana"/>
              </a:rPr>
              <a:t>PEPPOL-Authorities (SE, IT, BE</a:t>
            </a:r>
            <a:br>
              <a:rPr lang="en-GB" sz="1200" dirty="0">
                <a:solidFill>
                  <a:srgbClr val="646567"/>
                </a:solidFill>
                <a:latin typeface="Verdana"/>
              </a:rPr>
            </a:br>
            <a:r>
              <a:rPr lang="en-GB" sz="1200" dirty="0">
                <a:solidFill>
                  <a:srgbClr val="646567"/>
                </a:solidFill>
                <a:latin typeface="Verdana"/>
              </a:rPr>
              <a:t>NL, UK, NO, DK…)</a:t>
            </a:r>
          </a:p>
        </p:txBody>
      </p:sp>
      <p:sp>
        <p:nvSpPr>
          <p:cNvPr id="12" name="textruta 12"/>
          <p:cNvSpPr txBox="1"/>
          <p:nvPr/>
        </p:nvSpPr>
        <p:spPr>
          <a:xfrm>
            <a:off x="9714648" y="5868519"/>
            <a:ext cx="1526828" cy="276999"/>
          </a:xfrm>
          <a:prstGeom prst="rect">
            <a:avLst/>
          </a:prstGeom>
          <a:solidFill>
            <a:schemeClr val="bg1"/>
          </a:solidFill>
        </p:spPr>
        <p:txBody>
          <a:bodyPr wrap="non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r>
              <a:rPr lang="en-GB" sz="1200" dirty="0">
                <a:solidFill>
                  <a:srgbClr val="646567"/>
                </a:solidFill>
                <a:latin typeface="Verdana"/>
              </a:rPr>
              <a:t>Service providers</a:t>
            </a:r>
          </a:p>
        </p:txBody>
      </p:sp>
      <p:pic>
        <p:nvPicPr>
          <p:cNvPr id="13" name="Picture 4"/>
          <p:cNvPicPr>
            <a:picLocks noChangeAspect="1" noChangeArrowheads="1"/>
          </p:cNvPicPr>
          <p:nvPr/>
        </p:nvPicPr>
        <p:blipFill>
          <a:blip r:embed="rId2" cstate="print"/>
          <a:srcRect/>
          <a:stretch>
            <a:fillRect/>
          </a:stretch>
        </p:blipFill>
        <p:spPr bwMode="auto">
          <a:xfrm>
            <a:off x="5130621" y="5816700"/>
            <a:ext cx="288889" cy="553192"/>
          </a:xfrm>
          <a:prstGeom prst="rect">
            <a:avLst/>
          </a:prstGeom>
          <a:noFill/>
          <a:ln w="9525">
            <a:noFill/>
            <a:miter lim="800000"/>
            <a:headEnd/>
            <a:tailEnd/>
          </a:ln>
        </p:spPr>
      </p:pic>
      <p:pic>
        <p:nvPicPr>
          <p:cNvPr id="14" name="Picture 4"/>
          <p:cNvPicPr>
            <a:picLocks noChangeAspect="1" noChangeArrowheads="1"/>
          </p:cNvPicPr>
          <p:nvPr/>
        </p:nvPicPr>
        <p:blipFill>
          <a:blip r:embed="rId2" cstate="print"/>
          <a:srcRect/>
          <a:stretch>
            <a:fillRect/>
          </a:stretch>
        </p:blipFill>
        <p:spPr bwMode="auto">
          <a:xfrm>
            <a:off x="6179589" y="5816700"/>
            <a:ext cx="288889" cy="553192"/>
          </a:xfrm>
          <a:prstGeom prst="rect">
            <a:avLst/>
          </a:prstGeom>
          <a:noFill/>
          <a:ln w="9525">
            <a:noFill/>
            <a:miter lim="800000"/>
            <a:headEnd/>
            <a:tailEnd/>
          </a:ln>
        </p:spPr>
      </p:pic>
      <p:pic>
        <p:nvPicPr>
          <p:cNvPr id="15" name="Picture 4"/>
          <p:cNvPicPr>
            <a:picLocks noChangeAspect="1" noChangeArrowheads="1"/>
          </p:cNvPicPr>
          <p:nvPr/>
        </p:nvPicPr>
        <p:blipFill>
          <a:blip r:embed="rId2" cstate="print"/>
          <a:srcRect/>
          <a:stretch>
            <a:fillRect/>
          </a:stretch>
        </p:blipFill>
        <p:spPr bwMode="auto">
          <a:xfrm>
            <a:off x="7245940" y="5816700"/>
            <a:ext cx="288889" cy="553192"/>
          </a:xfrm>
          <a:prstGeom prst="rect">
            <a:avLst/>
          </a:prstGeom>
          <a:noFill/>
          <a:ln w="9525">
            <a:noFill/>
            <a:miter lim="800000"/>
            <a:headEnd/>
            <a:tailEnd/>
          </a:ln>
        </p:spPr>
      </p:pic>
      <p:pic>
        <p:nvPicPr>
          <p:cNvPr id="16" name="Picture 4"/>
          <p:cNvPicPr>
            <a:picLocks noChangeAspect="1" noChangeArrowheads="1"/>
          </p:cNvPicPr>
          <p:nvPr/>
        </p:nvPicPr>
        <p:blipFill>
          <a:blip r:embed="rId2" cstate="print"/>
          <a:srcRect/>
          <a:stretch>
            <a:fillRect/>
          </a:stretch>
        </p:blipFill>
        <p:spPr bwMode="auto">
          <a:xfrm>
            <a:off x="8245580" y="5804899"/>
            <a:ext cx="288889" cy="553192"/>
          </a:xfrm>
          <a:prstGeom prst="rect">
            <a:avLst/>
          </a:prstGeom>
          <a:noFill/>
          <a:ln w="9525">
            <a:noFill/>
            <a:miter lim="800000"/>
            <a:headEnd/>
            <a:tailEnd/>
          </a:ln>
        </p:spPr>
      </p:pic>
      <p:pic>
        <p:nvPicPr>
          <p:cNvPr id="17" name="Picture 4"/>
          <p:cNvPicPr>
            <a:picLocks noChangeAspect="1" noChangeArrowheads="1"/>
          </p:cNvPicPr>
          <p:nvPr/>
        </p:nvPicPr>
        <p:blipFill>
          <a:blip r:embed="rId2" cstate="print"/>
          <a:srcRect/>
          <a:stretch>
            <a:fillRect/>
          </a:stretch>
        </p:blipFill>
        <p:spPr bwMode="auto">
          <a:xfrm>
            <a:off x="9456374" y="5816700"/>
            <a:ext cx="288889" cy="553192"/>
          </a:xfrm>
          <a:prstGeom prst="rect">
            <a:avLst/>
          </a:prstGeom>
          <a:noFill/>
          <a:ln w="9525">
            <a:noFill/>
            <a:miter lim="800000"/>
            <a:headEnd/>
            <a:tailEnd/>
          </a:ln>
        </p:spPr>
      </p:pic>
      <p:sp>
        <p:nvSpPr>
          <p:cNvPr id="18" name="textruta 18"/>
          <p:cNvSpPr txBox="1"/>
          <p:nvPr/>
        </p:nvSpPr>
        <p:spPr>
          <a:xfrm>
            <a:off x="9615711" y="2144342"/>
            <a:ext cx="1976054" cy="276999"/>
          </a:xfrm>
          <a:prstGeom prst="rect">
            <a:avLst/>
          </a:prstGeom>
          <a:noFill/>
        </p:spPr>
        <p:txBody>
          <a:bodyPr wrap="non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r>
              <a:rPr lang="en-GB" sz="1200" dirty="0">
                <a:solidFill>
                  <a:srgbClr val="0070C0"/>
                </a:solidFill>
                <a:latin typeface="Verdana"/>
              </a:rPr>
              <a:t>Community Agreement</a:t>
            </a:r>
          </a:p>
        </p:txBody>
      </p:sp>
      <p:pic>
        <p:nvPicPr>
          <p:cNvPr id="19" name="Picture 3"/>
          <p:cNvPicPr>
            <a:picLocks noChangeAspect="1" noChangeArrowheads="1"/>
          </p:cNvPicPr>
          <p:nvPr/>
        </p:nvPicPr>
        <p:blipFill>
          <a:blip r:embed="rId3" cstate="print"/>
          <a:srcRect/>
          <a:stretch>
            <a:fillRect/>
          </a:stretch>
        </p:blipFill>
        <p:spPr bwMode="auto">
          <a:xfrm>
            <a:off x="9230347" y="4427721"/>
            <a:ext cx="452052" cy="358119"/>
          </a:xfrm>
          <a:prstGeom prst="rect">
            <a:avLst/>
          </a:prstGeom>
          <a:noFill/>
          <a:ln w="9525">
            <a:noFill/>
            <a:miter lim="800000"/>
            <a:headEnd/>
            <a:tailEnd/>
          </a:ln>
        </p:spPr>
      </p:pic>
      <p:sp>
        <p:nvSpPr>
          <p:cNvPr id="20" name="textruta 20"/>
          <p:cNvSpPr txBox="1"/>
          <p:nvPr/>
        </p:nvSpPr>
        <p:spPr>
          <a:xfrm>
            <a:off x="9705672" y="4451071"/>
            <a:ext cx="1725601" cy="276999"/>
          </a:xfrm>
          <a:prstGeom prst="rect">
            <a:avLst/>
          </a:prstGeom>
          <a:noFill/>
        </p:spPr>
        <p:txBody>
          <a:bodyPr wrap="non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r>
              <a:rPr lang="en-GB" sz="1200" dirty="0">
                <a:solidFill>
                  <a:srgbClr val="0070C0"/>
                </a:solidFill>
                <a:latin typeface="Verdana"/>
              </a:rPr>
              <a:t>Provider Agreement</a:t>
            </a:r>
          </a:p>
        </p:txBody>
      </p:sp>
      <p:cxnSp>
        <p:nvCxnSpPr>
          <p:cNvPr id="21" name="Rak pil 22"/>
          <p:cNvCxnSpPr/>
          <p:nvPr/>
        </p:nvCxnSpPr>
        <p:spPr>
          <a:xfrm flipH="1">
            <a:off x="5848882" y="1500399"/>
            <a:ext cx="1144796" cy="1641316"/>
          </a:xfrm>
          <a:prstGeom prst="straightConnector1">
            <a:avLst/>
          </a:prstGeom>
          <a:ln w="12700">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22" name="Rak pil 23"/>
          <p:cNvCxnSpPr/>
          <p:nvPr/>
        </p:nvCxnSpPr>
        <p:spPr>
          <a:xfrm flipH="1">
            <a:off x="7082023" y="1624278"/>
            <a:ext cx="122901" cy="1578599"/>
          </a:xfrm>
          <a:prstGeom prst="straightConnector1">
            <a:avLst/>
          </a:prstGeom>
          <a:ln w="12700">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23" name="Rak pil 25"/>
          <p:cNvCxnSpPr/>
          <p:nvPr/>
        </p:nvCxnSpPr>
        <p:spPr>
          <a:xfrm>
            <a:off x="7463052" y="1544895"/>
            <a:ext cx="1040024" cy="1469112"/>
          </a:xfrm>
          <a:prstGeom prst="straightConnector1">
            <a:avLst/>
          </a:prstGeom>
          <a:ln w="12700">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24" name="Rak pil 27"/>
          <p:cNvCxnSpPr/>
          <p:nvPr/>
        </p:nvCxnSpPr>
        <p:spPr>
          <a:xfrm flipH="1">
            <a:off x="5291585" y="3780539"/>
            <a:ext cx="478664" cy="1980501"/>
          </a:xfrm>
          <a:prstGeom prst="straightConnector1">
            <a:avLst/>
          </a:prstGeom>
          <a:ln w="12700">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25" name="Rak pil 28"/>
          <p:cNvCxnSpPr/>
          <p:nvPr/>
        </p:nvCxnSpPr>
        <p:spPr>
          <a:xfrm flipH="1">
            <a:off x="6345748" y="3968050"/>
            <a:ext cx="547565" cy="1802505"/>
          </a:xfrm>
          <a:prstGeom prst="straightConnector1">
            <a:avLst/>
          </a:prstGeom>
          <a:ln w="12700">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26" name="Rak pil 29"/>
          <p:cNvCxnSpPr/>
          <p:nvPr/>
        </p:nvCxnSpPr>
        <p:spPr>
          <a:xfrm>
            <a:off x="7195470" y="3968050"/>
            <a:ext cx="230881" cy="1707724"/>
          </a:xfrm>
          <a:prstGeom prst="straightConnector1">
            <a:avLst/>
          </a:prstGeom>
          <a:ln w="12700">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27" name="Rak pil 31"/>
          <p:cNvCxnSpPr/>
          <p:nvPr/>
        </p:nvCxnSpPr>
        <p:spPr>
          <a:xfrm flipH="1">
            <a:off x="8220257" y="3878014"/>
            <a:ext cx="250695" cy="1779869"/>
          </a:xfrm>
          <a:prstGeom prst="straightConnector1">
            <a:avLst/>
          </a:prstGeom>
          <a:ln w="12700">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28" name="Rak pil 32"/>
          <p:cNvCxnSpPr/>
          <p:nvPr/>
        </p:nvCxnSpPr>
        <p:spPr>
          <a:xfrm>
            <a:off x="8731641" y="3868803"/>
            <a:ext cx="770023" cy="1881855"/>
          </a:xfrm>
          <a:prstGeom prst="straightConnector1">
            <a:avLst/>
          </a:prstGeom>
          <a:ln w="12700">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29" name="Rak pil 35"/>
          <p:cNvCxnSpPr/>
          <p:nvPr/>
        </p:nvCxnSpPr>
        <p:spPr>
          <a:xfrm flipH="1">
            <a:off x="6564719" y="6143494"/>
            <a:ext cx="657189" cy="32801"/>
          </a:xfrm>
          <a:prstGeom prst="straightConnector1">
            <a:avLst/>
          </a:prstGeom>
          <a:ln w="12700">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30" name="Rak 38"/>
          <p:cNvCxnSpPr/>
          <p:nvPr/>
        </p:nvCxnSpPr>
        <p:spPr>
          <a:xfrm flipH="1">
            <a:off x="6760446" y="6097346"/>
            <a:ext cx="191356" cy="113293"/>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Rak 39"/>
          <p:cNvCxnSpPr/>
          <p:nvPr/>
        </p:nvCxnSpPr>
        <p:spPr>
          <a:xfrm>
            <a:off x="6821093" y="6047042"/>
            <a:ext cx="94775" cy="225703"/>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4" name="Slide Number Placeholder 3"/>
          <p:cNvSpPr>
            <a:spLocks noGrp="1"/>
          </p:cNvSpPr>
          <p:nvPr>
            <p:ph type="sldNum" sz="quarter" idx="17"/>
          </p:nvPr>
        </p:nvSpPr>
        <p:spPr/>
        <p:txBody>
          <a:bodyPr/>
          <a:lstStyle/>
          <a:p>
            <a:pPr defTabSz="1219170" fontAlgn="base">
              <a:spcBef>
                <a:spcPct val="0"/>
              </a:spcBef>
              <a:spcAft>
                <a:spcPct val="0"/>
              </a:spcAft>
              <a:defRPr/>
            </a:pPr>
            <a:fld id="{0960EB91-367D-934D-88F3-EA56A4738ED1}" type="slidenum">
              <a:rPr lang="en-GB" altLang="en-US">
                <a:solidFill>
                  <a:srgbClr val="FFFFFF"/>
                </a:solidFill>
              </a:rPr>
              <a:pPr defTabSz="1219170" fontAlgn="base">
                <a:spcBef>
                  <a:spcPct val="0"/>
                </a:spcBef>
                <a:spcAft>
                  <a:spcPct val="0"/>
                </a:spcAft>
                <a:defRPr/>
              </a:pPr>
              <a:t>19</a:t>
            </a:fld>
            <a:endParaRPr lang="en-GB" altLang="en-US" dirty="0">
              <a:solidFill>
                <a:srgbClr val="FFFFFF"/>
              </a:solidFill>
            </a:endParaRPr>
          </a:p>
        </p:txBody>
      </p:sp>
    </p:spTree>
    <p:extLst>
      <p:ext uri="{BB962C8B-B14F-4D97-AF65-F5344CB8AC3E}">
        <p14:creationId xmlns:p14="http://schemas.microsoft.com/office/powerpoint/2010/main" val="266264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180A406-3FBB-4D98-88B2-8F727DE75404}"/>
              </a:ext>
            </a:extLst>
          </p:cNvPr>
          <p:cNvSpPr>
            <a:spLocks noGrp="1"/>
          </p:cNvSpPr>
          <p:nvPr>
            <p:ph type="title"/>
          </p:nvPr>
        </p:nvSpPr>
        <p:spPr/>
        <p:txBody>
          <a:bodyPr/>
          <a:lstStyle/>
          <a:p>
            <a:r>
              <a:rPr lang="sv-SE" dirty="0" err="1"/>
              <a:t>Important</a:t>
            </a:r>
            <a:r>
              <a:rPr lang="sv-SE" dirty="0"/>
              <a:t> </a:t>
            </a:r>
            <a:r>
              <a:rPr lang="sv-SE" dirty="0" err="1"/>
              <a:t>concepts</a:t>
            </a:r>
            <a:endParaRPr lang="sv-SE" dirty="0"/>
          </a:p>
        </p:txBody>
      </p:sp>
      <p:sp>
        <p:nvSpPr>
          <p:cNvPr id="10" name="Rektangel: rundade hörn 9">
            <a:extLst>
              <a:ext uri="{FF2B5EF4-FFF2-40B4-BE49-F238E27FC236}">
                <a16:creationId xmlns:a16="http://schemas.microsoft.com/office/drawing/2014/main" id="{A3714239-0F52-4977-8EF7-F90E1291C40C}"/>
              </a:ext>
            </a:extLst>
          </p:cNvPr>
          <p:cNvSpPr/>
          <p:nvPr/>
        </p:nvSpPr>
        <p:spPr>
          <a:xfrm>
            <a:off x="1493520" y="1980885"/>
            <a:ext cx="2293620" cy="586740"/>
          </a:xfrm>
          <a:prstGeom prst="roundRect">
            <a:avLst/>
          </a:prstGeom>
          <a:solidFill>
            <a:schemeClr val="accent5">
              <a:lumMod val="40000"/>
              <a:lumOff val="60000"/>
            </a:schemeClr>
          </a:solidFill>
          <a:ln w="38100"/>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b="1" dirty="0">
                <a:solidFill>
                  <a:schemeClr val="bg2">
                    <a:lumMod val="10000"/>
                  </a:schemeClr>
                </a:solidFill>
              </a:rPr>
              <a:t>Access Point</a:t>
            </a:r>
          </a:p>
        </p:txBody>
      </p:sp>
      <p:sp>
        <p:nvSpPr>
          <p:cNvPr id="11" name="Rektangel: rundade hörn 10">
            <a:extLst>
              <a:ext uri="{FF2B5EF4-FFF2-40B4-BE49-F238E27FC236}">
                <a16:creationId xmlns:a16="http://schemas.microsoft.com/office/drawing/2014/main" id="{A3ADE8DD-ABEF-4CF6-85B8-C258AD21FFA8}"/>
              </a:ext>
            </a:extLst>
          </p:cNvPr>
          <p:cNvSpPr/>
          <p:nvPr/>
        </p:nvSpPr>
        <p:spPr>
          <a:xfrm>
            <a:off x="2476500" y="4021459"/>
            <a:ext cx="2293620" cy="580072"/>
          </a:xfrm>
          <a:prstGeom prst="roundRect">
            <a:avLst/>
          </a:prstGeom>
          <a:solidFill>
            <a:schemeClr val="accent5">
              <a:lumMod val="40000"/>
              <a:lumOff val="60000"/>
            </a:schemeClr>
          </a:solidFill>
          <a:ln w="38100"/>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b="1" dirty="0" err="1">
                <a:solidFill>
                  <a:schemeClr val="bg2">
                    <a:lumMod val="10000"/>
                  </a:schemeClr>
                </a:solidFill>
              </a:rPr>
              <a:t>Dynamic</a:t>
            </a:r>
            <a:r>
              <a:rPr lang="sv-SE" b="1" dirty="0">
                <a:solidFill>
                  <a:schemeClr val="bg2">
                    <a:lumMod val="10000"/>
                  </a:schemeClr>
                </a:solidFill>
              </a:rPr>
              <a:t> Discovery</a:t>
            </a:r>
          </a:p>
        </p:txBody>
      </p:sp>
      <p:sp>
        <p:nvSpPr>
          <p:cNvPr id="12" name="Rektangel: rundade hörn 11">
            <a:extLst>
              <a:ext uri="{FF2B5EF4-FFF2-40B4-BE49-F238E27FC236}">
                <a16:creationId xmlns:a16="http://schemas.microsoft.com/office/drawing/2014/main" id="{5BDAAFD6-C439-4F53-B7FA-174A83989665}"/>
              </a:ext>
            </a:extLst>
          </p:cNvPr>
          <p:cNvSpPr/>
          <p:nvPr/>
        </p:nvSpPr>
        <p:spPr>
          <a:xfrm>
            <a:off x="182880" y="6004081"/>
            <a:ext cx="2293620" cy="586740"/>
          </a:xfrm>
          <a:prstGeom prst="roundRect">
            <a:avLst/>
          </a:prstGeom>
          <a:solidFill>
            <a:schemeClr val="accent5">
              <a:lumMod val="40000"/>
              <a:lumOff val="60000"/>
            </a:schemeClr>
          </a:solidFill>
          <a:ln w="38100"/>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b="1" dirty="0">
                <a:solidFill>
                  <a:schemeClr val="bg2">
                    <a:lumMod val="10000"/>
                  </a:schemeClr>
                </a:solidFill>
              </a:rPr>
              <a:t>SMP (Service Metadata Publisher)</a:t>
            </a:r>
          </a:p>
        </p:txBody>
      </p:sp>
      <p:sp>
        <p:nvSpPr>
          <p:cNvPr id="13" name="Rektangel: rundade hörn 12">
            <a:extLst>
              <a:ext uri="{FF2B5EF4-FFF2-40B4-BE49-F238E27FC236}">
                <a16:creationId xmlns:a16="http://schemas.microsoft.com/office/drawing/2014/main" id="{3DC274D3-4B31-4F93-9A73-249EA3E018CA}"/>
              </a:ext>
            </a:extLst>
          </p:cNvPr>
          <p:cNvSpPr/>
          <p:nvPr/>
        </p:nvSpPr>
        <p:spPr>
          <a:xfrm>
            <a:off x="2933700" y="6007415"/>
            <a:ext cx="2293620" cy="580072"/>
          </a:xfrm>
          <a:prstGeom prst="roundRect">
            <a:avLst/>
          </a:prstGeom>
          <a:solidFill>
            <a:schemeClr val="accent5">
              <a:lumMod val="40000"/>
              <a:lumOff val="60000"/>
            </a:schemeClr>
          </a:solidFill>
          <a:ln w="38100"/>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b="1" dirty="0">
                <a:solidFill>
                  <a:schemeClr val="bg2">
                    <a:lumMod val="10000"/>
                  </a:schemeClr>
                </a:solidFill>
              </a:rPr>
              <a:t>SML (Service Metadata </a:t>
            </a:r>
            <a:r>
              <a:rPr lang="sv-SE" b="1" dirty="0" err="1">
                <a:solidFill>
                  <a:schemeClr val="bg2">
                    <a:lumMod val="10000"/>
                  </a:schemeClr>
                </a:solidFill>
              </a:rPr>
              <a:t>Locator</a:t>
            </a:r>
            <a:r>
              <a:rPr lang="sv-SE" b="1" dirty="0">
                <a:solidFill>
                  <a:schemeClr val="bg2">
                    <a:lumMod val="10000"/>
                  </a:schemeClr>
                </a:solidFill>
              </a:rPr>
              <a:t>)</a:t>
            </a:r>
          </a:p>
        </p:txBody>
      </p:sp>
      <p:sp>
        <p:nvSpPr>
          <p:cNvPr id="14" name="Rektangel: rundade hörn 13">
            <a:extLst>
              <a:ext uri="{FF2B5EF4-FFF2-40B4-BE49-F238E27FC236}">
                <a16:creationId xmlns:a16="http://schemas.microsoft.com/office/drawing/2014/main" id="{E9C5F0C6-58DD-4874-9F7B-C4BF3F072724}"/>
              </a:ext>
            </a:extLst>
          </p:cNvPr>
          <p:cNvSpPr/>
          <p:nvPr/>
        </p:nvSpPr>
        <p:spPr>
          <a:xfrm>
            <a:off x="1329690" y="4972051"/>
            <a:ext cx="2293620" cy="874396"/>
          </a:xfrm>
          <a:prstGeom prst="roundRect">
            <a:avLst/>
          </a:prstGeom>
          <a:solidFill>
            <a:schemeClr val="accent5">
              <a:lumMod val="40000"/>
              <a:lumOff val="60000"/>
            </a:schemeClr>
          </a:solidFill>
          <a:ln w="38100"/>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b="1" dirty="0">
                <a:solidFill>
                  <a:schemeClr val="bg2">
                    <a:lumMod val="10000"/>
                  </a:schemeClr>
                </a:solidFill>
              </a:rPr>
              <a:t>TIA (Transport </a:t>
            </a:r>
            <a:r>
              <a:rPr lang="sv-SE" b="1" dirty="0" err="1">
                <a:solidFill>
                  <a:schemeClr val="bg2">
                    <a:lumMod val="10000"/>
                  </a:schemeClr>
                </a:solidFill>
              </a:rPr>
              <a:t>Infrastructure</a:t>
            </a:r>
            <a:r>
              <a:rPr lang="sv-SE" b="1" dirty="0">
                <a:solidFill>
                  <a:schemeClr val="bg2">
                    <a:lumMod val="10000"/>
                  </a:schemeClr>
                </a:solidFill>
              </a:rPr>
              <a:t> </a:t>
            </a:r>
            <a:r>
              <a:rPr lang="sv-SE" b="1" dirty="0" err="1">
                <a:solidFill>
                  <a:schemeClr val="bg2">
                    <a:lumMod val="10000"/>
                  </a:schemeClr>
                </a:solidFill>
              </a:rPr>
              <a:t>Agreement</a:t>
            </a:r>
            <a:r>
              <a:rPr lang="sv-SE" b="1" dirty="0">
                <a:solidFill>
                  <a:schemeClr val="bg2">
                    <a:lumMod val="10000"/>
                  </a:schemeClr>
                </a:solidFill>
              </a:rPr>
              <a:t>)</a:t>
            </a:r>
          </a:p>
        </p:txBody>
      </p:sp>
      <p:sp>
        <p:nvSpPr>
          <p:cNvPr id="15" name="Rektangel: rundade hörn 14">
            <a:extLst>
              <a:ext uri="{FF2B5EF4-FFF2-40B4-BE49-F238E27FC236}">
                <a16:creationId xmlns:a16="http://schemas.microsoft.com/office/drawing/2014/main" id="{A4982D9E-64B5-4D6D-AF2B-7522F07AAE65}"/>
              </a:ext>
            </a:extLst>
          </p:cNvPr>
          <p:cNvSpPr/>
          <p:nvPr/>
        </p:nvSpPr>
        <p:spPr>
          <a:xfrm>
            <a:off x="8785860" y="2591205"/>
            <a:ext cx="2293620" cy="580072"/>
          </a:xfrm>
          <a:prstGeom prst="roundRect">
            <a:avLst/>
          </a:prstGeom>
          <a:solidFill>
            <a:schemeClr val="accent5">
              <a:lumMod val="40000"/>
              <a:lumOff val="60000"/>
            </a:schemeClr>
          </a:solidFill>
          <a:ln w="38100"/>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b="1" dirty="0">
                <a:solidFill>
                  <a:schemeClr val="bg2">
                    <a:lumMod val="10000"/>
                  </a:schemeClr>
                </a:solidFill>
              </a:rPr>
              <a:t>PEPPOL BIS</a:t>
            </a:r>
          </a:p>
        </p:txBody>
      </p:sp>
      <p:sp>
        <p:nvSpPr>
          <p:cNvPr id="16" name="Rektangel: rundade hörn 15">
            <a:extLst>
              <a:ext uri="{FF2B5EF4-FFF2-40B4-BE49-F238E27FC236}">
                <a16:creationId xmlns:a16="http://schemas.microsoft.com/office/drawing/2014/main" id="{48632F54-DE29-4472-B565-A40196B49BA2}"/>
              </a:ext>
            </a:extLst>
          </p:cNvPr>
          <p:cNvSpPr/>
          <p:nvPr/>
        </p:nvSpPr>
        <p:spPr>
          <a:xfrm>
            <a:off x="7993380" y="5257805"/>
            <a:ext cx="2293620" cy="580072"/>
          </a:xfrm>
          <a:prstGeom prst="roundRect">
            <a:avLst/>
          </a:prstGeom>
          <a:solidFill>
            <a:schemeClr val="accent5">
              <a:lumMod val="40000"/>
              <a:lumOff val="60000"/>
            </a:schemeClr>
          </a:solidFill>
          <a:ln w="38100"/>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b="1" dirty="0">
                <a:solidFill>
                  <a:schemeClr val="bg2">
                    <a:lumMod val="10000"/>
                  </a:schemeClr>
                </a:solidFill>
              </a:rPr>
              <a:t>Schematron</a:t>
            </a:r>
          </a:p>
        </p:txBody>
      </p:sp>
      <p:sp>
        <p:nvSpPr>
          <p:cNvPr id="17" name="Rektangel: rundade hörn 16">
            <a:extLst>
              <a:ext uri="{FF2B5EF4-FFF2-40B4-BE49-F238E27FC236}">
                <a16:creationId xmlns:a16="http://schemas.microsoft.com/office/drawing/2014/main" id="{DC5A32C2-7775-4380-A9B8-3B4B92166CC9}"/>
              </a:ext>
            </a:extLst>
          </p:cNvPr>
          <p:cNvSpPr/>
          <p:nvPr/>
        </p:nvSpPr>
        <p:spPr>
          <a:xfrm>
            <a:off x="5292090" y="1485150"/>
            <a:ext cx="2293620" cy="580072"/>
          </a:xfrm>
          <a:prstGeom prst="roundRect">
            <a:avLst/>
          </a:prstGeom>
          <a:solidFill>
            <a:schemeClr val="accent5">
              <a:lumMod val="40000"/>
              <a:lumOff val="60000"/>
            </a:schemeClr>
          </a:solidFill>
          <a:ln w="38100"/>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b="1" dirty="0">
                <a:solidFill>
                  <a:schemeClr val="bg2">
                    <a:lumMod val="10000"/>
                  </a:schemeClr>
                </a:solidFill>
              </a:rPr>
              <a:t>OpenPEPPOL</a:t>
            </a:r>
          </a:p>
        </p:txBody>
      </p:sp>
      <p:sp>
        <p:nvSpPr>
          <p:cNvPr id="18" name="Rektangel: rundade hörn 17">
            <a:extLst>
              <a:ext uri="{FF2B5EF4-FFF2-40B4-BE49-F238E27FC236}">
                <a16:creationId xmlns:a16="http://schemas.microsoft.com/office/drawing/2014/main" id="{D0EAE6CF-19CA-4D08-B266-BAE089162323}"/>
              </a:ext>
            </a:extLst>
          </p:cNvPr>
          <p:cNvSpPr/>
          <p:nvPr/>
        </p:nvSpPr>
        <p:spPr>
          <a:xfrm>
            <a:off x="7894320" y="3541001"/>
            <a:ext cx="2293620" cy="580072"/>
          </a:xfrm>
          <a:prstGeom prst="roundRect">
            <a:avLst/>
          </a:prstGeom>
          <a:solidFill>
            <a:schemeClr val="accent5">
              <a:lumMod val="40000"/>
              <a:lumOff val="60000"/>
            </a:schemeClr>
          </a:solidFill>
          <a:ln w="38100"/>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b="1" dirty="0" err="1">
                <a:solidFill>
                  <a:schemeClr val="bg2">
                    <a:lumMod val="10000"/>
                  </a:schemeClr>
                </a:solidFill>
              </a:rPr>
              <a:t>European</a:t>
            </a:r>
            <a:r>
              <a:rPr lang="sv-SE" b="1" dirty="0">
                <a:solidFill>
                  <a:schemeClr val="bg2">
                    <a:lumMod val="10000"/>
                  </a:schemeClr>
                </a:solidFill>
              </a:rPr>
              <a:t> </a:t>
            </a:r>
            <a:r>
              <a:rPr lang="sv-SE" b="1" dirty="0" err="1">
                <a:solidFill>
                  <a:schemeClr val="bg2">
                    <a:lumMod val="10000"/>
                  </a:schemeClr>
                </a:solidFill>
              </a:rPr>
              <a:t>Core</a:t>
            </a:r>
            <a:r>
              <a:rPr lang="sv-SE" b="1" dirty="0">
                <a:solidFill>
                  <a:schemeClr val="bg2">
                    <a:lumMod val="10000"/>
                  </a:schemeClr>
                </a:solidFill>
              </a:rPr>
              <a:t> </a:t>
            </a:r>
            <a:r>
              <a:rPr lang="sv-SE" b="1" dirty="0" err="1">
                <a:solidFill>
                  <a:schemeClr val="bg2">
                    <a:lumMod val="10000"/>
                  </a:schemeClr>
                </a:solidFill>
              </a:rPr>
              <a:t>Invoice</a:t>
            </a:r>
            <a:r>
              <a:rPr lang="sv-SE" b="1" dirty="0">
                <a:solidFill>
                  <a:schemeClr val="bg2">
                    <a:lumMod val="10000"/>
                  </a:schemeClr>
                </a:solidFill>
              </a:rPr>
              <a:t> Standard</a:t>
            </a:r>
          </a:p>
        </p:txBody>
      </p:sp>
      <p:sp>
        <p:nvSpPr>
          <p:cNvPr id="19" name="Rektangel: rundade hörn 18">
            <a:extLst>
              <a:ext uri="{FF2B5EF4-FFF2-40B4-BE49-F238E27FC236}">
                <a16:creationId xmlns:a16="http://schemas.microsoft.com/office/drawing/2014/main" id="{D510C805-F7F2-4F5E-9DC3-2D401077C0F5}"/>
              </a:ext>
            </a:extLst>
          </p:cNvPr>
          <p:cNvSpPr/>
          <p:nvPr/>
        </p:nvSpPr>
        <p:spPr>
          <a:xfrm>
            <a:off x="9601200" y="4314672"/>
            <a:ext cx="2293620" cy="580072"/>
          </a:xfrm>
          <a:prstGeom prst="roundRect">
            <a:avLst/>
          </a:prstGeom>
          <a:solidFill>
            <a:schemeClr val="accent5">
              <a:lumMod val="40000"/>
              <a:lumOff val="60000"/>
            </a:schemeClr>
          </a:solidFill>
          <a:ln w="38100"/>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b="1" dirty="0">
                <a:solidFill>
                  <a:schemeClr val="bg2">
                    <a:lumMod val="10000"/>
                  </a:schemeClr>
                </a:solidFill>
              </a:rPr>
              <a:t>CIUS!!</a:t>
            </a:r>
          </a:p>
        </p:txBody>
      </p:sp>
      <p:sp>
        <p:nvSpPr>
          <p:cNvPr id="22" name="Rektangel: rundade hörn 21">
            <a:extLst>
              <a:ext uri="{FF2B5EF4-FFF2-40B4-BE49-F238E27FC236}">
                <a16:creationId xmlns:a16="http://schemas.microsoft.com/office/drawing/2014/main" id="{63CA0A60-4E4E-4799-BE4F-65C26F6BFCCD}"/>
              </a:ext>
            </a:extLst>
          </p:cNvPr>
          <p:cNvSpPr/>
          <p:nvPr/>
        </p:nvSpPr>
        <p:spPr>
          <a:xfrm>
            <a:off x="1653540" y="2860677"/>
            <a:ext cx="822960" cy="524511"/>
          </a:xfrm>
          <a:prstGeom prst="roundRect">
            <a:avLst/>
          </a:prstGeom>
          <a:solidFill>
            <a:schemeClr val="accent5">
              <a:lumMod val="40000"/>
              <a:lumOff val="60000"/>
            </a:schemeClr>
          </a:solidFill>
          <a:ln w="38100"/>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b="1" dirty="0">
                <a:solidFill>
                  <a:schemeClr val="bg2">
                    <a:lumMod val="10000"/>
                  </a:schemeClr>
                </a:solidFill>
              </a:rPr>
              <a:t>AS2</a:t>
            </a:r>
          </a:p>
        </p:txBody>
      </p:sp>
      <p:sp>
        <p:nvSpPr>
          <p:cNvPr id="23" name="Rektangel: rundade hörn 22">
            <a:extLst>
              <a:ext uri="{FF2B5EF4-FFF2-40B4-BE49-F238E27FC236}">
                <a16:creationId xmlns:a16="http://schemas.microsoft.com/office/drawing/2014/main" id="{BCD8261E-0394-424E-AF35-0FB7ABA19EF5}"/>
              </a:ext>
            </a:extLst>
          </p:cNvPr>
          <p:cNvSpPr/>
          <p:nvPr/>
        </p:nvSpPr>
        <p:spPr>
          <a:xfrm>
            <a:off x="2800350" y="2863533"/>
            <a:ext cx="822960" cy="524511"/>
          </a:xfrm>
          <a:prstGeom prst="roundRect">
            <a:avLst/>
          </a:prstGeom>
          <a:solidFill>
            <a:schemeClr val="accent5">
              <a:lumMod val="40000"/>
              <a:lumOff val="60000"/>
            </a:schemeClr>
          </a:solidFill>
          <a:ln w="38100"/>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b="1" dirty="0">
                <a:solidFill>
                  <a:schemeClr val="bg2">
                    <a:lumMod val="10000"/>
                  </a:schemeClr>
                </a:solidFill>
              </a:rPr>
              <a:t>AS4</a:t>
            </a:r>
          </a:p>
        </p:txBody>
      </p:sp>
      <p:sp>
        <p:nvSpPr>
          <p:cNvPr id="20" name="Rektangel: rundade hörn 19">
            <a:extLst>
              <a:ext uri="{FF2B5EF4-FFF2-40B4-BE49-F238E27FC236}">
                <a16:creationId xmlns:a16="http://schemas.microsoft.com/office/drawing/2014/main" id="{DB38E61B-32BE-4E64-AB45-980E050C225A}"/>
              </a:ext>
            </a:extLst>
          </p:cNvPr>
          <p:cNvSpPr/>
          <p:nvPr/>
        </p:nvSpPr>
        <p:spPr>
          <a:xfrm>
            <a:off x="4080510" y="2823214"/>
            <a:ext cx="2293620" cy="586740"/>
          </a:xfrm>
          <a:prstGeom prst="roundRect">
            <a:avLst/>
          </a:prstGeom>
          <a:solidFill>
            <a:schemeClr val="accent5">
              <a:lumMod val="40000"/>
              <a:lumOff val="60000"/>
            </a:schemeClr>
          </a:solidFill>
          <a:ln w="38100"/>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b="1" dirty="0">
                <a:solidFill>
                  <a:schemeClr val="bg2">
                    <a:lumMod val="10000"/>
                  </a:schemeClr>
                </a:solidFill>
              </a:rPr>
              <a:t>Service </a:t>
            </a:r>
            <a:r>
              <a:rPr lang="sv-SE" b="1" dirty="0" err="1">
                <a:solidFill>
                  <a:schemeClr val="bg2">
                    <a:lumMod val="10000"/>
                  </a:schemeClr>
                </a:solidFill>
              </a:rPr>
              <a:t>Providers</a:t>
            </a:r>
            <a:endParaRPr lang="sv-SE" b="1" dirty="0">
              <a:solidFill>
                <a:schemeClr val="bg2">
                  <a:lumMod val="10000"/>
                </a:schemeClr>
              </a:solidFill>
            </a:endParaRPr>
          </a:p>
        </p:txBody>
      </p:sp>
    </p:spTree>
    <p:extLst>
      <p:ext uri="{BB962C8B-B14F-4D97-AF65-F5344CB8AC3E}">
        <p14:creationId xmlns:p14="http://schemas.microsoft.com/office/powerpoint/2010/main" val="107119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2" grpId="0" animBg="1"/>
      <p:bldP spid="23"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auto">
          <a:xfrm>
            <a:off x="4463819" y="-63824"/>
            <a:ext cx="1551671" cy="7045219"/>
          </a:xfrm>
          <a:prstGeom prst="rect">
            <a:avLst/>
          </a:prstGeom>
          <a:solidFill>
            <a:schemeClr val="bg1"/>
          </a:solidFill>
          <a:ln>
            <a:noFill/>
          </a:ln>
        </p:spPr>
        <p:txBody>
          <a:bodyPr rtlCol="0" anchor="t"/>
          <a:lstStyle/>
          <a:p>
            <a:pPr algn="ctr" defTabSz="1219170" fontAlgn="base">
              <a:spcBef>
                <a:spcPct val="0"/>
              </a:spcBef>
              <a:spcAft>
                <a:spcPct val="0"/>
              </a:spcAft>
              <a:defRPr/>
            </a:pPr>
            <a:endParaRPr lang="en-GB" sz="1467" dirty="0">
              <a:solidFill>
                <a:srgbClr val="646567"/>
              </a:solidFill>
              <a:latin typeface="Verdana" pitchFamily="34" charset="0"/>
            </a:endParaRPr>
          </a:p>
        </p:txBody>
      </p:sp>
      <p:sp>
        <p:nvSpPr>
          <p:cNvPr id="2" name="Title 1"/>
          <p:cNvSpPr>
            <a:spLocks noGrp="1"/>
          </p:cNvSpPr>
          <p:nvPr>
            <p:ph type="title"/>
          </p:nvPr>
        </p:nvSpPr>
        <p:spPr/>
        <p:txBody>
          <a:bodyPr/>
          <a:lstStyle/>
          <a:p>
            <a:r>
              <a:rPr lang="en-GB" b="0" noProof="0" dirty="0"/>
              <a:t>Dynamic discovery in detail</a:t>
            </a:r>
          </a:p>
        </p:txBody>
      </p:sp>
      <p:sp>
        <p:nvSpPr>
          <p:cNvPr id="18" name="Text Placeholder 17"/>
          <p:cNvSpPr>
            <a:spLocks noGrp="1"/>
          </p:cNvSpPr>
          <p:nvPr>
            <p:ph type="body" sz="quarter" idx="14"/>
          </p:nvPr>
        </p:nvSpPr>
        <p:spPr>
          <a:xfrm>
            <a:off x="623394" y="1478171"/>
            <a:ext cx="3648404" cy="4447107"/>
          </a:xfrm>
        </p:spPr>
        <p:txBody>
          <a:bodyPr>
            <a:noAutofit/>
          </a:bodyPr>
          <a:lstStyle/>
          <a:p>
            <a:pPr marL="0" indent="0">
              <a:lnSpc>
                <a:spcPct val="150000"/>
              </a:lnSpc>
              <a:buNone/>
            </a:pPr>
            <a:r>
              <a:rPr lang="en-GB" sz="1200" b="1" dirty="0"/>
              <a:t>SML</a:t>
            </a:r>
          </a:p>
          <a:p>
            <a:pPr marL="0" indent="0">
              <a:lnSpc>
                <a:spcPct val="150000"/>
              </a:lnSpc>
              <a:buNone/>
            </a:pPr>
            <a:r>
              <a:rPr lang="en-GB" sz="1200" dirty="0"/>
              <a:t>The role of the SML (Service Metadata Locator) is to manage the resource records of the participants and SMPs (Service Metadata Publisher) in the DNS (Domain Name System). The SML is usually a centralised component in an eDelivery Messaging Infrastructure.</a:t>
            </a:r>
          </a:p>
          <a:p>
            <a:pPr marL="0" indent="0">
              <a:lnSpc>
                <a:spcPct val="150000"/>
              </a:lnSpc>
            </a:pPr>
            <a:endParaRPr lang="en-GB" sz="1200" dirty="0"/>
          </a:p>
          <a:p>
            <a:pPr marL="0" indent="0">
              <a:lnSpc>
                <a:spcPct val="150000"/>
              </a:lnSpc>
              <a:buNone/>
            </a:pPr>
            <a:r>
              <a:rPr lang="en-GB" sz="1200" b="1" dirty="0"/>
              <a:t>SMP</a:t>
            </a:r>
          </a:p>
          <a:p>
            <a:pPr marL="0" indent="0">
              <a:lnSpc>
                <a:spcPct val="150000"/>
              </a:lnSpc>
              <a:buNone/>
            </a:pPr>
            <a:r>
              <a:rPr lang="en-GB" sz="1200" dirty="0"/>
              <a:t>Once the sender discovers the address of the receiver’s SMP, it is able to retrieve the needed information (i.e. metadata) about the receiver. With such information, the message can be sent. The SMP is usually a distributed component in an eDelivery Messaging Infrastructure.</a:t>
            </a:r>
          </a:p>
          <a:p>
            <a:pPr marL="0" indent="0">
              <a:lnSpc>
                <a:spcPct val="150000"/>
              </a:lnSpc>
            </a:pPr>
            <a:endParaRPr lang="en-GB" sz="1200" dirty="0"/>
          </a:p>
        </p:txBody>
      </p:sp>
      <p:sp>
        <p:nvSpPr>
          <p:cNvPr id="53" name="Rectangle 52"/>
          <p:cNvSpPr/>
          <p:nvPr/>
        </p:nvSpPr>
        <p:spPr bwMode="auto">
          <a:xfrm>
            <a:off x="9345635" y="3602112"/>
            <a:ext cx="2689628" cy="1198957"/>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4" name="Freeform 9198"/>
          <p:cNvSpPr>
            <a:spLocks/>
          </p:cNvSpPr>
          <p:nvPr/>
        </p:nvSpPr>
        <p:spPr bwMode="auto">
          <a:xfrm>
            <a:off x="7363669" y="3923034"/>
            <a:ext cx="1910649" cy="1522191"/>
          </a:xfrm>
          <a:custGeom>
            <a:avLst/>
            <a:gdLst>
              <a:gd name="T0" fmla="*/ 70414064 w 1439"/>
              <a:gd name="T1" fmla="*/ 17862886 h 935"/>
              <a:gd name="T2" fmla="*/ 66680858 w 1439"/>
              <a:gd name="T3" fmla="*/ 18205151 h 935"/>
              <a:gd name="T4" fmla="*/ 43123825 w 1439"/>
              <a:gd name="T5" fmla="*/ 0 h 935"/>
              <a:gd name="T6" fmla="*/ 18472432 w 1439"/>
              <a:gd name="T7" fmla="*/ 25596663 h 935"/>
              <a:gd name="T8" fmla="*/ 18729974 w 1439"/>
              <a:gd name="T9" fmla="*/ 29292289 h 935"/>
              <a:gd name="T10" fmla="*/ 16734600 w 1439"/>
              <a:gd name="T11" fmla="*/ 29155539 h 935"/>
              <a:gd name="T12" fmla="*/ 0 w 1439"/>
              <a:gd name="T13" fmla="*/ 46539411 h 935"/>
              <a:gd name="T14" fmla="*/ 16734600 w 1439"/>
              <a:gd name="T15" fmla="*/ 63991527 h 935"/>
              <a:gd name="T16" fmla="*/ 70414064 w 1439"/>
              <a:gd name="T17" fmla="*/ 63991527 h 935"/>
              <a:gd name="T18" fmla="*/ 92619450 w 1439"/>
              <a:gd name="T19" fmla="*/ 40927207 h 935"/>
              <a:gd name="T20" fmla="*/ 70414064 w 1439"/>
              <a:gd name="T21" fmla="*/ 17862886 h 9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9" h="935">
                <a:moveTo>
                  <a:pt x="1094" y="261"/>
                </a:moveTo>
                <a:cubicBezTo>
                  <a:pt x="1075" y="261"/>
                  <a:pt x="1055" y="263"/>
                  <a:pt x="1036" y="266"/>
                </a:cubicBezTo>
                <a:cubicBezTo>
                  <a:pt x="989" y="112"/>
                  <a:pt x="843" y="0"/>
                  <a:pt x="670" y="0"/>
                </a:cubicBezTo>
                <a:cubicBezTo>
                  <a:pt x="458" y="0"/>
                  <a:pt x="287" y="167"/>
                  <a:pt x="287" y="374"/>
                </a:cubicBezTo>
                <a:cubicBezTo>
                  <a:pt x="287" y="392"/>
                  <a:pt x="288" y="410"/>
                  <a:pt x="291" y="428"/>
                </a:cubicBezTo>
                <a:cubicBezTo>
                  <a:pt x="281" y="427"/>
                  <a:pt x="271" y="426"/>
                  <a:pt x="260" y="426"/>
                </a:cubicBezTo>
                <a:cubicBezTo>
                  <a:pt x="116" y="426"/>
                  <a:pt x="0" y="540"/>
                  <a:pt x="0" y="680"/>
                </a:cubicBezTo>
                <a:cubicBezTo>
                  <a:pt x="0" y="821"/>
                  <a:pt x="116" y="935"/>
                  <a:pt x="260" y="935"/>
                </a:cubicBezTo>
                <a:lnTo>
                  <a:pt x="1094" y="935"/>
                </a:lnTo>
                <a:cubicBezTo>
                  <a:pt x="1285" y="935"/>
                  <a:pt x="1439" y="784"/>
                  <a:pt x="1439" y="598"/>
                </a:cubicBezTo>
                <a:cubicBezTo>
                  <a:pt x="1439" y="412"/>
                  <a:pt x="1285" y="261"/>
                  <a:pt x="1094" y="261"/>
                </a:cubicBezTo>
              </a:path>
            </a:pathLst>
          </a:custGeom>
          <a:solidFill>
            <a:srgbClr val="FFFFFF">
              <a:lumMod val="95000"/>
            </a:srgbClr>
          </a:solidFill>
          <a:ln>
            <a:noFill/>
          </a:ln>
        </p:spPr>
        <p:txBody>
          <a:bodyPr lIns="181157" tIns="90577" rIns="181157" bIns="90577"/>
          <a:lstStyle/>
          <a:p>
            <a:pPr defTabSz="1219170" eaLnBrk="0" hangingPunct="0">
              <a:defRPr/>
            </a:pPr>
            <a:endParaRPr lang="en-US" sz="10666" b="1" kern="0" dirty="0">
              <a:solidFill>
                <a:srgbClr val="FFD624"/>
              </a:solidFill>
              <a:latin typeface="Verdana"/>
            </a:endParaRPr>
          </a:p>
        </p:txBody>
      </p:sp>
      <p:sp>
        <p:nvSpPr>
          <p:cNvPr id="55" name="Rectangle 54"/>
          <p:cNvSpPr/>
          <p:nvPr/>
        </p:nvSpPr>
        <p:spPr bwMode="auto">
          <a:xfrm>
            <a:off x="4655841" y="3614628"/>
            <a:ext cx="2689628" cy="1198957"/>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6" name="Rectangle 55"/>
          <p:cNvSpPr/>
          <p:nvPr/>
        </p:nvSpPr>
        <p:spPr bwMode="auto">
          <a:xfrm>
            <a:off x="9330346" y="2123816"/>
            <a:ext cx="2718316" cy="1347072"/>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7" name="Rectangle 56"/>
          <p:cNvSpPr/>
          <p:nvPr/>
        </p:nvSpPr>
        <p:spPr bwMode="auto">
          <a:xfrm>
            <a:off x="4659144" y="2116087"/>
            <a:ext cx="2680797" cy="1362611"/>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64" name="TextBox 63"/>
          <p:cNvSpPr txBox="1"/>
          <p:nvPr/>
        </p:nvSpPr>
        <p:spPr>
          <a:xfrm>
            <a:off x="6920842" y="4990957"/>
            <a:ext cx="2816551" cy="276999"/>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1200" dirty="0">
                <a:solidFill>
                  <a:srgbClr val="000000"/>
                </a:solidFill>
              </a:rPr>
              <a:t>Internet</a:t>
            </a:r>
          </a:p>
        </p:txBody>
      </p:sp>
      <p:grpSp>
        <p:nvGrpSpPr>
          <p:cNvPr id="4" name="Grupp 3"/>
          <p:cNvGrpSpPr/>
          <p:nvPr/>
        </p:nvGrpSpPr>
        <p:grpSpPr>
          <a:xfrm>
            <a:off x="5421678" y="2493355"/>
            <a:ext cx="1333039" cy="456880"/>
            <a:chOff x="4436317" y="1174380"/>
            <a:chExt cx="999779" cy="342660"/>
          </a:xfrm>
        </p:grpSpPr>
        <p:sp>
          <p:nvSpPr>
            <p:cNvPr id="97" name="Freeform 220"/>
            <p:cNvSpPr>
              <a:spLocks noEditPoints="1"/>
            </p:cNvSpPr>
            <p:nvPr/>
          </p:nvSpPr>
          <p:spPr bwMode="auto">
            <a:xfrm>
              <a:off x="4497529" y="1230081"/>
              <a:ext cx="43492" cy="49093"/>
            </a:xfrm>
            <a:custGeom>
              <a:avLst/>
              <a:gdLst>
                <a:gd name="T0" fmla="*/ 5 w 35"/>
                <a:gd name="T1" fmla="*/ 34 h 34"/>
                <a:gd name="T2" fmla="*/ 30 w 35"/>
                <a:gd name="T3" fmla="*/ 34 h 34"/>
                <a:gd name="T4" fmla="*/ 35 w 35"/>
                <a:gd name="T5" fmla="*/ 30 h 34"/>
                <a:gd name="T6" fmla="*/ 35 w 35"/>
                <a:gd name="T7" fmla="*/ 5 h 34"/>
                <a:gd name="T8" fmla="*/ 30 w 35"/>
                <a:gd name="T9" fmla="*/ 0 h 34"/>
                <a:gd name="T10" fmla="*/ 5 w 35"/>
                <a:gd name="T11" fmla="*/ 0 h 34"/>
                <a:gd name="T12" fmla="*/ 0 w 35"/>
                <a:gd name="T13" fmla="*/ 5 h 34"/>
                <a:gd name="T14" fmla="*/ 0 w 35"/>
                <a:gd name="T15" fmla="*/ 30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30"/>
                  </a:cubicBezTo>
                  <a:cubicBezTo>
                    <a:pt x="35" y="5"/>
                    <a:pt x="35" y="5"/>
                    <a:pt x="35" y="5"/>
                  </a:cubicBezTo>
                  <a:cubicBezTo>
                    <a:pt x="35" y="2"/>
                    <a:pt x="33" y="0"/>
                    <a:pt x="30" y="0"/>
                  </a:cubicBezTo>
                  <a:cubicBezTo>
                    <a:pt x="5" y="0"/>
                    <a:pt x="5" y="0"/>
                    <a:pt x="5" y="0"/>
                  </a:cubicBezTo>
                  <a:cubicBezTo>
                    <a:pt x="2" y="0"/>
                    <a:pt x="0" y="2"/>
                    <a:pt x="0" y="5"/>
                  </a:cubicBezTo>
                  <a:cubicBezTo>
                    <a:pt x="0" y="30"/>
                    <a:pt x="0" y="30"/>
                    <a:pt x="0" y="30"/>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8" name="Freeform 221"/>
            <p:cNvSpPr>
              <a:spLocks noEditPoints="1"/>
            </p:cNvSpPr>
            <p:nvPr/>
          </p:nvSpPr>
          <p:spPr bwMode="auto">
            <a:xfrm>
              <a:off x="4497529" y="1295223"/>
              <a:ext cx="43492" cy="50037"/>
            </a:xfrm>
            <a:custGeom>
              <a:avLst/>
              <a:gdLst>
                <a:gd name="T0" fmla="*/ 5 w 35"/>
                <a:gd name="T1" fmla="*/ 34 h 34"/>
                <a:gd name="T2" fmla="*/ 30 w 35"/>
                <a:gd name="T3" fmla="*/ 34 h 34"/>
                <a:gd name="T4" fmla="*/ 35 w 35"/>
                <a:gd name="T5" fmla="*/ 29 h 34"/>
                <a:gd name="T6" fmla="*/ 35 w 35"/>
                <a:gd name="T7" fmla="*/ 4 h 34"/>
                <a:gd name="T8" fmla="*/ 30 w 35"/>
                <a:gd name="T9" fmla="*/ 0 h 34"/>
                <a:gd name="T10" fmla="*/ 5 w 35"/>
                <a:gd name="T11" fmla="*/ 0 h 34"/>
                <a:gd name="T12" fmla="*/ 0 w 35"/>
                <a:gd name="T13" fmla="*/ 4 h 34"/>
                <a:gd name="T14" fmla="*/ 0 w 35"/>
                <a:gd name="T15" fmla="*/ 29 h 34"/>
                <a:gd name="T16" fmla="*/ 5 w 35"/>
                <a:gd name="T17" fmla="*/ 34 h 34"/>
                <a:gd name="T18" fmla="*/ 9 w 35"/>
                <a:gd name="T19" fmla="*/ 9 h 34"/>
                <a:gd name="T20" fmla="*/ 25 w 35"/>
                <a:gd name="T21" fmla="*/ 9 h 34"/>
                <a:gd name="T22" fmla="*/ 25 w 35"/>
                <a:gd name="T23" fmla="*/ 24 h 34"/>
                <a:gd name="T24" fmla="*/ 9 w 35"/>
                <a:gd name="T25" fmla="*/ 24 h 34"/>
                <a:gd name="T26" fmla="*/ 9 w 35"/>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4"/>
                    <a:pt x="35" y="4"/>
                    <a:pt x="35" y="4"/>
                  </a:cubicBezTo>
                  <a:cubicBezTo>
                    <a:pt x="35" y="2"/>
                    <a:pt x="33" y="0"/>
                    <a:pt x="30" y="0"/>
                  </a:cubicBezTo>
                  <a:cubicBezTo>
                    <a:pt x="5" y="0"/>
                    <a:pt x="5" y="0"/>
                    <a:pt x="5" y="0"/>
                  </a:cubicBezTo>
                  <a:cubicBezTo>
                    <a:pt x="2" y="0"/>
                    <a:pt x="0" y="2"/>
                    <a:pt x="0" y="4"/>
                  </a:cubicBezTo>
                  <a:cubicBezTo>
                    <a:pt x="0" y="29"/>
                    <a:pt x="0" y="29"/>
                    <a:pt x="0" y="29"/>
                  </a:cubicBezTo>
                  <a:cubicBezTo>
                    <a:pt x="0" y="32"/>
                    <a:pt x="2" y="34"/>
                    <a:pt x="5" y="34"/>
                  </a:cubicBezTo>
                  <a:close/>
                  <a:moveTo>
                    <a:pt x="9" y="9"/>
                  </a:moveTo>
                  <a:cubicBezTo>
                    <a:pt x="25" y="9"/>
                    <a:pt x="25" y="9"/>
                    <a:pt x="25" y="9"/>
                  </a:cubicBezTo>
                  <a:cubicBezTo>
                    <a:pt x="25" y="24"/>
                    <a:pt x="25" y="24"/>
                    <a:pt x="25" y="24"/>
                  </a:cubicBezTo>
                  <a:cubicBezTo>
                    <a:pt x="9" y="24"/>
                    <a:pt x="9" y="24"/>
                    <a:pt x="9" y="24"/>
                  </a:cubicBezTo>
                  <a:lnTo>
                    <a:pt x="9" y="9"/>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9" name="Freeform 222"/>
            <p:cNvSpPr>
              <a:spLocks noEditPoints="1"/>
            </p:cNvSpPr>
            <p:nvPr/>
          </p:nvSpPr>
          <p:spPr bwMode="auto">
            <a:xfrm>
              <a:off x="4497529" y="1359422"/>
              <a:ext cx="43492" cy="49093"/>
            </a:xfrm>
            <a:custGeom>
              <a:avLst/>
              <a:gdLst>
                <a:gd name="T0" fmla="*/ 5 w 35"/>
                <a:gd name="T1" fmla="*/ 34 h 34"/>
                <a:gd name="T2" fmla="*/ 30 w 35"/>
                <a:gd name="T3" fmla="*/ 34 h 34"/>
                <a:gd name="T4" fmla="*/ 35 w 35"/>
                <a:gd name="T5" fmla="*/ 29 h 34"/>
                <a:gd name="T6" fmla="*/ 35 w 35"/>
                <a:gd name="T7" fmla="*/ 5 h 34"/>
                <a:gd name="T8" fmla="*/ 30 w 35"/>
                <a:gd name="T9" fmla="*/ 0 h 34"/>
                <a:gd name="T10" fmla="*/ 5 w 35"/>
                <a:gd name="T11" fmla="*/ 0 h 34"/>
                <a:gd name="T12" fmla="*/ 0 w 35"/>
                <a:gd name="T13" fmla="*/ 5 h 34"/>
                <a:gd name="T14" fmla="*/ 0 w 35"/>
                <a:gd name="T15" fmla="*/ 29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5"/>
                    <a:pt x="35" y="5"/>
                    <a:pt x="35" y="5"/>
                  </a:cubicBezTo>
                  <a:cubicBezTo>
                    <a:pt x="35" y="2"/>
                    <a:pt x="33" y="0"/>
                    <a:pt x="30" y="0"/>
                  </a:cubicBezTo>
                  <a:cubicBezTo>
                    <a:pt x="5" y="0"/>
                    <a:pt x="5" y="0"/>
                    <a:pt x="5" y="0"/>
                  </a:cubicBezTo>
                  <a:cubicBezTo>
                    <a:pt x="2" y="0"/>
                    <a:pt x="0" y="2"/>
                    <a:pt x="0" y="5"/>
                  </a:cubicBezTo>
                  <a:cubicBezTo>
                    <a:pt x="0" y="29"/>
                    <a:pt x="0" y="29"/>
                    <a:pt x="0" y="29"/>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0" name="Freeform 223"/>
            <p:cNvSpPr>
              <a:spLocks noEditPoints="1"/>
            </p:cNvSpPr>
            <p:nvPr/>
          </p:nvSpPr>
          <p:spPr bwMode="auto">
            <a:xfrm>
              <a:off x="4436317" y="1174380"/>
              <a:ext cx="256122" cy="338929"/>
            </a:xfrm>
            <a:custGeom>
              <a:avLst/>
              <a:gdLst>
                <a:gd name="T0" fmla="*/ 202 w 206"/>
                <a:gd name="T1" fmla="*/ 96 h 233"/>
                <a:gd name="T2" fmla="*/ 133 w 206"/>
                <a:gd name="T3" fmla="*/ 81 h 233"/>
                <a:gd name="T4" fmla="*/ 133 w 206"/>
                <a:gd name="T5" fmla="*/ 7 h 233"/>
                <a:gd name="T6" fmla="*/ 133 w 206"/>
                <a:gd name="T7" fmla="*/ 6 h 233"/>
                <a:gd name="T8" fmla="*/ 133 w 206"/>
                <a:gd name="T9" fmla="*/ 5 h 233"/>
                <a:gd name="T10" fmla="*/ 127 w 206"/>
                <a:gd name="T11" fmla="*/ 1 h 233"/>
                <a:gd name="T12" fmla="*/ 4 w 206"/>
                <a:gd name="T13" fmla="*/ 20 h 233"/>
                <a:gd name="T14" fmla="*/ 0 w 206"/>
                <a:gd name="T15" fmla="*/ 25 h 233"/>
                <a:gd name="T16" fmla="*/ 0 w 206"/>
                <a:gd name="T17" fmla="*/ 25 h 233"/>
                <a:gd name="T18" fmla="*/ 0 w 206"/>
                <a:gd name="T19" fmla="*/ 26 h 233"/>
                <a:gd name="T20" fmla="*/ 0 w 206"/>
                <a:gd name="T21" fmla="*/ 228 h 233"/>
                <a:gd name="T22" fmla="*/ 5 w 206"/>
                <a:gd name="T23" fmla="*/ 233 h 233"/>
                <a:gd name="T24" fmla="*/ 54 w 206"/>
                <a:gd name="T25" fmla="*/ 233 h 233"/>
                <a:gd name="T26" fmla="*/ 79 w 206"/>
                <a:gd name="T27" fmla="*/ 233 h 233"/>
                <a:gd name="T28" fmla="*/ 128 w 206"/>
                <a:gd name="T29" fmla="*/ 233 h 233"/>
                <a:gd name="T30" fmla="*/ 201 w 206"/>
                <a:gd name="T31" fmla="*/ 233 h 233"/>
                <a:gd name="T32" fmla="*/ 206 w 206"/>
                <a:gd name="T33" fmla="*/ 228 h 233"/>
                <a:gd name="T34" fmla="*/ 206 w 206"/>
                <a:gd name="T35" fmla="*/ 101 h 233"/>
                <a:gd name="T36" fmla="*/ 202 w 206"/>
                <a:gd name="T37" fmla="*/ 96 h 233"/>
                <a:gd name="T38" fmla="*/ 9 w 206"/>
                <a:gd name="T39" fmla="*/ 30 h 233"/>
                <a:gd name="T40" fmla="*/ 123 w 206"/>
                <a:gd name="T41" fmla="*/ 12 h 233"/>
                <a:gd name="T42" fmla="*/ 123 w 206"/>
                <a:gd name="T43" fmla="*/ 85 h 233"/>
                <a:gd name="T44" fmla="*/ 123 w 206"/>
                <a:gd name="T45" fmla="*/ 224 h 233"/>
                <a:gd name="T46" fmla="*/ 84 w 206"/>
                <a:gd name="T47" fmla="*/ 224 h 233"/>
                <a:gd name="T48" fmla="*/ 84 w 206"/>
                <a:gd name="T49" fmla="*/ 180 h 233"/>
                <a:gd name="T50" fmla="*/ 79 w 206"/>
                <a:gd name="T51" fmla="*/ 175 h 233"/>
                <a:gd name="T52" fmla="*/ 54 w 206"/>
                <a:gd name="T53" fmla="*/ 175 h 233"/>
                <a:gd name="T54" fmla="*/ 49 w 206"/>
                <a:gd name="T55" fmla="*/ 180 h 233"/>
                <a:gd name="T56" fmla="*/ 49 w 206"/>
                <a:gd name="T57" fmla="*/ 224 h 233"/>
                <a:gd name="T58" fmla="*/ 9 w 206"/>
                <a:gd name="T59" fmla="*/ 224 h 233"/>
                <a:gd name="T60" fmla="*/ 9 w 206"/>
                <a:gd name="T61" fmla="*/ 30 h 233"/>
                <a:gd name="T62" fmla="*/ 58 w 206"/>
                <a:gd name="T63" fmla="*/ 224 h 233"/>
                <a:gd name="T64" fmla="*/ 58 w 206"/>
                <a:gd name="T65" fmla="*/ 184 h 233"/>
                <a:gd name="T66" fmla="*/ 74 w 206"/>
                <a:gd name="T67" fmla="*/ 184 h 233"/>
                <a:gd name="T68" fmla="*/ 74 w 206"/>
                <a:gd name="T69" fmla="*/ 224 h 233"/>
                <a:gd name="T70" fmla="*/ 58 w 206"/>
                <a:gd name="T71" fmla="*/ 224 h 233"/>
                <a:gd name="T72" fmla="*/ 196 w 206"/>
                <a:gd name="T73" fmla="*/ 224 h 233"/>
                <a:gd name="T74" fmla="*/ 170 w 206"/>
                <a:gd name="T75" fmla="*/ 224 h 233"/>
                <a:gd name="T76" fmla="*/ 170 w 206"/>
                <a:gd name="T77" fmla="*/ 199 h 233"/>
                <a:gd name="T78" fmla="*/ 165 w 206"/>
                <a:gd name="T79" fmla="*/ 195 h 233"/>
                <a:gd name="T80" fmla="*/ 164 w 206"/>
                <a:gd name="T81" fmla="*/ 195 h 233"/>
                <a:gd name="T82" fmla="*/ 159 w 206"/>
                <a:gd name="T83" fmla="*/ 199 h 233"/>
                <a:gd name="T84" fmla="*/ 159 w 206"/>
                <a:gd name="T85" fmla="*/ 224 h 233"/>
                <a:gd name="T86" fmla="*/ 133 w 206"/>
                <a:gd name="T87" fmla="*/ 224 h 233"/>
                <a:gd name="T88" fmla="*/ 133 w 206"/>
                <a:gd name="T89" fmla="*/ 90 h 233"/>
                <a:gd name="T90" fmla="*/ 196 w 206"/>
                <a:gd name="T91" fmla="*/ 105 h 233"/>
                <a:gd name="T92" fmla="*/ 196 w 206"/>
                <a:gd name="T9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3">
                  <a:moveTo>
                    <a:pt x="202" y="96"/>
                  </a:moveTo>
                  <a:cubicBezTo>
                    <a:pt x="133" y="81"/>
                    <a:pt x="133" y="81"/>
                    <a:pt x="133" y="81"/>
                  </a:cubicBezTo>
                  <a:cubicBezTo>
                    <a:pt x="133" y="7"/>
                    <a:pt x="133" y="7"/>
                    <a:pt x="133" y="7"/>
                  </a:cubicBezTo>
                  <a:cubicBezTo>
                    <a:pt x="133" y="6"/>
                    <a:pt x="133" y="6"/>
                    <a:pt x="133" y="6"/>
                  </a:cubicBezTo>
                  <a:cubicBezTo>
                    <a:pt x="133" y="6"/>
                    <a:pt x="133" y="5"/>
                    <a:pt x="133" y="5"/>
                  </a:cubicBezTo>
                  <a:cubicBezTo>
                    <a:pt x="132" y="2"/>
                    <a:pt x="130" y="0"/>
                    <a:pt x="127" y="1"/>
                  </a:cubicBezTo>
                  <a:cubicBezTo>
                    <a:pt x="4" y="20"/>
                    <a:pt x="4" y="20"/>
                    <a:pt x="4" y="20"/>
                  </a:cubicBezTo>
                  <a:cubicBezTo>
                    <a:pt x="1" y="20"/>
                    <a:pt x="0" y="23"/>
                    <a:pt x="0" y="25"/>
                  </a:cubicBezTo>
                  <a:cubicBezTo>
                    <a:pt x="0" y="25"/>
                    <a:pt x="0" y="25"/>
                    <a:pt x="0" y="25"/>
                  </a:cubicBezTo>
                  <a:cubicBezTo>
                    <a:pt x="0" y="26"/>
                    <a:pt x="0" y="26"/>
                    <a:pt x="0" y="26"/>
                  </a:cubicBezTo>
                  <a:cubicBezTo>
                    <a:pt x="0" y="228"/>
                    <a:pt x="0" y="228"/>
                    <a:pt x="0" y="228"/>
                  </a:cubicBezTo>
                  <a:cubicBezTo>
                    <a:pt x="0" y="231"/>
                    <a:pt x="2" y="233"/>
                    <a:pt x="5" y="233"/>
                  </a:cubicBezTo>
                  <a:cubicBezTo>
                    <a:pt x="54" y="233"/>
                    <a:pt x="54" y="233"/>
                    <a:pt x="54" y="233"/>
                  </a:cubicBezTo>
                  <a:cubicBezTo>
                    <a:pt x="79" y="233"/>
                    <a:pt x="79" y="233"/>
                    <a:pt x="79" y="233"/>
                  </a:cubicBezTo>
                  <a:cubicBezTo>
                    <a:pt x="128" y="233"/>
                    <a:pt x="128" y="233"/>
                    <a:pt x="128" y="233"/>
                  </a:cubicBezTo>
                  <a:cubicBezTo>
                    <a:pt x="201" y="233"/>
                    <a:pt x="201" y="233"/>
                    <a:pt x="201" y="233"/>
                  </a:cubicBezTo>
                  <a:cubicBezTo>
                    <a:pt x="204" y="233"/>
                    <a:pt x="206" y="231"/>
                    <a:pt x="206" y="228"/>
                  </a:cubicBezTo>
                  <a:cubicBezTo>
                    <a:pt x="206" y="101"/>
                    <a:pt x="206" y="101"/>
                    <a:pt x="206" y="101"/>
                  </a:cubicBezTo>
                  <a:cubicBezTo>
                    <a:pt x="206" y="99"/>
                    <a:pt x="204" y="97"/>
                    <a:pt x="202" y="96"/>
                  </a:cubicBezTo>
                  <a:close/>
                  <a:moveTo>
                    <a:pt x="9" y="30"/>
                  </a:moveTo>
                  <a:cubicBezTo>
                    <a:pt x="123" y="12"/>
                    <a:pt x="123" y="12"/>
                    <a:pt x="123" y="12"/>
                  </a:cubicBezTo>
                  <a:cubicBezTo>
                    <a:pt x="123" y="85"/>
                    <a:pt x="123" y="85"/>
                    <a:pt x="123" y="85"/>
                  </a:cubicBezTo>
                  <a:cubicBezTo>
                    <a:pt x="123" y="224"/>
                    <a:pt x="123" y="224"/>
                    <a:pt x="123" y="224"/>
                  </a:cubicBezTo>
                  <a:cubicBezTo>
                    <a:pt x="84" y="224"/>
                    <a:pt x="84" y="224"/>
                    <a:pt x="84" y="224"/>
                  </a:cubicBezTo>
                  <a:cubicBezTo>
                    <a:pt x="84" y="180"/>
                    <a:pt x="84" y="180"/>
                    <a:pt x="84" y="180"/>
                  </a:cubicBezTo>
                  <a:cubicBezTo>
                    <a:pt x="84" y="177"/>
                    <a:pt x="82" y="175"/>
                    <a:pt x="79" y="175"/>
                  </a:cubicBezTo>
                  <a:cubicBezTo>
                    <a:pt x="54" y="175"/>
                    <a:pt x="54" y="175"/>
                    <a:pt x="54" y="175"/>
                  </a:cubicBezTo>
                  <a:cubicBezTo>
                    <a:pt x="51" y="175"/>
                    <a:pt x="49" y="177"/>
                    <a:pt x="49" y="180"/>
                  </a:cubicBezTo>
                  <a:cubicBezTo>
                    <a:pt x="49" y="224"/>
                    <a:pt x="49" y="224"/>
                    <a:pt x="49" y="224"/>
                  </a:cubicBezTo>
                  <a:cubicBezTo>
                    <a:pt x="9" y="224"/>
                    <a:pt x="9" y="224"/>
                    <a:pt x="9" y="224"/>
                  </a:cubicBezTo>
                  <a:lnTo>
                    <a:pt x="9" y="30"/>
                  </a:lnTo>
                  <a:close/>
                  <a:moveTo>
                    <a:pt x="58" y="224"/>
                  </a:moveTo>
                  <a:cubicBezTo>
                    <a:pt x="58" y="184"/>
                    <a:pt x="58" y="184"/>
                    <a:pt x="58" y="184"/>
                  </a:cubicBezTo>
                  <a:cubicBezTo>
                    <a:pt x="74" y="184"/>
                    <a:pt x="74" y="184"/>
                    <a:pt x="74" y="184"/>
                  </a:cubicBezTo>
                  <a:cubicBezTo>
                    <a:pt x="74" y="224"/>
                    <a:pt x="74" y="224"/>
                    <a:pt x="74" y="224"/>
                  </a:cubicBezTo>
                  <a:lnTo>
                    <a:pt x="58" y="224"/>
                  </a:lnTo>
                  <a:close/>
                  <a:moveTo>
                    <a:pt x="196" y="224"/>
                  </a:moveTo>
                  <a:cubicBezTo>
                    <a:pt x="170" y="224"/>
                    <a:pt x="170" y="224"/>
                    <a:pt x="170" y="224"/>
                  </a:cubicBezTo>
                  <a:cubicBezTo>
                    <a:pt x="170" y="199"/>
                    <a:pt x="170" y="199"/>
                    <a:pt x="170" y="199"/>
                  </a:cubicBezTo>
                  <a:cubicBezTo>
                    <a:pt x="170" y="197"/>
                    <a:pt x="167" y="195"/>
                    <a:pt x="165" y="195"/>
                  </a:cubicBezTo>
                  <a:cubicBezTo>
                    <a:pt x="164" y="195"/>
                    <a:pt x="164" y="195"/>
                    <a:pt x="164" y="195"/>
                  </a:cubicBezTo>
                  <a:cubicBezTo>
                    <a:pt x="161" y="195"/>
                    <a:pt x="159" y="197"/>
                    <a:pt x="159" y="199"/>
                  </a:cubicBezTo>
                  <a:cubicBezTo>
                    <a:pt x="159" y="224"/>
                    <a:pt x="159" y="224"/>
                    <a:pt x="159" y="224"/>
                  </a:cubicBezTo>
                  <a:cubicBezTo>
                    <a:pt x="133" y="224"/>
                    <a:pt x="133" y="224"/>
                    <a:pt x="133" y="224"/>
                  </a:cubicBezTo>
                  <a:cubicBezTo>
                    <a:pt x="133" y="90"/>
                    <a:pt x="133" y="90"/>
                    <a:pt x="133" y="90"/>
                  </a:cubicBezTo>
                  <a:cubicBezTo>
                    <a:pt x="196" y="105"/>
                    <a:pt x="196" y="105"/>
                    <a:pt x="196" y="105"/>
                  </a:cubicBezTo>
                  <a:lnTo>
                    <a:pt x="196" y="224"/>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1" name="Freeform 224"/>
            <p:cNvSpPr>
              <a:spLocks/>
            </p:cNvSpPr>
            <p:nvPr/>
          </p:nvSpPr>
          <p:spPr bwMode="auto">
            <a:xfrm>
              <a:off x="4633644" y="1350925"/>
              <a:ext cx="13692" cy="34931"/>
            </a:xfrm>
            <a:custGeom>
              <a:avLst/>
              <a:gdLst>
                <a:gd name="T0" fmla="*/ 5 w 11"/>
                <a:gd name="T1" fmla="*/ 24 h 24"/>
                <a:gd name="T2" fmla="*/ 6 w 11"/>
                <a:gd name="T3" fmla="*/ 24 h 24"/>
                <a:gd name="T4" fmla="*/ 11 w 11"/>
                <a:gd name="T5" fmla="*/ 20 h 24"/>
                <a:gd name="T6" fmla="*/ 11 w 11"/>
                <a:gd name="T7" fmla="*/ 5 h 24"/>
                <a:gd name="T8" fmla="*/ 6 w 11"/>
                <a:gd name="T9" fmla="*/ 0 h 24"/>
                <a:gd name="T10" fmla="*/ 5 w 11"/>
                <a:gd name="T11" fmla="*/ 0 h 24"/>
                <a:gd name="T12" fmla="*/ 0 w 11"/>
                <a:gd name="T13" fmla="*/ 5 h 24"/>
                <a:gd name="T14" fmla="*/ 0 w 11"/>
                <a:gd name="T15" fmla="*/ 20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20"/>
                  </a:cubicBezTo>
                  <a:cubicBezTo>
                    <a:pt x="11" y="5"/>
                    <a:pt x="11" y="5"/>
                    <a:pt x="11" y="5"/>
                  </a:cubicBezTo>
                  <a:cubicBezTo>
                    <a:pt x="11" y="2"/>
                    <a:pt x="8" y="0"/>
                    <a:pt x="6" y="0"/>
                  </a:cubicBezTo>
                  <a:cubicBezTo>
                    <a:pt x="5" y="0"/>
                    <a:pt x="5" y="0"/>
                    <a:pt x="5" y="0"/>
                  </a:cubicBezTo>
                  <a:cubicBezTo>
                    <a:pt x="2" y="0"/>
                    <a:pt x="0" y="2"/>
                    <a:pt x="0" y="5"/>
                  </a:cubicBezTo>
                  <a:cubicBezTo>
                    <a:pt x="0" y="20"/>
                    <a:pt x="0" y="20"/>
                    <a:pt x="0" y="20"/>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2" name="Freeform 225"/>
            <p:cNvSpPr>
              <a:spLocks/>
            </p:cNvSpPr>
            <p:nvPr/>
          </p:nvSpPr>
          <p:spPr bwMode="auto">
            <a:xfrm>
              <a:off x="4633644" y="1400018"/>
              <a:ext cx="13692" cy="34931"/>
            </a:xfrm>
            <a:custGeom>
              <a:avLst/>
              <a:gdLst>
                <a:gd name="T0" fmla="*/ 5 w 11"/>
                <a:gd name="T1" fmla="*/ 24 h 24"/>
                <a:gd name="T2" fmla="*/ 6 w 11"/>
                <a:gd name="T3" fmla="*/ 24 h 24"/>
                <a:gd name="T4" fmla="*/ 11 w 11"/>
                <a:gd name="T5" fmla="*/ 19 h 24"/>
                <a:gd name="T6" fmla="*/ 11 w 11"/>
                <a:gd name="T7" fmla="*/ 5 h 24"/>
                <a:gd name="T8" fmla="*/ 6 w 11"/>
                <a:gd name="T9" fmla="*/ 0 h 24"/>
                <a:gd name="T10" fmla="*/ 5 w 11"/>
                <a:gd name="T11" fmla="*/ 0 h 24"/>
                <a:gd name="T12" fmla="*/ 0 w 11"/>
                <a:gd name="T13" fmla="*/ 5 h 24"/>
                <a:gd name="T14" fmla="*/ 0 w 11"/>
                <a:gd name="T15" fmla="*/ 19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19"/>
                  </a:cubicBezTo>
                  <a:cubicBezTo>
                    <a:pt x="11" y="5"/>
                    <a:pt x="11" y="5"/>
                    <a:pt x="11" y="5"/>
                  </a:cubicBezTo>
                  <a:cubicBezTo>
                    <a:pt x="11" y="2"/>
                    <a:pt x="8" y="0"/>
                    <a:pt x="6" y="0"/>
                  </a:cubicBezTo>
                  <a:cubicBezTo>
                    <a:pt x="5" y="0"/>
                    <a:pt x="5" y="0"/>
                    <a:pt x="5" y="0"/>
                  </a:cubicBezTo>
                  <a:cubicBezTo>
                    <a:pt x="2" y="0"/>
                    <a:pt x="0" y="2"/>
                    <a:pt x="0" y="5"/>
                  </a:cubicBezTo>
                  <a:cubicBezTo>
                    <a:pt x="0" y="19"/>
                    <a:pt x="0" y="19"/>
                    <a:pt x="0" y="19"/>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66" name="TextBox 65"/>
            <p:cNvSpPr txBox="1"/>
            <p:nvPr/>
          </p:nvSpPr>
          <p:spPr>
            <a:xfrm>
              <a:off x="4758711" y="1332374"/>
              <a:ext cx="677385" cy="184666"/>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ORIGINAL SENDER</a:t>
              </a:r>
            </a:p>
          </p:txBody>
        </p:sp>
      </p:grpSp>
      <p:grpSp>
        <p:nvGrpSpPr>
          <p:cNvPr id="5" name="Grupp 4"/>
          <p:cNvGrpSpPr/>
          <p:nvPr/>
        </p:nvGrpSpPr>
        <p:grpSpPr>
          <a:xfrm>
            <a:off x="10249053" y="2495390"/>
            <a:ext cx="1102940" cy="451905"/>
            <a:chOff x="7811151" y="1174380"/>
            <a:chExt cx="827205" cy="338929"/>
          </a:xfrm>
        </p:grpSpPr>
        <p:sp>
          <p:nvSpPr>
            <p:cNvPr id="91" name="Freeform 220"/>
            <p:cNvSpPr>
              <a:spLocks noEditPoints="1"/>
            </p:cNvSpPr>
            <p:nvPr/>
          </p:nvSpPr>
          <p:spPr bwMode="auto">
            <a:xfrm>
              <a:off x="7872357" y="1230081"/>
              <a:ext cx="43492" cy="49093"/>
            </a:xfrm>
            <a:custGeom>
              <a:avLst/>
              <a:gdLst>
                <a:gd name="T0" fmla="*/ 5 w 35"/>
                <a:gd name="T1" fmla="*/ 34 h 34"/>
                <a:gd name="T2" fmla="*/ 30 w 35"/>
                <a:gd name="T3" fmla="*/ 34 h 34"/>
                <a:gd name="T4" fmla="*/ 35 w 35"/>
                <a:gd name="T5" fmla="*/ 30 h 34"/>
                <a:gd name="T6" fmla="*/ 35 w 35"/>
                <a:gd name="T7" fmla="*/ 5 h 34"/>
                <a:gd name="T8" fmla="*/ 30 w 35"/>
                <a:gd name="T9" fmla="*/ 0 h 34"/>
                <a:gd name="T10" fmla="*/ 5 w 35"/>
                <a:gd name="T11" fmla="*/ 0 h 34"/>
                <a:gd name="T12" fmla="*/ 0 w 35"/>
                <a:gd name="T13" fmla="*/ 5 h 34"/>
                <a:gd name="T14" fmla="*/ 0 w 35"/>
                <a:gd name="T15" fmla="*/ 30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30"/>
                  </a:cubicBezTo>
                  <a:cubicBezTo>
                    <a:pt x="35" y="5"/>
                    <a:pt x="35" y="5"/>
                    <a:pt x="35" y="5"/>
                  </a:cubicBezTo>
                  <a:cubicBezTo>
                    <a:pt x="35" y="2"/>
                    <a:pt x="33" y="0"/>
                    <a:pt x="30" y="0"/>
                  </a:cubicBezTo>
                  <a:cubicBezTo>
                    <a:pt x="5" y="0"/>
                    <a:pt x="5" y="0"/>
                    <a:pt x="5" y="0"/>
                  </a:cubicBezTo>
                  <a:cubicBezTo>
                    <a:pt x="2" y="0"/>
                    <a:pt x="0" y="2"/>
                    <a:pt x="0" y="5"/>
                  </a:cubicBezTo>
                  <a:cubicBezTo>
                    <a:pt x="0" y="30"/>
                    <a:pt x="0" y="30"/>
                    <a:pt x="0" y="30"/>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2" name="Freeform 221"/>
            <p:cNvSpPr>
              <a:spLocks noEditPoints="1"/>
            </p:cNvSpPr>
            <p:nvPr/>
          </p:nvSpPr>
          <p:spPr bwMode="auto">
            <a:xfrm>
              <a:off x="7872357" y="1295223"/>
              <a:ext cx="43492" cy="50037"/>
            </a:xfrm>
            <a:custGeom>
              <a:avLst/>
              <a:gdLst>
                <a:gd name="T0" fmla="*/ 5 w 35"/>
                <a:gd name="T1" fmla="*/ 34 h 34"/>
                <a:gd name="T2" fmla="*/ 30 w 35"/>
                <a:gd name="T3" fmla="*/ 34 h 34"/>
                <a:gd name="T4" fmla="*/ 35 w 35"/>
                <a:gd name="T5" fmla="*/ 29 h 34"/>
                <a:gd name="T6" fmla="*/ 35 w 35"/>
                <a:gd name="T7" fmla="*/ 4 h 34"/>
                <a:gd name="T8" fmla="*/ 30 w 35"/>
                <a:gd name="T9" fmla="*/ 0 h 34"/>
                <a:gd name="T10" fmla="*/ 5 w 35"/>
                <a:gd name="T11" fmla="*/ 0 h 34"/>
                <a:gd name="T12" fmla="*/ 0 w 35"/>
                <a:gd name="T13" fmla="*/ 4 h 34"/>
                <a:gd name="T14" fmla="*/ 0 w 35"/>
                <a:gd name="T15" fmla="*/ 29 h 34"/>
                <a:gd name="T16" fmla="*/ 5 w 35"/>
                <a:gd name="T17" fmla="*/ 34 h 34"/>
                <a:gd name="T18" fmla="*/ 9 w 35"/>
                <a:gd name="T19" fmla="*/ 9 h 34"/>
                <a:gd name="T20" fmla="*/ 25 w 35"/>
                <a:gd name="T21" fmla="*/ 9 h 34"/>
                <a:gd name="T22" fmla="*/ 25 w 35"/>
                <a:gd name="T23" fmla="*/ 24 h 34"/>
                <a:gd name="T24" fmla="*/ 9 w 35"/>
                <a:gd name="T25" fmla="*/ 24 h 34"/>
                <a:gd name="T26" fmla="*/ 9 w 35"/>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4"/>
                    <a:pt x="35" y="4"/>
                    <a:pt x="35" y="4"/>
                  </a:cubicBezTo>
                  <a:cubicBezTo>
                    <a:pt x="35" y="2"/>
                    <a:pt x="33" y="0"/>
                    <a:pt x="30" y="0"/>
                  </a:cubicBezTo>
                  <a:cubicBezTo>
                    <a:pt x="5" y="0"/>
                    <a:pt x="5" y="0"/>
                    <a:pt x="5" y="0"/>
                  </a:cubicBezTo>
                  <a:cubicBezTo>
                    <a:pt x="2" y="0"/>
                    <a:pt x="0" y="2"/>
                    <a:pt x="0" y="4"/>
                  </a:cubicBezTo>
                  <a:cubicBezTo>
                    <a:pt x="0" y="29"/>
                    <a:pt x="0" y="29"/>
                    <a:pt x="0" y="29"/>
                  </a:cubicBezTo>
                  <a:cubicBezTo>
                    <a:pt x="0" y="32"/>
                    <a:pt x="2" y="34"/>
                    <a:pt x="5" y="34"/>
                  </a:cubicBezTo>
                  <a:close/>
                  <a:moveTo>
                    <a:pt x="9" y="9"/>
                  </a:moveTo>
                  <a:cubicBezTo>
                    <a:pt x="25" y="9"/>
                    <a:pt x="25" y="9"/>
                    <a:pt x="25" y="9"/>
                  </a:cubicBezTo>
                  <a:cubicBezTo>
                    <a:pt x="25" y="24"/>
                    <a:pt x="25" y="24"/>
                    <a:pt x="25" y="24"/>
                  </a:cubicBezTo>
                  <a:cubicBezTo>
                    <a:pt x="9" y="24"/>
                    <a:pt x="9" y="24"/>
                    <a:pt x="9" y="24"/>
                  </a:cubicBezTo>
                  <a:lnTo>
                    <a:pt x="9" y="9"/>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3" name="Freeform 222"/>
            <p:cNvSpPr>
              <a:spLocks noEditPoints="1"/>
            </p:cNvSpPr>
            <p:nvPr/>
          </p:nvSpPr>
          <p:spPr bwMode="auto">
            <a:xfrm>
              <a:off x="7872357" y="1359422"/>
              <a:ext cx="43492" cy="49093"/>
            </a:xfrm>
            <a:custGeom>
              <a:avLst/>
              <a:gdLst>
                <a:gd name="T0" fmla="*/ 5 w 35"/>
                <a:gd name="T1" fmla="*/ 34 h 34"/>
                <a:gd name="T2" fmla="*/ 30 w 35"/>
                <a:gd name="T3" fmla="*/ 34 h 34"/>
                <a:gd name="T4" fmla="*/ 35 w 35"/>
                <a:gd name="T5" fmla="*/ 29 h 34"/>
                <a:gd name="T6" fmla="*/ 35 w 35"/>
                <a:gd name="T7" fmla="*/ 5 h 34"/>
                <a:gd name="T8" fmla="*/ 30 w 35"/>
                <a:gd name="T9" fmla="*/ 0 h 34"/>
                <a:gd name="T10" fmla="*/ 5 w 35"/>
                <a:gd name="T11" fmla="*/ 0 h 34"/>
                <a:gd name="T12" fmla="*/ 0 w 35"/>
                <a:gd name="T13" fmla="*/ 5 h 34"/>
                <a:gd name="T14" fmla="*/ 0 w 35"/>
                <a:gd name="T15" fmla="*/ 29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5"/>
                    <a:pt x="35" y="5"/>
                    <a:pt x="35" y="5"/>
                  </a:cubicBezTo>
                  <a:cubicBezTo>
                    <a:pt x="35" y="2"/>
                    <a:pt x="33" y="0"/>
                    <a:pt x="30" y="0"/>
                  </a:cubicBezTo>
                  <a:cubicBezTo>
                    <a:pt x="5" y="0"/>
                    <a:pt x="5" y="0"/>
                    <a:pt x="5" y="0"/>
                  </a:cubicBezTo>
                  <a:cubicBezTo>
                    <a:pt x="2" y="0"/>
                    <a:pt x="0" y="2"/>
                    <a:pt x="0" y="5"/>
                  </a:cubicBezTo>
                  <a:cubicBezTo>
                    <a:pt x="0" y="29"/>
                    <a:pt x="0" y="29"/>
                    <a:pt x="0" y="29"/>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4" name="Freeform 223"/>
            <p:cNvSpPr>
              <a:spLocks noEditPoints="1"/>
            </p:cNvSpPr>
            <p:nvPr/>
          </p:nvSpPr>
          <p:spPr bwMode="auto">
            <a:xfrm>
              <a:off x="7811151" y="1174380"/>
              <a:ext cx="256122" cy="338929"/>
            </a:xfrm>
            <a:custGeom>
              <a:avLst/>
              <a:gdLst>
                <a:gd name="T0" fmla="*/ 202 w 206"/>
                <a:gd name="T1" fmla="*/ 96 h 233"/>
                <a:gd name="T2" fmla="*/ 133 w 206"/>
                <a:gd name="T3" fmla="*/ 81 h 233"/>
                <a:gd name="T4" fmla="*/ 133 w 206"/>
                <a:gd name="T5" fmla="*/ 7 h 233"/>
                <a:gd name="T6" fmla="*/ 133 w 206"/>
                <a:gd name="T7" fmla="*/ 6 h 233"/>
                <a:gd name="T8" fmla="*/ 133 w 206"/>
                <a:gd name="T9" fmla="*/ 5 h 233"/>
                <a:gd name="T10" fmla="*/ 127 w 206"/>
                <a:gd name="T11" fmla="*/ 1 h 233"/>
                <a:gd name="T12" fmla="*/ 4 w 206"/>
                <a:gd name="T13" fmla="*/ 20 h 233"/>
                <a:gd name="T14" fmla="*/ 0 w 206"/>
                <a:gd name="T15" fmla="*/ 25 h 233"/>
                <a:gd name="T16" fmla="*/ 0 w 206"/>
                <a:gd name="T17" fmla="*/ 25 h 233"/>
                <a:gd name="T18" fmla="*/ 0 w 206"/>
                <a:gd name="T19" fmla="*/ 26 h 233"/>
                <a:gd name="T20" fmla="*/ 0 w 206"/>
                <a:gd name="T21" fmla="*/ 228 h 233"/>
                <a:gd name="T22" fmla="*/ 5 w 206"/>
                <a:gd name="T23" fmla="*/ 233 h 233"/>
                <a:gd name="T24" fmla="*/ 54 w 206"/>
                <a:gd name="T25" fmla="*/ 233 h 233"/>
                <a:gd name="T26" fmla="*/ 79 w 206"/>
                <a:gd name="T27" fmla="*/ 233 h 233"/>
                <a:gd name="T28" fmla="*/ 128 w 206"/>
                <a:gd name="T29" fmla="*/ 233 h 233"/>
                <a:gd name="T30" fmla="*/ 201 w 206"/>
                <a:gd name="T31" fmla="*/ 233 h 233"/>
                <a:gd name="T32" fmla="*/ 206 w 206"/>
                <a:gd name="T33" fmla="*/ 228 h 233"/>
                <a:gd name="T34" fmla="*/ 206 w 206"/>
                <a:gd name="T35" fmla="*/ 101 h 233"/>
                <a:gd name="T36" fmla="*/ 202 w 206"/>
                <a:gd name="T37" fmla="*/ 96 h 233"/>
                <a:gd name="T38" fmla="*/ 9 w 206"/>
                <a:gd name="T39" fmla="*/ 30 h 233"/>
                <a:gd name="T40" fmla="*/ 123 w 206"/>
                <a:gd name="T41" fmla="*/ 12 h 233"/>
                <a:gd name="T42" fmla="*/ 123 w 206"/>
                <a:gd name="T43" fmla="*/ 85 h 233"/>
                <a:gd name="T44" fmla="*/ 123 w 206"/>
                <a:gd name="T45" fmla="*/ 224 h 233"/>
                <a:gd name="T46" fmla="*/ 84 w 206"/>
                <a:gd name="T47" fmla="*/ 224 h 233"/>
                <a:gd name="T48" fmla="*/ 84 w 206"/>
                <a:gd name="T49" fmla="*/ 180 h 233"/>
                <a:gd name="T50" fmla="*/ 79 w 206"/>
                <a:gd name="T51" fmla="*/ 175 h 233"/>
                <a:gd name="T52" fmla="*/ 54 w 206"/>
                <a:gd name="T53" fmla="*/ 175 h 233"/>
                <a:gd name="T54" fmla="*/ 49 w 206"/>
                <a:gd name="T55" fmla="*/ 180 h 233"/>
                <a:gd name="T56" fmla="*/ 49 w 206"/>
                <a:gd name="T57" fmla="*/ 224 h 233"/>
                <a:gd name="T58" fmla="*/ 9 w 206"/>
                <a:gd name="T59" fmla="*/ 224 h 233"/>
                <a:gd name="T60" fmla="*/ 9 w 206"/>
                <a:gd name="T61" fmla="*/ 30 h 233"/>
                <a:gd name="T62" fmla="*/ 58 w 206"/>
                <a:gd name="T63" fmla="*/ 224 h 233"/>
                <a:gd name="T64" fmla="*/ 58 w 206"/>
                <a:gd name="T65" fmla="*/ 184 h 233"/>
                <a:gd name="T66" fmla="*/ 74 w 206"/>
                <a:gd name="T67" fmla="*/ 184 h 233"/>
                <a:gd name="T68" fmla="*/ 74 w 206"/>
                <a:gd name="T69" fmla="*/ 224 h 233"/>
                <a:gd name="T70" fmla="*/ 58 w 206"/>
                <a:gd name="T71" fmla="*/ 224 h 233"/>
                <a:gd name="T72" fmla="*/ 196 w 206"/>
                <a:gd name="T73" fmla="*/ 224 h 233"/>
                <a:gd name="T74" fmla="*/ 170 w 206"/>
                <a:gd name="T75" fmla="*/ 224 h 233"/>
                <a:gd name="T76" fmla="*/ 170 w 206"/>
                <a:gd name="T77" fmla="*/ 199 h 233"/>
                <a:gd name="T78" fmla="*/ 165 w 206"/>
                <a:gd name="T79" fmla="*/ 195 h 233"/>
                <a:gd name="T80" fmla="*/ 164 w 206"/>
                <a:gd name="T81" fmla="*/ 195 h 233"/>
                <a:gd name="T82" fmla="*/ 159 w 206"/>
                <a:gd name="T83" fmla="*/ 199 h 233"/>
                <a:gd name="T84" fmla="*/ 159 w 206"/>
                <a:gd name="T85" fmla="*/ 224 h 233"/>
                <a:gd name="T86" fmla="*/ 133 w 206"/>
                <a:gd name="T87" fmla="*/ 224 h 233"/>
                <a:gd name="T88" fmla="*/ 133 w 206"/>
                <a:gd name="T89" fmla="*/ 90 h 233"/>
                <a:gd name="T90" fmla="*/ 196 w 206"/>
                <a:gd name="T91" fmla="*/ 105 h 233"/>
                <a:gd name="T92" fmla="*/ 196 w 206"/>
                <a:gd name="T9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3">
                  <a:moveTo>
                    <a:pt x="202" y="96"/>
                  </a:moveTo>
                  <a:cubicBezTo>
                    <a:pt x="133" y="81"/>
                    <a:pt x="133" y="81"/>
                    <a:pt x="133" y="81"/>
                  </a:cubicBezTo>
                  <a:cubicBezTo>
                    <a:pt x="133" y="7"/>
                    <a:pt x="133" y="7"/>
                    <a:pt x="133" y="7"/>
                  </a:cubicBezTo>
                  <a:cubicBezTo>
                    <a:pt x="133" y="6"/>
                    <a:pt x="133" y="6"/>
                    <a:pt x="133" y="6"/>
                  </a:cubicBezTo>
                  <a:cubicBezTo>
                    <a:pt x="133" y="6"/>
                    <a:pt x="133" y="5"/>
                    <a:pt x="133" y="5"/>
                  </a:cubicBezTo>
                  <a:cubicBezTo>
                    <a:pt x="132" y="2"/>
                    <a:pt x="130" y="0"/>
                    <a:pt x="127" y="1"/>
                  </a:cubicBezTo>
                  <a:cubicBezTo>
                    <a:pt x="4" y="20"/>
                    <a:pt x="4" y="20"/>
                    <a:pt x="4" y="20"/>
                  </a:cubicBezTo>
                  <a:cubicBezTo>
                    <a:pt x="1" y="20"/>
                    <a:pt x="0" y="23"/>
                    <a:pt x="0" y="25"/>
                  </a:cubicBezTo>
                  <a:cubicBezTo>
                    <a:pt x="0" y="25"/>
                    <a:pt x="0" y="25"/>
                    <a:pt x="0" y="25"/>
                  </a:cubicBezTo>
                  <a:cubicBezTo>
                    <a:pt x="0" y="26"/>
                    <a:pt x="0" y="26"/>
                    <a:pt x="0" y="26"/>
                  </a:cubicBezTo>
                  <a:cubicBezTo>
                    <a:pt x="0" y="228"/>
                    <a:pt x="0" y="228"/>
                    <a:pt x="0" y="228"/>
                  </a:cubicBezTo>
                  <a:cubicBezTo>
                    <a:pt x="0" y="231"/>
                    <a:pt x="2" y="233"/>
                    <a:pt x="5" y="233"/>
                  </a:cubicBezTo>
                  <a:cubicBezTo>
                    <a:pt x="54" y="233"/>
                    <a:pt x="54" y="233"/>
                    <a:pt x="54" y="233"/>
                  </a:cubicBezTo>
                  <a:cubicBezTo>
                    <a:pt x="79" y="233"/>
                    <a:pt x="79" y="233"/>
                    <a:pt x="79" y="233"/>
                  </a:cubicBezTo>
                  <a:cubicBezTo>
                    <a:pt x="128" y="233"/>
                    <a:pt x="128" y="233"/>
                    <a:pt x="128" y="233"/>
                  </a:cubicBezTo>
                  <a:cubicBezTo>
                    <a:pt x="201" y="233"/>
                    <a:pt x="201" y="233"/>
                    <a:pt x="201" y="233"/>
                  </a:cubicBezTo>
                  <a:cubicBezTo>
                    <a:pt x="204" y="233"/>
                    <a:pt x="206" y="231"/>
                    <a:pt x="206" y="228"/>
                  </a:cubicBezTo>
                  <a:cubicBezTo>
                    <a:pt x="206" y="101"/>
                    <a:pt x="206" y="101"/>
                    <a:pt x="206" y="101"/>
                  </a:cubicBezTo>
                  <a:cubicBezTo>
                    <a:pt x="206" y="99"/>
                    <a:pt x="204" y="97"/>
                    <a:pt x="202" y="96"/>
                  </a:cubicBezTo>
                  <a:close/>
                  <a:moveTo>
                    <a:pt x="9" y="30"/>
                  </a:moveTo>
                  <a:cubicBezTo>
                    <a:pt x="123" y="12"/>
                    <a:pt x="123" y="12"/>
                    <a:pt x="123" y="12"/>
                  </a:cubicBezTo>
                  <a:cubicBezTo>
                    <a:pt x="123" y="85"/>
                    <a:pt x="123" y="85"/>
                    <a:pt x="123" y="85"/>
                  </a:cubicBezTo>
                  <a:cubicBezTo>
                    <a:pt x="123" y="224"/>
                    <a:pt x="123" y="224"/>
                    <a:pt x="123" y="224"/>
                  </a:cubicBezTo>
                  <a:cubicBezTo>
                    <a:pt x="84" y="224"/>
                    <a:pt x="84" y="224"/>
                    <a:pt x="84" y="224"/>
                  </a:cubicBezTo>
                  <a:cubicBezTo>
                    <a:pt x="84" y="180"/>
                    <a:pt x="84" y="180"/>
                    <a:pt x="84" y="180"/>
                  </a:cubicBezTo>
                  <a:cubicBezTo>
                    <a:pt x="84" y="177"/>
                    <a:pt x="82" y="175"/>
                    <a:pt x="79" y="175"/>
                  </a:cubicBezTo>
                  <a:cubicBezTo>
                    <a:pt x="54" y="175"/>
                    <a:pt x="54" y="175"/>
                    <a:pt x="54" y="175"/>
                  </a:cubicBezTo>
                  <a:cubicBezTo>
                    <a:pt x="51" y="175"/>
                    <a:pt x="49" y="177"/>
                    <a:pt x="49" y="180"/>
                  </a:cubicBezTo>
                  <a:cubicBezTo>
                    <a:pt x="49" y="224"/>
                    <a:pt x="49" y="224"/>
                    <a:pt x="49" y="224"/>
                  </a:cubicBezTo>
                  <a:cubicBezTo>
                    <a:pt x="9" y="224"/>
                    <a:pt x="9" y="224"/>
                    <a:pt x="9" y="224"/>
                  </a:cubicBezTo>
                  <a:lnTo>
                    <a:pt x="9" y="30"/>
                  </a:lnTo>
                  <a:close/>
                  <a:moveTo>
                    <a:pt x="58" y="224"/>
                  </a:moveTo>
                  <a:cubicBezTo>
                    <a:pt x="58" y="184"/>
                    <a:pt x="58" y="184"/>
                    <a:pt x="58" y="184"/>
                  </a:cubicBezTo>
                  <a:cubicBezTo>
                    <a:pt x="74" y="184"/>
                    <a:pt x="74" y="184"/>
                    <a:pt x="74" y="184"/>
                  </a:cubicBezTo>
                  <a:cubicBezTo>
                    <a:pt x="74" y="224"/>
                    <a:pt x="74" y="224"/>
                    <a:pt x="74" y="224"/>
                  </a:cubicBezTo>
                  <a:lnTo>
                    <a:pt x="58" y="224"/>
                  </a:lnTo>
                  <a:close/>
                  <a:moveTo>
                    <a:pt x="196" y="224"/>
                  </a:moveTo>
                  <a:cubicBezTo>
                    <a:pt x="170" y="224"/>
                    <a:pt x="170" y="224"/>
                    <a:pt x="170" y="224"/>
                  </a:cubicBezTo>
                  <a:cubicBezTo>
                    <a:pt x="170" y="199"/>
                    <a:pt x="170" y="199"/>
                    <a:pt x="170" y="199"/>
                  </a:cubicBezTo>
                  <a:cubicBezTo>
                    <a:pt x="170" y="197"/>
                    <a:pt x="167" y="195"/>
                    <a:pt x="165" y="195"/>
                  </a:cubicBezTo>
                  <a:cubicBezTo>
                    <a:pt x="164" y="195"/>
                    <a:pt x="164" y="195"/>
                    <a:pt x="164" y="195"/>
                  </a:cubicBezTo>
                  <a:cubicBezTo>
                    <a:pt x="161" y="195"/>
                    <a:pt x="159" y="197"/>
                    <a:pt x="159" y="199"/>
                  </a:cubicBezTo>
                  <a:cubicBezTo>
                    <a:pt x="159" y="224"/>
                    <a:pt x="159" y="224"/>
                    <a:pt x="159" y="224"/>
                  </a:cubicBezTo>
                  <a:cubicBezTo>
                    <a:pt x="133" y="224"/>
                    <a:pt x="133" y="224"/>
                    <a:pt x="133" y="224"/>
                  </a:cubicBezTo>
                  <a:cubicBezTo>
                    <a:pt x="133" y="90"/>
                    <a:pt x="133" y="90"/>
                    <a:pt x="133" y="90"/>
                  </a:cubicBezTo>
                  <a:cubicBezTo>
                    <a:pt x="196" y="105"/>
                    <a:pt x="196" y="105"/>
                    <a:pt x="196" y="105"/>
                  </a:cubicBezTo>
                  <a:lnTo>
                    <a:pt x="196" y="224"/>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5" name="Freeform 224"/>
            <p:cNvSpPr>
              <a:spLocks/>
            </p:cNvSpPr>
            <p:nvPr/>
          </p:nvSpPr>
          <p:spPr bwMode="auto">
            <a:xfrm>
              <a:off x="8008472" y="1350925"/>
              <a:ext cx="13692" cy="34931"/>
            </a:xfrm>
            <a:custGeom>
              <a:avLst/>
              <a:gdLst>
                <a:gd name="T0" fmla="*/ 5 w 11"/>
                <a:gd name="T1" fmla="*/ 24 h 24"/>
                <a:gd name="T2" fmla="*/ 6 w 11"/>
                <a:gd name="T3" fmla="*/ 24 h 24"/>
                <a:gd name="T4" fmla="*/ 11 w 11"/>
                <a:gd name="T5" fmla="*/ 20 h 24"/>
                <a:gd name="T6" fmla="*/ 11 w 11"/>
                <a:gd name="T7" fmla="*/ 5 h 24"/>
                <a:gd name="T8" fmla="*/ 6 w 11"/>
                <a:gd name="T9" fmla="*/ 0 h 24"/>
                <a:gd name="T10" fmla="*/ 5 w 11"/>
                <a:gd name="T11" fmla="*/ 0 h 24"/>
                <a:gd name="T12" fmla="*/ 0 w 11"/>
                <a:gd name="T13" fmla="*/ 5 h 24"/>
                <a:gd name="T14" fmla="*/ 0 w 11"/>
                <a:gd name="T15" fmla="*/ 20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20"/>
                  </a:cubicBezTo>
                  <a:cubicBezTo>
                    <a:pt x="11" y="5"/>
                    <a:pt x="11" y="5"/>
                    <a:pt x="11" y="5"/>
                  </a:cubicBezTo>
                  <a:cubicBezTo>
                    <a:pt x="11" y="2"/>
                    <a:pt x="8" y="0"/>
                    <a:pt x="6" y="0"/>
                  </a:cubicBezTo>
                  <a:cubicBezTo>
                    <a:pt x="5" y="0"/>
                    <a:pt x="5" y="0"/>
                    <a:pt x="5" y="0"/>
                  </a:cubicBezTo>
                  <a:cubicBezTo>
                    <a:pt x="2" y="0"/>
                    <a:pt x="0" y="2"/>
                    <a:pt x="0" y="5"/>
                  </a:cubicBezTo>
                  <a:cubicBezTo>
                    <a:pt x="0" y="20"/>
                    <a:pt x="0" y="20"/>
                    <a:pt x="0" y="20"/>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6" name="Freeform 225"/>
            <p:cNvSpPr>
              <a:spLocks/>
            </p:cNvSpPr>
            <p:nvPr/>
          </p:nvSpPr>
          <p:spPr bwMode="auto">
            <a:xfrm>
              <a:off x="8008472" y="1400018"/>
              <a:ext cx="13692" cy="34931"/>
            </a:xfrm>
            <a:custGeom>
              <a:avLst/>
              <a:gdLst>
                <a:gd name="T0" fmla="*/ 5 w 11"/>
                <a:gd name="T1" fmla="*/ 24 h 24"/>
                <a:gd name="T2" fmla="*/ 6 w 11"/>
                <a:gd name="T3" fmla="*/ 24 h 24"/>
                <a:gd name="T4" fmla="*/ 11 w 11"/>
                <a:gd name="T5" fmla="*/ 19 h 24"/>
                <a:gd name="T6" fmla="*/ 11 w 11"/>
                <a:gd name="T7" fmla="*/ 5 h 24"/>
                <a:gd name="T8" fmla="*/ 6 w 11"/>
                <a:gd name="T9" fmla="*/ 0 h 24"/>
                <a:gd name="T10" fmla="*/ 5 w 11"/>
                <a:gd name="T11" fmla="*/ 0 h 24"/>
                <a:gd name="T12" fmla="*/ 0 w 11"/>
                <a:gd name="T13" fmla="*/ 5 h 24"/>
                <a:gd name="T14" fmla="*/ 0 w 11"/>
                <a:gd name="T15" fmla="*/ 19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19"/>
                  </a:cubicBezTo>
                  <a:cubicBezTo>
                    <a:pt x="11" y="5"/>
                    <a:pt x="11" y="5"/>
                    <a:pt x="11" y="5"/>
                  </a:cubicBezTo>
                  <a:cubicBezTo>
                    <a:pt x="11" y="2"/>
                    <a:pt x="8" y="0"/>
                    <a:pt x="6" y="0"/>
                  </a:cubicBezTo>
                  <a:cubicBezTo>
                    <a:pt x="5" y="0"/>
                    <a:pt x="5" y="0"/>
                    <a:pt x="5" y="0"/>
                  </a:cubicBezTo>
                  <a:cubicBezTo>
                    <a:pt x="2" y="0"/>
                    <a:pt x="0" y="2"/>
                    <a:pt x="0" y="5"/>
                  </a:cubicBezTo>
                  <a:cubicBezTo>
                    <a:pt x="0" y="19"/>
                    <a:pt x="0" y="19"/>
                    <a:pt x="0" y="19"/>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67" name="TextBox 66"/>
            <p:cNvSpPr txBox="1"/>
            <p:nvPr/>
          </p:nvSpPr>
          <p:spPr>
            <a:xfrm>
              <a:off x="8129426" y="1324754"/>
              <a:ext cx="508930" cy="184666"/>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FINAL RECIPIENT</a:t>
              </a:r>
            </a:p>
          </p:txBody>
        </p:sp>
      </p:grpSp>
      <p:sp>
        <p:nvSpPr>
          <p:cNvPr id="83" name="Oval 82"/>
          <p:cNvSpPr/>
          <p:nvPr/>
        </p:nvSpPr>
        <p:spPr bwMode="auto">
          <a:xfrm>
            <a:off x="7136659" y="3606090"/>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C2</a:t>
            </a:r>
            <a:endParaRPr lang="en-GB" sz="667" b="1" dirty="0">
              <a:solidFill>
                <a:srgbClr val="646567"/>
              </a:solidFill>
              <a:latin typeface="Verdana" pitchFamily="34" charset="0"/>
            </a:endParaRPr>
          </a:p>
        </p:txBody>
      </p:sp>
      <p:sp>
        <p:nvSpPr>
          <p:cNvPr id="84" name="Oval 83"/>
          <p:cNvSpPr/>
          <p:nvPr/>
        </p:nvSpPr>
        <p:spPr bwMode="auto">
          <a:xfrm>
            <a:off x="9347499" y="3606090"/>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C3</a:t>
            </a:r>
            <a:endParaRPr lang="en-GB" sz="667" b="1" dirty="0">
              <a:solidFill>
                <a:srgbClr val="646567"/>
              </a:solidFill>
              <a:latin typeface="Verdana" pitchFamily="34" charset="0"/>
            </a:endParaRPr>
          </a:p>
        </p:txBody>
      </p:sp>
      <p:sp>
        <p:nvSpPr>
          <p:cNvPr id="85" name="TextBox 84"/>
          <p:cNvSpPr txBox="1"/>
          <p:nvPr/>
        </p:nvSpPr>
        <p:spPr>
          <a:xfrm>
            <a:off x="5999989" y="3654737"/>
            <a:ext cx="1136008"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Access Point Provider</a:t>
            </a:r>
          </a:p>
        </p:txBody>
      </p:sp>
      <p:sp>
        <p:nvSpPr>
          <p:cNvPr id="86" name="TextBox 85"/>
          <p:cNvSpPr txBox="1"/>
          <p:nvPr/>
        </p:nvSpPr>
        <p:spPr>
          <a:xfrm>
            <a:off x="9648395" y="3654737"/>
            <a:ext cx="1127352"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Access Point Provider</a:t>
            </a:r>
          </a:p>
        </p:txBody>
      </p:sp>
      <p:sp>
        <p:nvSpPr>
          <p:cNvPr id="87" name="Oval 86"/>
          <p:cNvSpPr/>
          <p:nvPr/>
        </p:nvSpPr>
        <p:spPr bwMode="auto">
          <a:xfrm>
            <a:off x="7080632" y="2101343"/>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C1</a:t>
            </a:r>
            <a:endParaRPr lang="en-GB" sz="667" b="1" dirty="0">
              <a:solidFill>
                <a:srgbClr val="646567"/>
              </a:solidFill>
              <a:latin typeface="Verdana" pitchFamily="34" charset="0"/>
            </a:endParaRPr>
          </a:p>
        </p:txBody>
      </p:sp>
      <p:sp>
        <p:nvSpPr>
          <p:cNvPr id="88" name="TextBox 87"/>
          <p:cNvSpPr txBox="1"/>
          <p:nvPr/>
        </p:nvSpPr>
        <p:spPr>
          <a:xfrm>
            <a:off x="6513499" y="2133586"/>
            <a:ext cx="622499"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Participant</a:t>
            </a:r>
          </a:p>
        </p:txBody>
      </p:sp>
      <p:sp>
        <p:nvSpPr>
          <p:cNvPr id="89" name="Oval 88"/>
          <p:cNvSpPr/>
          <p:nvPr/>
        </p:nvSpPr>
        <p:spPr bwMode="auto">
          <a:xfrm>
            <a:off x="9347499" y="2122919"/>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C4</a:t>
            </a:r>
            <a:endParaRPr lang="en-GB" sz="667" b="1" dirty="0">
              <a:solidFill>
                <a:srgbClr val="646567"/>
              </a:solidFill>
              <a:latin typeface="Verdana" pitchFamily="34" charset="0"/>
            </a:endParaRPr>
          </a:p>
        </p:txBody>
      </p:sp>
      <p:sp>
        <p:nvSpPr>
          <p:cNvPr id="90" name="TextBox 89"/>
          <p:cNvSpPr txBox="1"/>
          <p:nvPr/>
        </p:nvSpPr>
        <p:spPr>
          <a:xfrm>
            <a:off x="9648394" y="2133586"/>
            <a:ext cx="570404"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Participant</a:t>
            </a:r>
          </a:p>
        </p:txBody>
      </p:sp>
      <p:sp>
        <p:nvSpPr>
          <p:cNvPr id="74" name="TextBox 73"/>
          <p:cNvSpPr txBox="1"/>
          <p:nvPr/>
        </p:nvSpPr>
        <p:spPr>
          <a:xfrm>
            <a:off x="5700020" y="2112775"/>
            <a:ext cx="572593" cy="235898"/>
          </a:xfrm>
          <a:prstGeom prst="rect">
            <a:avLst/>
          </a:prstGeom>
          <a:noFill/>
        </p:spPr>
        <p:txBody>
          <a:bodyPr wrap="none" rtlCol="0">
            <a:spAutoFit/>
          </a:bodyPr>
          <a:lstStyle/>
          <a:p>
            <a:pPr defTabSz="1219170" fontAlgn="base">
              <a:spcBef>
                <a:spcPct val="0"/>
              </a:spcBef>
              <a:spcAft>
                <a:spcPct val="0"/>
              </a:spcAft>
              <a:defRPr/>
            </a:pPr>
            <a:r>
              <a:rPr lang="en-GB" sz="933" b="1" dirty="0">
                <a:solidFill>
                  <a:srgbClr val="0F5494"/>
                </a:solidFill>
                <a:latin typeface="Verdana" pitchFamily="34" charset="0"/>
              </a:rPr>
              <a:t>Seller</a:t>
            </a:r>
          </a:p>
        </p:txBody>
      </p:sp>
      <p:sp>
        <p:nvSpPr>
          <p:cNvPr id="75" name="TextBox 74"/>
          <p:cNvSpPr txBox="1"/>
          <p:nvPr/>
        </p:nvSpPr>
        <p:spPr>
          <a:xfrm>
            <a:off x="10282299" y="2101343"/>
            <a:ext cx="579005" cy="235898"/>
          </a:xfrm>
          <a:prstGeom prst="rect">
            <a:avLst/>
          </a:prstGeom>
          <a:noFill/>
        </p:spPr>
        <p:txBody>
          <a:bodyPr wrap="none" rtlCol="0">
            <a:spAutoFit/>
          </a:bodyPr>
          <a:lstStyle/>
          <a:p>
            <a:pPr defTabSz="1219170" fontAlgn="base">
              <a:spcBef>
                <a:spcPct val="0"/>
              </a:spcBef>
              <a:spcAft>
                <a:spcPct val="0"/>
              </a:spcAft>
              <a:defRPr/>
            </a:pPr>
            <a:r>
              <a:rPr lang="en-GB" sz="933" b="1" dirty="0">
                <a:solidFill>
                  <a:srgbClr val="0F5494"/>
                </a:solidFill>
                <a:latin typeface="Verdana" pitchFamily="34" charset="0"/>
              </a:rPr>
              <a:t>Buyer</a:t>
            </a:r>
          </a:p>
        </p:txBody>
      </p:sp>
      <p:sp>
        <p:nvSpPr>
          <p:cNvPr id="49" name="Rectangle 48">
            <a:hlinkClick r:id="" action="ppaction://noaction"/>
          </p:cNvPr>
          <p:cNvSpPr/>
          <p:nvPr/>
        </p:nvSpPr>
        <p:spPr bwMode="auto">
          <a:xfrm>
            <a:off x="6513499" y="4288476"/>
            <a:ext cx="837227" cy="448664"/>
          </a:xfrm>
          <a:prstGeom prst="rect">
            <a:avLst/>
          </a:prstGeom>
          <a:solidFill>
            <a:srgbClr val="0F5494"/>
          </a:solidFill>
          <a:ln w="9525" cap="flat" cmpd="sng" algn="ctr">
            <a:solidFill>
              <a:srgbClr val="002060"/>
            </a:solid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933" kern="0" dirty="0">
                <a:solidFill>
                  <a:srgbClr val="FFFFFF"/>
                </a:solidFill>
                <a:latin typeface="Verdana"/>
                <a:ea typeface="Verdana" charset="0"/>
                <a:cs typeface="Verdana" charset="0"/>
              </a:rPr>
              <a:t>Access</a:t>
            </a:r>
          </a:p>
          <a:p>
            <a:pPr algn="ctr" defTabSz="1624823" eaLnBrk="0" hangingPunct="0">
              <a:lnSpc>
                <a:spcPct val="90000"/>
              </a:lnSpc>
              <a:defRPr/>
            </a:pPr>
            <a:r>
              <a:rPr lang="en-GB" sz="933" kern="0" dirty="0">
                <a:solidFill>
                  <a:srgbClr val="FFFFFF"/>
                </a:solidFill>
                <a:latin typeface="Verdana"/>
                <a:ea typeface="Verdana" charset="0"/>
                <a:cs typeface="Verdana" charset="0"/>
              </a:rPr>
              <a:t>Point</a:t>
            </a:r>
          </a:p>
        </p:txBody>
      </p:sp>
      <p:sp>
        <p:nvSpPr>
          <p:cNvPr id="50" name="Rectangle 49">
            <a:hlinkClick r:id="" action="ppaction://noaction"/>
          </p:cNvPr>
          <p:cNvSpPr/>
          <p:nvPr/>
        </p:nvSpPr>
        <p:spPr bwMode="auto">
          <a:xfrm>
            <a:off x="9356419" y="4288476"/>
            <a:ext cx="837227" cy="448664"/>
          </a:xfrm>
          <a:prstGeom prst="rect">
            <a:avLst/>
          </a:prstGeom>
          <a:solidFill>
            <a:srgbClr val="0F5494"/>
          </a:solidFill>
          <a:ln w="9525" cap="flat" cmpd="sng" algn="ctr">
            <a:solidFill>
              <a:srgbClr val="002060"/>
            </a:solid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933" kern="0" dirty="0">
                <a:solidFill>
                  <a:srgbClr val="FFFFFF"/>
                </a:solidFill>
                <a:latin typeface="Verdana"/>
                <a:ea typeface="Verdana" charset="0"/>
                <a:cs typeface="Verdana" charset="0"/>
              </a:rPr>
              <a:t>Access</a:t>
            </a:r>
          </a:p>
          <a:p>
            <a:pPr algn="ctr" defTabSz="1624823" eaLnBrk="0" hangingPunct="0">
              <a:lnSpc>
                <a:spcPct val="90000"/>
              </a:lnSpc>
              <a:defRPr/>
            </a:pPr>
            <a:r>
              <a:rPr lang="en-GB" sz="933" kern="0" dirty="0">
                <a:solidFill>
                  <a:srgbClr val="FFFFFF"/>
                </a:solidFill>
                <a:latin typeface="Verdana"/>
                <a:ea typeface="Verdana" charset="0"/>
                <a:cs typeface="Verdana" charset="0"/>
              </a:rPr>
              <a:t>Point</a:t>
            </a:r>
          </a:p>
        </p:txBody>
      </p:sp>
      <p:sp>
        <p:nvSpPr>
          <p:cNvPr id="103" name="Rectangle 102">
            <a:hlinkClick r:id="" action="ppaction://noaction"/>
          </p:cNvPr>
          <p:cNvSpPr/>
          <p:nvPr/>
        </p:nvSpPr>
        <p:spPr bwMode="auto">
          <a:xfrm>
            <a:off x="6980325" y="5061182"/>
            <a:ext cx="747856" cy="374556"/>
          </a:xfrm>
          <a:prstGeom prst="rect">
            <a:avLst/>
          </a:prstGeom>
          <a:solidFill>
            <a:srgbClr val="00A0AA"/>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SMP</a:t>
            </a:r>
          </a:p>
        </p:txBody>
      </p:sp>
      <p:sp>
        <p:nvSpPr>
          <p:cNvPr id="104" name="Rectangle 103">
            <a:hlinkClick r:id="" action="ppaction://noaction"/>
          </p:cNvPr>
          <p:cNvSpPr/>
          <p:nvPr/>
        </p:nvSpPr>
        <p:spPr bwMode="auto">
          <a:xfrm>
            <a:off x="7916596" y="3265338"/>
            <a:ext cx="747856" cy="374556"/>
          </a:xfrm>
          <a:prstGeom prst="rect">
            <a:avLst/>
          </a:prstGeom>
          <a:solidFill>
            <a:srgbClr val="5B527F"/>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SML</a:t>
            </a:r>
          </a:p>
          <a:p>
            <a:pPr algn="ctr" defTabSz="1624823" eaLnBrk="0" hangingPunct="0">
              <a:lnSpc>
                <a:spcPct val="90000"/>
              </a:lnSpc>
              <a:defRPr/>
            </a:pPr>
            <a:r>
              <a:rPr lang="fr-BE" sz="667" kern="0" dirty="0">
                <a:solidFill>
                  <a:srgbClr val="FFFFFF"/>
                </a:solidFill>
                <a:latin typeface="Verdana"/>
                <a:ea typeface="Verdana" charset="0"/>
                <a:cs typeface="Verdana" charset="0"/>
              </a:rPr>
              <a:t>(</a:t>
            </a:r>
            <a:r>
              <a:rPr lang="fr-BE" sz="667" kern="0" dirty="0" err="1">
                <a:solidFill>
                  <a:srgbClr val="FFFFFF"/>
                </a:solidFill>
                <a:latin typeface="Verdana"/>
                <a:ea typeface="Verdana" charset="0"/>
                <a:cs typeface="Verdana" charset="0"/>
              </a:rPr>
              <a:t>centralised</a:t>
            </a:r>
            <a:r>
              <a:rPr lang="fr-BE" sz="667" kern="0" dirty="0">
                <a:solidFill>
                  <a:srgbClr val="FFFFFF"/>
                </a:solidFill>
                <a:latin typeface="Verdana"/>
                <a:ea typeface="Verdana" charset="0"/>
                <a:cs typeface="Verdana" charset="0"/>
              </a:rPr>
              <a:t>)</a:t>
            </a:r>
            <a:endParaRPr lang="en-GB" sz="667" kern="0" dirty="0">
              <a:solidFill>
                <a:srgbClr val="FFFFFF"/>
              </a:solidFill>
              <a:latin typeface="Verdana"/>
              <a:ea typeface="Verdana" charset="0"/>
              <a:cs typeface="Verdana" charset="0"/>
            </a:endParaRPr>
          </a:p>
        </p:txBody>
      </p:sp>
      <p:sp>
        <p:nvSpPr>
          <p:cNvPr id="108" name="TextBox 107"/>
          <p:cNvSpPr txBox="1"/>
          <p:nvPr/>
        </p:nvSpPr>
        <p:spPr>
          <a:xfrm>
            <a:off x="6882250" y="3964911"/>
            <a:ext cx="2816551" cy="276999"/>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1200" dirty="0">
                <a:solidFill>
                  <a:srgbClr val="000000"/>
                </a:solidFill>
              </a:rPr>
              <a:t>DNS</a:t>
            </a:r>
          </a:p>
        </p:txBody>
      </p:sp>
      <p:sp>
        <p:nvSpPr>
          <p:cNvPr id="109" name="Rectangle 108">
            <a:hlinkClick r:id="" action="ppaction://noaction"/>
          </p:cNvPr>
          <p:cNvSpPr/>
          <p:nvPr/>
        </p:nvSpPr>
        <p:spPr bwMode="auto">
          <a:xfrm>
            <a:off x="8765615" y="5075046"/>
            <a:ext cx="747856" cy="374556"/>
          </a:xfrm>
          <a:prstGeom prst="rect">
            <a:avLst/>
          </a:prstGeom>
          <a:solidFill>
            <a:srgbClr val="00A0AA"/>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SMP</a:t>
            </a:r>
          </a:p>
        </p:txBody>
      </p:sp>
      <p:sp>
        <p:nvSpPr>
          <p:cNvPr id="3" name="TextBox 2"/>
          <p:cNvSpPr txBox="1"/>
          <p:nvPr/>
        </p:nvSpPr>
        <p:spPr>
          <a:xfrm>
            <a:off x="6745288" y="260649"/>
            <a:ext cx="2953512" cy="338554"/>
          </a:xfrm>
          <a:prstGeom prst="rect">
            <a:avLst/>
          </a:prstGeom>
          <a:noFill/>
        </p:spPr>
        <p:txBody>
          <a:bodyPr wrap="square" rtlCol="0">
            <a:spAutoFit/>
          </a:bodyPr>
          <a:lstStyle/>
          <a:p>
            <a:pPr defTabSz="1219170" fontAlgn="base">
              <a:spcBef>
                <a:spcPct val="0"/>
              </a:spcBef>
              <a:spcAft>
                <a:spcPct val="0"/>
              </a:spcAft>
              <a:defRPr/>
            </a:pPr>
            <a:r>
              <a:rPr lang="fr-BE" sz="1600" dirty="0">
                <a:solidFill>
                  <a:srgbClr val="0F5494"/>
                </a:solidFill>
                <a:latin typeface="Verdana" pitchFamily="34" charset="0"/>
              </a:rPr>
              <a:t>Phase 1: Registration</a:t>
            </a:r>
          </a:p>
        </p:txBody>
      </p:sp>
      <p:sp>
        <p:nvSpPr>
          <p:cNvPr id="121" name="TextBox 120"/>
          <p:cNvSpPr txBox="1"/>
          <p:nvPr/>
        </p:nvSpPr>
        <p:spPr>
          <a:xfrm>
            <a:off x="10800523" y="5157192"/>
            <a:ext cx="1242243" cy="215444"/>
          </a:xfrm>
          <a:prstGeom prst="rect">
            <a:avLst/>
          </a:prstGeom>
          <a:noFill/>
          <a:effectLst/>
        </p:spPr>
        <p:txBody>
          <a:bodyPr wrap="square" rtlCol="0">
            <a:spAutoFit/>
          </a:bodyPr>
          <a:lstStyle/>
          <a:p>
            <a:pPr algn="r" defTabSz="1219170" eaLnBrk="0" fontAlgn="base" hangingPunct="0">
              <a:spcBef>
                <a:spcPct val="0"/>
              </a:spcBef>
              <a:spcAft>
                <a:spcPct val="0"/>
              </a:spcAft>
              <a:defRPr/>
            </a:pPr>
            <a:r>
              <a:rPr lang="en-GB" sz="800" b="1" kern="0" dirty="0">
                <a:solidFill>
                  <a:srgbClr val="646567"/>
                </a:solidFill>
                <a:latin typeface="Verdana"/>
                <a:ea typeface="Verdana" charset="0"/>
                <a:cs typeface="Verdana" charset="0"/>
              </a:rPr>
              <a:t>ADMINISTRATOR</a:t>
            </a:r>
          </a:p>
        </p:txBody>
      </p:sp>
      <p:grpSp>
        <p:nvGrpSpPr>
          <p:cNvPr id="122" name="Group 121"/>
          <p:cNvGrpSpPr/>
          <p:nvPr/>
        </p:nvGrpSpPr>
        <p:grpSpPr>
          <a:xfrm>
            <a:off x="10362762" y="5061182"/>
            <a:ext cx="412985" cy="412985"/>
            <a:chOff x="4341611" y="3147815"/>
            <a:chExt cx="1084623" cy="1084622"/>
          </a:xfrm>
        </p:grpSpPr>
        <p:sp>
          <p:nvSpPr>
            <p:cNvPr id="123" name="Oval 122"/>
            <p:cNvSpPr/>
            <p:nvPr/>
          </p:nvSpPr>
          <p:spPr bwMode="auto">
            <a:xfrm>
              <a:off x="4341611" y="3147815"/>
              <a:ext cx="1084623" cy="1084622"/>
            </a:xfrm>
            <a:prstGeom prst="ellipse">
              <a:avLst/>
            </a:prstGeom>
            <a:solidFill>
              <a:srgbClr val="0F5494"/>
            </a:solidFill>
            <a:ln>
              <a:noFill/>
            </a:ln>
          </p:spPr>
          <p:txBody>
            <a:bodyPr rtlCol="0" anchor="t"/>
            <a:lstStyle/>
            <a:p>
              <a:pPr algn="ctr" defTabSz="1219170" fontAlgn="base">
                <a:spcBef>
                  <a:spcPct val="0"/>
                </a:spcBef>
                <a:spcAft>
                  <a:spcPct val="0"/>
                </a:spcAft>
                <a:defRPr/>
              </a:pPr>
              <a:endParaRPr lang="en-GB" sz="1467" dirty="0">
                <a:solidFill>
                  <a:srgbClr val="646567"/>
                </a:solidFill>
                <a:latin typeface="Verdana" pitchFamily="34" charset="0"/>
              </a:endParaRPr>
            </a:p>
          </p:txBody>
        </p:sp>
        <p:grpSp>
          <p:nvGrpSpPr>
            <p:cNvPr id="124" name="Group 123"/>
            <p:cNvGrpSpPr/>
            <p:nvPr/>
          </p:nvGrpSpPr>
          <p:grpSpPr>
            <a:xfrm>
              <a:off x="4524891" y="3430997"/>
              <a:ext cx="718057" cy="518251"/>
              <a:chOff x="7635876" y="1039813"/>
              <a:chExt cx="547687" cy="395288"/>
            </a:xfrm>
            <a:solidFill>
              <a:schemeClr val="bg1"/>
            </a:solidFill>
          </p:grpSpPr>
          <p:sp>
            <p:nvSpPr>
              <p:cNvPr id="125" name="Freeform 371"/>
              <p:cNvSpPr>
                <a:spLocks noEditPoints="1"/>
              </p:cNvSpPr>
              <p:nvPr/>
            </p:nvSpPr>
            <p:spPr bwMode="auto">
              <a:xfrm>
                <a:off x="7635876" y="1039813"/>
                <a:ext cx="398463" cy="395288"/>
              </a:xfrm>
              <a:custGeom>
                <a:avLst/>
                <a:gdLst>
                  <a:gd name="T0" fmla="*/ 166 w 173"/>
                  <a:gd name="T1" fmla="*/ 131 h 172"/>
                  <a:gd name="T2" fmla="*/ 111 w 173"/>
                  <a:gd name="T3" fmla="*/ 104 h 172"/>
                  <a:gd name="T4" fmla="*/ 111 w 173"/>
                  <a:gd name="T5" fmla="*/ 99 h 172"/>
                  <a:gd name="T6" fmla="*/ 123 w 173"/>
                  <a:gd name="T7" fmla="*/ 77 h 172"/>
                  <a:gd name="T8" fmla="*/ 129 w 173"/>
                  <a:gd name="T9" fmla="*/ 63 h 172"/>
                  <a:gd name="T10" fmla="*/ 126 w 173"/>
                  <a:gd name="T11" fmla="*/ 53 h 172"/>
                  <a:gd name="T12" fmla="*/ 126 w 173"/>
                  <a:gd name="T13" fmla="*/ 37 h 172"/>
                  <a:gd name="T14" fmla="*/ 86 w 173"/>
                  <a:gd name="T15" fmla="*/ 0 h 172"/>
                  <a:gd name="T16" fmla="*/ 47 w 173"/>
                  <a:gd name="T17" fmla="*/ 37 h 172"/>
                  <a:gd name="T18" fmla="*/ 47 w 173"/>
                  <a:gd name="T19" fmla="*/ 53 h 172"/>
                  <a:gd name="T20" fmla="*/ 44 w 173"/>
                  <a:gd name="T21" fmla="*/ 63 h 172"/>
                  <a:gd name="T22" fmla="*/ 50 w 173"/>
                  <a:gd name="T23" fmla="*/ 77 h 172"/>
                  <a:gd name="T24" fmla="*/ 62 w 173"/>
                  <a:gd name="T25" fmla="*/ 99 h 172"/>
                  <a:gd name="T26" fmla="*/ 62 w 173"/>
                  <a:gd name="T27" fmla="*/ 104 h 172"/>
                  <a:gd name="T28" fmla="*/ 7 w 173"/>
                  <a:gd name="T29" fmla="*/ 131 h 172"/>
                  <a:gd name="T30" fmla="*/ 0 w 173"/>
                  <a:gd name="T31" fmla="*/ 141 h 172"/>
                  <a:gd name="T32" fmla="*/ 0 w 173"/>
                  <a:gd name="T33" fmla="*/ 162 h 172"/>
                  <a:gd name="T34" fmla="*/ 11 w 173"/>
                  <a:gd name="T35" fmla="*/ 172 h 172"/>
                  <a:gd name="T36" fmla="*/ 162 w 173"/>
                  <a:gd name="T37" fmla="*/ 172 h 172"/>
                  <a:gd name="T38" fmla="*/ 173 w 173"/>
                  <a:gd name="T39" fmla="*/ 162 h 172"/>
                  <a:gd name="T40" fmla="*/ 173 w 173"/>
                  <a:gd name="T41" fmla="*/ 141 h 172"/>
                  <a:gd name="T42" fmla="*/ 166 w 173"/>
                  <a:gd name="T43" fmla="*/ 131 h 172"/>
                  <a:gd name="T44" fmla="*/ 163 w 173"/>
                  <a:gd name="T45" fmla="*/ 162 h 172"/>
                  <a:gd name="T46" fmla="*/ 162 w 173"/>
                  <a:gd name="T47" fmla="*/ 163 h 172"/>
                  <a:gd name="T48" fmla="*/ 11 w 173"/>
                  <a:gd name="T49" fmla="*/ 163 h 172"/>
                  <a:gd name="T50" fmla="*/ 10 w 173"/>
                  <a:gd name="T51" fmla="*/ 162 h 172"/>
                  <a:gd name="T52" fmla="*/ 10 w 173"/>
                  <a:gd name="T53" fmla="*/ 141 h 172"/>
                  <a:gd name="T54" fmla="*/ 10 w 173"/>
                  <a:gd name="T55" fmla="*/ 140 h 172"/>
                  <a:gd name="T56" fmla="*/ 71 w 173"/>
                  <a:gd name="T57" fmla="*/ 106 h 172"/>
                  <a:gd name="T58" fmla="*/ 71 w 173"/>
                  <a:gd name="T59" fmla="*/ 105 h 172"/>
                  <a:gd name="T60" fmla="*/ 71 w 173"/>
                  <a:gd name="T61" fmla="*/ 97 h 172"/>
                  <a:gd name="T62" fmla="*/ 70 w 173"/>
                  <a:gd name="T63" fmla="*/ 93 h 172"/>
                  <a:gd name="T64" fmla="*/ 59 w 173"/>
                  <a:gd name="T65" fmla="*/ 73 h 172"/>
                  <a:gd name="T66" fmla="*/ 57 w 173"/>
                  <a:gd name="T67" fmla="*/ 70 h 172"/>
                  <a:gd name="T68" fmla="*/ 53 w 173"/>
                  <a:gd name="T69" fmla="*/ 63 h 172"/>
                  <a:gd name="T70" fmla="*/ 55 w 173"/>
                  <a:gd name="T71" fmla="*/ 58 h 172"/>
                  <a:gd name="T72" fmla="*/ 56 w 173"/>
                  <a:gd name="T73" fmla="*/ 55 h 172"/>
                  <a:gd name="T74" fmla="*/ 56 w 173"/>
                  <a:gd name="T75" fmla="*/ 37 h 172"/>
                  <a:gd name="T76" fmla="*/ 86 w 173"/>
                  <a:gd name="T77" fmla="*/ 9 h 172"/>
                  <a:gd name="T78" fmla="*/ 116 w 173"/>
                  <a:gd name="T79" fmla="*/ 37 h 172"/>
                  <a:gd name="T80" fmla="*/ 116 w 173"/>
                  <a:gd name="T81" fmla="*/ 55 h 172"/>
                  <a:gd name="T82" fmla="*/ 118 w 173"/>
                  <a:gd name="T83" fmla="*/ 58 h 172"/>
                  <a:gd name="T84" fmla="*/ 119 w 173"/>
                  <a:gd name="T85" fmla="*/ 63 h 172"/>
                  <a:gd name="T86" fmla="*/ 116 w 173"/>
                  <a:gd name="T87" fmla="*/ 70 h 172"/>
                  <a:gd name="T88" fmla="*/ 114 w 173"/>
                  <a:gd name="T89" fmla="*/ 73 h 172"/>
                  <a:gd name="T90" fmla="*/ 103 w 173"/>
                  <a:gd name="T91" fmla="*/ 93 h 172"/>
                  <a:gd name="T92" fmla="*/ 102 w 173"/>
                  <a:gd name="T93" fmla="*/ 97 h 172"/>
                  <a:gd name="T94" fmla="*/ 102 w 173"/>
                  <a:gd name="T95" fmla="*/ 105 h 172"/>
                  <a:gd name="T96" fmla="*/ 102 w 173"/>
                  <a:gd name="T97" fmla="*/ 106 h 172"/>
                  <a:gd name="T98" fmla="*/ 162 w 173"/>
                  <a:gd name="T99" fmla="*/ 140 h 172"/>
                  <a:gd name="T100" fmla="*/ 163 w 173"/>
                  <a:gd name="T101" fmla="*/ 141 h 172"/>
                  <a:gd name="T102" fmla="*/ 163 w 173"/>
                  <a:gd name="T103"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 h="172">
                    <a:moveTo>
                      <a:pt x="166" y="131"/>
                    </a:moveTo>
                    <a:cubicBezTo>
                      <a:pt x="121" y="114"/>
                      <a:pt x="113" y="106"/>
                      <a:pt x="111" y="104"/>
                    </a:cubicBezTo>
                    <a:cubicBezTo>
                      <a:pt x="111" y="99"/>
                      <a:pt x="111" y="99"/>
                      <a:pt x="111" y="99"/>
                    </a:cubicBezTo>
                    <a:cubicBezTo>
                      <a:pt x="116" y="93"/>
                      <a:pt x="120" y="86"/>
                      <a:pt x="123" y="77"/>
                    </a:cubicBezTo>
                    <a:cubicBezTo>
                      <a:pt x="127" y="74"/>
                      <a:pt x="129" y="69"/>
                      <a:pt x="129" y="63"/>
                    </a:cubicBezTo>
                    <a:cubicBezTo>
                      <a:pt x="129" y="60"/>
                      <a:pt x="128" y="56"/>
                      <a:pt x="126" y="53"/>
                    </a:cubicBezTo>
                    <a:cubicBezTo>
                      <a:pt x="126" y="37"/>
                      <a:pt x="126" y="37"/>
                      <a:pt x="126" y="37"/>
                    </a:cubicBezTo>
                    <a:cubicBezTo>
                      <a:pt x="126" y="13"/>
                      <a:pt x="112" y="0"/>
                      <a:pt x="86" y="0"/>
                    </a:cubicBezTo>
                    <a:cubicBezTo>
                      <a:pt x="62" y="0"/>
                      <a:pt x="47" y="14"/>
                      <a:pt x="47" y="37"/>
                    </a:cubicBezTo>
                    <a:cubicBezTo>
                      <a:pt x="47" y="53"/>
                      <a:pt x="47" y="53"/>
                      <a:pt x="47" y="53"/>
                    </a:cubicBezTo>
                    <a:cubicBezTo>
                      <a:pt x="45" y="56"/>
                      <a:pt x="44" y="60"/>
                      <a:pt x="44" y="63"/>
                    </a:cubicBezTo>
                    <a:cubicBezTo>
                      <a:pt x="44" y="69"/>
                      <a:pt x="46" y="74"/>
                      <a:pt x="50" y="77"/>
                    </a:cubicBezTo>
                    <a:cubicBezTo>
                      <a:pt x="53" y="86"/>
                      <a:pt x="57" y="93"/>
                      <a:pt x="62" y="99"/>
                    </a:cubicBezTo>
                    <a:cubicBezTo>
                      <a:pt x="62" y="104"/>
                      <a:pt x="62" y="104"/>
                      <a:pt x="62" y="104"/>
                    </a:cubicBezTo>
                    <a:cubicBezTo>
                      <a:pt x="60" y="106"/>
                      <a:pt x="52" y="114"/>
                      <a:pt x="7" y="131"/>
                    </a:cubicBezTo>
                    <a:cubicBezTo>
                      <a:pt x="3" y="133"/>
                      <a:pt x="0" y="137"/>
                      <a:pt x="0" y="141"/>
                    </a:cubicBezTo>
                    <a:cubicBezTo>
                      <a:pt x="0" y="162"/>
                      <a:pt x="0" y="162"/>
                      <a:pt x="0" y="162"/>
                    </a:cubicBezTo>
                    <a:cubicBezTo>
                      <a:pt x="0" y="168"/>
                      <a:pt x="5" y="172"/>
                      <a:pt x="11" y="172"/>
                    </a:cubicBezTo>
                    <a:cubicBezTo>
                      <a:pt x="162" y="172"/>
                      <a:pt x="162" y="172"/>
                      <a:pt x="162" y="172"/>
                    </a:cubicBezTo>
                    <a:cubicBezTo>
                      <a:pt x="168" y="172"/>
                      <a:pt x="173" y="168"/>
                      <a:pt x="173" y="162"/>
                    </a:cubicBezTo>
                    <a:cubicBezTo>
                      <a:pt x="173" y="141"/>
                      <a:pt x="173" y="141"/>
                      <a:pt x="173" y="141"/>
                    </a:cubicBezTo>
                    <a:cubicBezTo>
                      <a:pt x="173" y="137"/>
                      <a:pt x="170" y="133"/>
                      <a:pt x="166" y="131"/>
                    </a:cubicBezTo>
                    <a:close/>
                    <a:moveTo>
                      <a:pt x="163" y="162"/>
                    </a:moveTo>
                    <a:cubicBezTo>
                      <a:pt x="163" y="162"/>
                      <a:pt x="163" y="163"/>
                      <a:pt x="162" y="163"/>
                    </a:cubicBezTo>
                    <a:cubicBezTo>
                      <a:pt x="11" y="163"/>
                      <a:pt x="11" y="163"/>
                      <a:pt x="11" y="163"/>
                    </a:cubicBezTo>
                    <a:cubicBezTo>
                      <a:pt x="10" y="163"/>
                      <a:pt x="10" y="162"/>
                      <a:pt x="10" y="162"/>
                    </a:cubicBezTo>
                    <a:cubicBezTo>
                      <a:pt x="10" y="141"/>
                      <a:pt x="10" y="141"/>
                      <a:pt x="10" y="141"/>
                    </a:cubicBezTo>
                    <a:cubicBezTo>
                      <a:pt x="10" y="141"/>
                      <a:pt x="10" y="140"/>
                      <a:pt x="10" y="140"/>
                    </a:cubicBezTo>
                    <a:cubicBezTo>
                      <a:pt x="61" y="121"/>
                      <a:pt x="69" y="112"/>
                      <a:pt x="71" y="106"/>
                    </a:cubicBezTo>
                    <a:cubicBezTo>
                      <a:pt x="71" y="106"/>
                      <a:pt x="71" y="106"/>
                      <a:pt x="71" y="105"/>
                    </a:cubicBezTo>
                    <a:cubicBezTo>
                      <a:pt x="71" y="97"/>
                      <a:pt x="71" y="97"/>
                      <a:pt x="71" y="97"/>
                    </a:cubicBezTo>
                    <a:cubicBezTo>
                      <a:pt x="71" y="96"/>
                      <a:pt x="71" y="94"/>
                      <a:pt x="70" y="93"/>
                    </a:cubicBezTo>
                    <a:cubicBezTo>
                      <a:pt x="65" y="88"/>
                      <a:pt x="61" y="81"/>
                      <a:pt x="59" y="73"/>
                    </a:cubicBezTo>
                    <a:cubicBezTo>
                      <a:pt x="59" y="72"/>
                      <a:pt x="58" y="71"/>
                      <a:pt x="57" y="70"/>
                    </a:cubicBezTo>
                    <a:cubicBezTo>
                      <a:pt x="55" y="69"/>
                      <a:pt x="53" y="66"/>
                      <a:pt x="53" y="63"/>
                    </a:cubicBezTo>
                    <a:cubicBezTo>
                      <a:pt x="53" y="61"/>
                      <a:pt x="54" y="59"/>
                      <a:pt x="55" y="58"/>
                    </a:cubicBezTo>
                    <a:cubicBezTo>
                      <a:pt x="56" y="57"/>
                      <a:pt x="56" y="56"/>
                      <a:pt x="56" y="55"/>
                    </a:cubicBezTo>
                    <a:cubicBezTo>
                      <a:pt x="56" y="37"/>
                      <a:pt x="56" y="37"/>
                      <a:pt x="56" y="37"/>
                    </a:cubicBezTo>
                    <a:cubicBezTo>
                      <a:pt x="56" y="19"/>
                      <a:pt x="67" y="9"/>
                      <a:pt x="86" y="9"/>
                    </a:cubicBezTo>
                    <a:cubicBezTo>
                      <a:pt x="106" y="9"/>
                      <a:pt x="116" y="19"/>
                      <a:pt x="116" y="37"/>
                    </a:cubicBezTo>
                    <a:cubicBezTo>
                      <a:pt x="116" y="55"/>
                      <a:pt x="116" y="55"/>
                      <a:pt x="116" y="55"/>
                    </a:cubicBezTo>
                    <a:cubicBezTo>
                      <a:pt x="116" y="56"/>
                      <a:pt x="117" y="57"/>
                      <a:pt x="118" y="58"/>
                    </a:cubicBezTo>
                    <a:cubicBezTo>
                      <a:pt x="118" y="59"/>
                      <a:pt x="119" y="61"/>
                      <a:pt x="119" y="63"/>
                    </a:cubicBezTo>
                    <a:cubicBezTo>
                      <a:pt x="119" y="66"/>
                      <a:pt x="118" y="69"/>
                      <a:pt x="116" y="70"/>
                    </a:cubicBezTo>
                    <a:cubicBezTo>
                      <a:pt x="115" y="71"/>
                      <a:pt x="114" y="72"/>
                      <a:pt x="114" y="73"/>
                    </a:cubicBezTo>
                    <a:cubicBezTo>
                      <a:pt x="112" y="81"/>
                      <a:pt x="108" y="88"/>
                      <a:pt x="103" y="93"/>
                    </a:cubicBezTo>
                    <a:cubicBezTo>
                      <a:pt x="102" y="94"/>
                      <a:pt x="102" y="96"/>
                      <a:pt x="102" y="97"/>
                    </a:cubicBezTo>
                    <a:cubicBezTo>
                      <a:pt x="102" y="105"/>
                      <a:pt x="102" y="105"/>
                      <a:pt x="102" y="105"/>
                    </a:cubicBezTo>
                    <a:cubicBezTo>
                      <a:pt x="102" y="106"/>
                      <a:pt x="102" y="106"/>
                      <a:pt x="102" y="106"/>
                    </a:cubicBezTo>
                    <a:cubicBezTo>
                      <a:pt x="104" y="112"/>
                      <a:pt x="112" y="121"/>
                      <a:pt x="162" y="140"/>
                    </a:cubicBezTo>
                    <a:cubicBezTo>
                      <a:pt x="163" y="140"/>
                      <a:pt x="163" y="141"/>
                      <a:pt x="163" y="141"/>
                    </a:cubicBezTo>
                    <a:lnTo>
                      <a:pt x="163" y="1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600" dirty="0">
                  <a:solidFill>
                    <a:srgbClr val="0F5494"/>
                  </a:solidFill>
                  <a:latin typeface="Verdana" pitchFamily="34" charset="0"/>
                </a:endParaRPr>
              </a:p>
            </p:txBody>
          </p:sp>
          <p:sp>
            <p:nvSpPr>
              <p:cNvPr id="126" name="Freeform 372"/>
              <p:cNvSpPr>
                <a:spLocks/>
              </p:cNvSpPr>
              <p:nvPr/>
            </p:nvSpPr>
            <p:spPr bwMode="auto">
              <a:xfrm>
                <a:off x="7932738" y="1062038"/>
                <a:ext cx="250825" cy="373063"/>
              </a:xfrm>
              <a:custGeom>
                <a:avLst/>
                <a:gdLst>
                  <a:gd name="T0" fmla="*/ 102 w 109"/>
                  <a:gd name="T1" fmla="*/ 123 h 162"/>
                  <a:gd name="T2" fmla="*/ 69 w 109"/>
                  <a:gd name="T3" fmla="*/ 115 h 162"/>
                  <a:gd name="T4" fmla="*/ 51 w 109"/>
                  <a:gd name="T5" fmla="*/ 110 h 162"/>
                  <a:gd name="T6" fmla="*/ 51 w 109"/>
                  <a:gd name="T7" fmla="*/ 105 h 162"/>
                  <a:gd name="T8" fmla="*/ 84 w 109"/>
                  <a:gd name="T9" fmla="*/ 96 h 162"/>
                  <a:gd name="T10" fmla="*/ 85 w 109"/>
                  <a:gd name="T11" fmla="*/ 92 h 162"/>
                  <a:gd name="T12" fmla="*/ 83 w 109"/>
                  <a:gd name="T13" fmla="*/ 89 h 162"/>
                  <a:gd name="T14" fmla="*/ 72 w 109"/>
                  <a:gd name="T15" fmla="*/ 47 h 162"/>
                  <a:gd name="T16" fmla="*/ 57 w 109"/>
                  <a:gd name="T17" fmla="*/ 12 h 162"/>
                  <a:gd name="T18" fmla="*/ 43 w 109"/>
                  <a:gd name="T19" fmla="*/ 3 h 162"/>
                  <a:gd name="T20" fmla="*/ 13 w 109"/>
                  <a:gd name="T21" fmla="*/ 4 h 162"/>
                  <a:gd name="T22" fmla="*/ 2 w 109"/>
                  <a:gd name="T23" fmla="*/ 9 h 162"/>
                  <a:gd name="T24" fmla="*/ 2 w 109"/>
                  <a:gd name="T25" fmla="*/ 16 h 162"/>
                  <a:gd name="T26" fmla="*/ 8 w 109"/>
                  <a:gd name="T27" fmla="*/ 17 h 162"/>
                  <a:gd name="T28" fmla="*/ 16 w 109"/>
                  <a:gd name="T29" fmla="*/ 13 h 162"/>
                  <a:gd name="T30" fmla="*/ 40 w 109"/>
                  <a:gd name="T31" fmla="*/ 12 h 162"/>
                  <a:gd name="T32" fmla="*/ 50 w 109"/>
                  <a:gd name="T33" fmla="*/ 19 h 162"/>
                  <a:gd name="T34" fmla="*/ 51 w 109"/>
                  <a:gd name="T35" fmla="*/ 19 h 162"/>
                  <a:gd name="T36" fmla="*/ 62 w 109"/>
                  <a:gd name="T37" fmla="*/ 47 h 162"/>
                  <a:gd name="T38" fmla="*/ 73 w 109"/>
                  <a:gd name="T39" fmla="*/ 91 h 162"/>
                  <a:gd name="T40" fmla="*/ 47 w 109"/>
                  <a:gd name="T41" fmla="*/ 96 h 162"/>
                  <a:gd name="T42" fmla="*/ 42 w 109"/>
                  <a:gd name="T43" fmla="*/ 101 h 162"/>
                  <a:gd name="T44" fmla="*/ 42 w 109"/>
                  <a:gd name="T45" fmla="*/ 112 h 162"/>
                  <a:gd name="T46" fmla="*/ 42 w 109"/>
                  <a:gd name="T47" fmla="*/ 113 h 162"/>
                  <a:gd name="T48" fmla="*/ 67 w 109"/>
                  <a:gd name="T49" fmla="*/ 124 h 162"/>
                  <a:gd name="T50" fmla="*/ 99 w 109"/>
                  <a:gd name="T51" fmla="*/ 132 h 162"/>
                  <a:gd name="T52" fmla="*/ 99 w 109"/>
                  <a:gd name="T53" fmla="*/ 133 h 162"/>
                  <a:gd name="T54" fmla="*/ 99 w 109"/>
                  <a:gd name="T55" fmla="*/ 152 h 162"/>
                  <a:gd name="T56" fmla="*/ 98 w 109"/>
                  <a:gd name="T57" fmla="*/ 153 h 162"/>
                  <a:gd name="T58" fmla="*/ 57 w 109"/>
                  <a:gd name="T59" fmla="*/ 153 h 162"/>
                  <a:gd name="T60" fmla="*/ 53 w 109"/>
                  <a:gd name="T61" fmla="*/ 158 h 162"/>
                  <a:gd name="T62" fmla="*/ 57 w 109"/>
                  <a:gd name="T63" fmla="*/ 162 h 162"/>
                  <a:gd name="T64" fmla="*/ 98 w 109"/>
                  <a:gd name="T65" fmla="*/ 162 h 162"/>
                  <a:gd name="T66" fmla="*/ 109 w 109"/>
                  <a:gd name="T67" fmla="*/ 152 h 162"/>
                  <a:gd name="T68" fmla="*/ 109 w 109"/>
                  <a:gd name="T69" fmla="*/ 133 h 162"/>
                  <a:gd name="T70" fmla="*/ 102 w 109"/>
                  <a:gd name="T71" fmla="*/ 12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62">
                    <a:moveTo>
                      <a:pt x="102" y="123"/>
                    </a:moveTo>
                    <a:cubicBezTo>
                      <a:pt x="91" y="119"/>
                      <a:pt x="79" y="117"/>
                      <a:pt x="69" y="115"/>
                    </a:cubicBezTo>
                    <a:cubicBezTo>
                      <a:pt x="62" y="114"/>
                      <a:pt x="53" y="112"/>
                      <a:pt x="51" y="110"/>
                    </a:cubicBezTo>
                    <a:cubicBezTo>
                      <a:pt x="51" y="105"/>
                      <a:pt x="51" y="105"/>
                      <a:pt x="51" y="105"/>
                    </a:cubicBezTo>
                    <a:cubicBezTo>
                      <a:pt x="74" y="104"/>
                      <a:pt x="83" y="97"/>
                      <a:pt x="84" y="96"/>
                    </a:cubicBezTo>
                    <a:cubicBezTo>
                      <a:pt x="85" y="95"/>
                      <a:pt x="86" y="94"/>
                      <a:pt x="85" y="92"/>
                    </a:cubicBezTo>
                    <a:cubicBezTo>
                      <a:pt x="85" y="91"/>
                      <a:pt x="84" y="89"/>
                      <a:pt x="83" y="89"/>
                    </a:cubicBezTo>
                    <a:cubicBezTo>
                      <a:pt x="78" y="86"/>
                      <a:pt x="73" y="65"/>
                      <a:pt x="72" y="47"/>
                    </a:cubicBezTo>
                    <a:cubicBezTo>
                      <a:pt x="72" y="34"/>
                      <a:pt x="67" y="21"/>
                      <a:pt x="57" y="12"/>
                    </a:cubicBezTo>
                    <a:cubicBezTo>
                      <a:pt x="54" y="8"/>
                      <a:pt x="49" y="5"/>
                      <a:pt x="43" y="3"/>
                    </a:cubicBezTo>
                    <a:cubicBezTo>
                      <a:pt x="33" y="0"/>
                      <a:pt x="22" y="0"/>
                      <a:pt x="13" y="4"/>
                    </a:cubicBezTo>
                    <a:cubicBezTo>
                      <a:pt x="9" y="5"/>
                      <a:pt x="5" y="7"/>
                      <a:pt x="2" y="9"/>
                    </a:cubicBezTo>
                    <a:cubicBezTo>
                      <a:pt x="0" y="11"/>
                      <a:pt x="0" y="14"/>
                      <a:pt x="2" y="16"/>
                    </a:cubicBezTo>
                    <a:cubicBezTo>
                      <a:pt x="3" y="18"/>
                      <a:pt x="6" y="18"/>
                      <a:pt x="8" y="17"/>
                    </a:cubicBezTo>
                    <a:cubicBezTo>
                      <a:pt x="10" y="15"/>
                      <a:pt x="13" y="14"/>
                      <a:pt x="16" y="13"/>
                    </a:cubicBezTo>
                    <a:cubicBezTo>
                      <a:pt x="24" y="10"/>
                      <a:pt x="31" y="9"/>
                      <a:pt x="40" y="12"/>
                    </a:cubicBezTo>
                    <a:cubicBezTo>
                      <a:pt x="44" y="14"/>
                      <a:pt x="48" y="16"/>
                      <a:pt x="50" y="19"/>
                    </a:cubicBezTo>
                    <a:cubicBezTo>
                      <a:pt x="50" y="19"/>
                      <a:pt x="50" y="19"/>
                      <a:pt x="51" y="19"/>
                    </a:cubicBezTo>
                    <a:cubicBezTo>
                      <a:pt x="58" y="26"/>
                      <a:pt x="62" y="36"/>
                      <a:pt x="62" y="47"/>
                    </a:cubicBezTo>
                    <a:cubicBezTo>
                      <a:pt x="63" y="55"/>
                      <a:pt x="66" y="80"/>
                      <a:pt x="73" y="91"/>
                    </a:cubicBezTo>
                    <a:cubicBezTo>
                      <a:pt x="68" y="93"/>
                      <a:pt x="60" y="96"/>
                      <a:pt x="47" y="96"/>
                    </a:cubicBezTo>
                    <a:cubicBezTo>
                      <a:pt x="44" y="96"/>
                      <a:pt x="42" y="98"/>
                      <a:pt x="42" y="101"/>
                    </a:cubicBezTo>
                    <a:cubicBezTo>
                      <a:pt x="42" y="112"/>
                      <a:pt x="42" y="112"/>
                      <a:pt x="42" y="112"/>
                    </a:cubicBezTo>
                    <a:cubicBezTo>
                      <a:pt x="42" y="112"/>
                      <a:pt x="42" y="113"/>
                      <a:pt x="42" y="113"/>
                    </a:cubicBezTo>
                    <a:cubicBezTo>
                      <a:pt x="44" y="120"/>
                      <a:pt x="53" y="122"/>
                      <a:pt x="67" y="124"/>
                    </a:cubicBezTo>
                    <a:cubicBezTo>
                      <a:pt x="76" y="126"/>
                      <a:pt x="88" y="128"/>
                      <a:pt x="99" y="132"/>
                    </a:cubicBezTo>
                    <a:cubicBezTo>
                      <a:pt x="99" y="132"/>
                      <a:pt x="99" y="133"/>
                      <a:pt x="99" y="133"/>
                    </a:cubicBezTo>
                    <a:cubicBezTo>
                      <a:pt x="99" y="152"/>
                      <a:pt x="99" y="152"/>
                      <a:pt x="99" y="152"/>
                    </a:cubicBezTo>
                    <a:cubicBezTo>
                      <a:pt x="99" y="152"/>
                      <a:pt x="99" y="153"/>
                      <a:pt x="98" y="153"/>
                    </a:cubicBezTo>
                    <a:cubicBezTo>
                      <a:pt x="57" y="153"/>
                      <a:pt x="57" y="153"/>
                      <a:pt x="57" y="153"/>
                    </a:cubicBezTo>
                    <a:cubicBezTo>
                      <a:pt x="55" y="153"/>
                      <a:pt x="53" y="155"/>
                      <a:pt x="53" y="158"/>
                    </a:cubicBezTo>
                    <a:cubicBezTo>
                      <a:pt x="53" y="160"/>
                      <a:pt x="55" y="162"/>
                      <a:pt x="57" y="162"/>
                    </a:cubicBezTo>
                    <a:cubicBezTo>
                      <a:pt x="98" y="162"/>
                      <a:pt x="98" y="162"/>
                      <a:pt x="98" y="162"/>
                    </a:cubicBezTo>
                    <a:cubicBezTo>
                      <a:pt x="104" y="162"/>
                      <a:pt x="109" y="158"/>
                      <a:pt x="109" y="152"/>
                    </a:cubicBezTo>
                    <a:cubicBezTo>
                      <a:pt x="109" y="133"/>
                      <a:pt x="109" y="133"/>
                      <a:pt x="109" y="133"/>
                    </a:cubicBezTo>
                    <a:cubicBezTo>
                      <a:pt x="109" y="129"/>
                      <a:pt x="106" y="125"/>
                      <a:pt x="102"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600" dirty="0">
                  <a:solidFill>
                    <a:srgbClr val="0F5494"/>
                  </a:solidFill>
                  <a:latin typeface="Verdana" pitchFamily="34" charset="0"/>
                </a:endParaRPr>
              </a:p>
            </p:txBody>
          </p:sp>
        </p:grpSp>
      </p:grpSp>
      <p:cxnSp>
        <p:nvCxnSpPr>
          <p:cNvPr id="128" name="Elbow Connector 127"/>
          <p:cNvCxnSpPr>
            <a:stCxn id="109" idx="3"/>
          </p:cNvCxnSpPr>
          <p:nvPr/>
        </p:nvCxnSpPr>
        <p:spPr bwMode="auto">
          <a:xfrm>
            <a:off x="9513471" y="5262325"/>
            <a:ext cx="806999" cy="2673"/>
          </a:xfrm>
          <a:prstGeom prst="straightConnector1">
            <a:avLst/>
          </a:prstGeom>
          <a:noFill/>
          <a:ln w="6350" cap="flat" cmpd="sng" algn="ctr">
            <a:solidFill>
              <a:schemeClr val="bg1">
                <a:lumMod val="50000"/>
              </a:schemeClr>
            </a:solidFill>
            <a:prstDash val="dash"/>
            <a:bevel/>
            <a:headEnd type="triangle" w="med" len="med"/>
            <a:tailEnd type="none" w="med" len="med"/>
          </a:ln>
          <a:effectLst/>
        </p:spPr>
      </p:cxnSp>
      <p:sp>
        <p:nvSpPr>
          <p:cNvPr id="129" name="TextBox 128"/>
          <p:cNvSpPr txBox="1"/>
          <p:nvPr/>
        </p:nvSpPr>
        <p:spPr>
          <a:xfrm>
            <a:off x="9360363" y="5349214"/>
            <a:ext cx="1031027" cy="461665"/>
          </a:xfrm>
          <a:prstGeom prst="rect">
            <a:avLst/>
          </a:prstGeom>
          <a:noFill/>
          <a:effectLst/>
        </p:spPr>
        <p:txBody>
          <a:bodyPr wrap="square" rtlCol="0">
            <a:spAutoFit/>
          </a:bodyPr>
          <a:lstStyle/>
          <a:p>
            <a:pPr algn="ct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1. SUBMIT METADATA</a:t>
            </a:r>
          </a:p>
        </p:txBody>
      </p:sp>
      <p:sp>
        <p:nvSpPr>
          <p:cNvPr id="59" name="TextBox 128">
            <a:extLst>
              <a:ext uri="{FF2B5EF4-FFF2-40B4-BE49-F238E27FC236}">
                <a16:creationId xmlns:a16="http://schemas.microsoft.com/office/drawing/2014/main" id="{171EA606-BEC2-48D5-9974-DF02FAA6C92B}"/>
              </a:ext>
            </a:extLst>
          </p:cNvPr>
          <p:cNvSpPr txBox="1"/>
          <p:nvPr/>
        </p:nvSpPr>
        <p:spPr>
          <a:xfrm>
            <a:off x="6571449" y="5804275"/>
            <a:ext cx="3817200" cy="338554"/>
          </a:xfrm>
          <a:prstGeom prst="rect">
            <a:avLst/>
          </a:prstGeom>
          <a:noFill/>
          <a:effectLst/>
        </p:spPr>
        <p:txBody>
          <a:bodyPr wrap="square" rtlCol="0">
            <a:spAutoFit/>
          </a:bodyPr>
          <a:lstStyle/>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1. Buyer ID, Supported Message type and End point is published</a:t>
            </a:r>
          </a:p>
        </p:txBody>
      </p:sp>
    </p:spTree>
    <p:extLst>
      <p:ext uri="{BB962C8B-B14F-4D97-AF65-F5344CB8AC3E}">
        <p14:creationId xmlns:p14="http://schemas.microsoft.com/office/powerpoint/2010/main" val="2439095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auto">
          <a:xfrm>
            <a:off x="4463819" y="-63824"/>
            <a:ext cx="1551671" cy="7045219"/>
          </a:xfrm>
          <a:prstGeom prst="rect">
            <a:avLst/>
          </a:prstGeom>
          <a:solidFill>
            <a:schemeClr val="bg1"/>
          </a:solidFill>
          <a:ln>
            <a:noFill/>
          </a:ln>
        </p:spPr>
        <p:txBody>
          <a:bodyPr rtlCol="0" anchor="t"/>
          <a:lstStyle/>
          <a:p>
            <a:pPr algn="ctr" defTabSz="1219170" fontAlgn="base">
              <a:spcBef>
                <a:spcPct val="0"/>
              </a:spcBef>
              <a:spcAft>
                <a:spcPct val="0"/>
              </a:spcAft>
              <a:defRPr/>
            </a:pPr>
            <a:endParaRPr lang="en-GB" sz="1467" dirty="0">
              <a:solidFill>
                <a:srgbClr val="646567"/>
              </a:solidFill>
              <a:latin typeface="Verdana" pitchFamily="34" charset="0"/>
            </a:endParaRPr>
          </a:p>
        </p:txBody>
      </p:sp>
      <p:sp>
        <p:nvSpPr>
          <p:cNvPr id="2" name="Title 1"/>
          <p:cNvSpPr>
            <a:spLocks noGrp="1"/>
          </p:cNvSpPr>
          <p:nvPr>
            <p:ph type="title"/>
          </p:nvPr>
        </p:nvSpPr>
        <p:spPr/>
        <p:txBody>
          <a:bodyPr/>
          <a:lstStyle/>
          <a:p>
            <a:r>
              <a:rPr lang="en-GB" b="0" noProof="0" dirty="0"/>
              <a:t>Dynamic discovery in detail</a:t>
            </a:r>
          </a:p>
        </p:txBody>
      </p:sp>
      <p:sp>
        <p:nvSpPr>
          <p:cNvPr id="18" name="Text Placeholder 17"/>
          <p:cNvSpPr>
            <a:spLocks noGrp="1"/>
          </p:cNvSpPr>
          <p:nvPr>
            <p:ph type="body" sz="quarter" idx="14"/>
          </p:nvPr>
        </p:nvSpPr>
        <p:spPr>
          <a:xfrm>
            <a:off x="623394" y="1478171"/>
            <a:ext cx="3648404" cy="4447107"/>
          </a:xfrm>
        </p:spPr>
        <p:txBody>
          <a:bodyPr>
            <a:noAutofit/>
          </a:bodyPr>
          <a:lstStyle/>
          <a:p>
            <a:pPr marL="0" indent="0">
              <a:lnSpc>
                <a:spcPct val="150000"/>
              </a:lnSpc>
              <a:buNone/>
            </a:pPr>
            <a:r>
              <a:rPr lang="en-GB" sz="1200" b="1" dirty="0"/>
              <a:t>SML</a:t>
            </a:r>
          </a:p>
          <a:p>
            <a:pPr marL="0" indent="0">
              <a:lnSpc>
                <a:spcPct val="150000"/>
              </a:lnSpc>
              <a:buNone/>
            </a:pPr>
            <a:r>
              <a:rPr lang="en-GB" sz="1200" dirty="0"/>
              <a:t>The role of the SML (Service Metadata Locator) is to manage the resource records of the participants and SMPs (Service Metadata Publisher) in the DNS (Domain Name System). The SML is usually a centralised component in an eDelivery Messaging Infrastructure.</a:t>
            </a:r>
          </a:p>
          <a:p>
            <a:pPr marL="0" indent="0">
              <a:lnSpc>
                <a:spcPct val="150000"/>
              </a:lnSpc>
            </a:pPr>
            <a:endParaRPr lang="en-GB" sz="1200" dirty="0"/>
          </a:p>
          <a:p>
            <a:pPr marL="0" indent="0">
              <a:lnSpc>
                <a:spcPct val="150000"/>
              </a:lnSpc>
              <a:buNone/>
            </a:pPr>
            <a:r>
              <a:rPr lang="en-GB" sz="1200" b="1" dirty="0"/>
              <a:t>SMP</a:t>
            </a:r>
          </a:p>
          <a:p>
            <a:pPr marL="0" indent="0">
              <a:lnSpc>
                <a:spcPct val="150000"/>
              </a:lnSpc>
              <a:buNone/>
            </a:pPr>
            <a:r>
              <a:rPr lang="en-GB" sz="1200" dirty="0"/>
              <a:t>Once the sender discovers the address of the receiver’s SMP, it is able to retrieve the needed information (i.e. metadata) about the receiver. With such information, the message can be sent. The SMP is usually a distributed component in an eDelivery Messaging Infrastructure.</a:t>
            </a:r>
          </a:p>
          <a:p>
            <a:pPr marL="0" indent="0">
              <a:lnSpc>
                <a:spcPct val="150000"/>
              </a:lnSpc>
            </a:pPr>
            <a:endParaRPr lang="en-GB" sz="1200" dirty="0"/>
          </a:p>
        </p:txBody>
      </p:sp>
      <p:sp>
        <p:nvSpPr>
          <p:cNvPr id="53" name="Rectangle 52"/>
          <p:cNvSpPr/>
          <p:nvPr/>
        </p:nvSpPr>
        <p:spPr bwMode="auto">
          <a:xfrm>
            <a:off x="9345635" y="3602112"/>
            <a:ext cx="2689628" cy="1198957"/>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4" name="Freeform 9198"/>
          <p:cNvSpPr>
            <a:spLocks/>
          </p:cNvSpPr>
          <p:nvPr/>
        </p:nvSpPr>
        <p:spPr bwMode="auto">
          <a:xfrm>
            <a:off x="7363669" y="3923034"/>
            <a:ext cx="1910649" cy="1522191"/>
          </a:xfrm>
          <a:custGeom>
            <a:avLst/>
            <a:gdLst>
              <a:gd name="T0" fmla="*/ 70414064 w 1439"/>
              <a:gd name="T1" fmla="*/ 17862886 h 935"/>
              <a:gd name="T2" fmla="*/ 66680858 w 1439"/>
              <a:gd name="T3" fmla="*/ 18205151 h 935"/>
              <a:gd name="T4" fmla="*/ 43123825 w 1439"/>
              <a:gd name="T5" fmla="*/ 0 h 935"/>
              <a:gd name="T6" fmla="*/ 18472432 w 1439"/>
              <a:gd name="T7" fmla="*/ 25596663 h 935"/>
              <a:gd name="T8" fmla="*/ 18729974 w 1439"/>
              <a:gd name="T9" fmla="*/ 29292289 h 935"/>
              <a:gd name="T10" fmla="*/ 16734600 w 1439"/>
              <a:gd name="T11" fmla="*/ 29155539 h 935"/>
              <a:gd name="T12" fmla="*/ 0 w 1439"/>
              <a:gd name="T13" fmla="*/ 46539411 h 935"/>
              <a:gd name="T14" fmla="*/ 16734600 w 1439"/>
              <a:gd name="T15" fmla="*/ 63991527 h 935"/>
              <a:gd name="T16" fmla="*/ 70414064 w 1439"/>
              <a:gd name="T17" fmla="*/ 63991527 h 935"/>
              <a:gd name="T18" fmla="*/ 92619450 w 1439"/>
              <a:gd name="T19" fmla="*/ 40927207 h 935"/>
              <a:gd name="T20" fmla="*/ 70414064 w 1439"/>
              <a:gd name="T21" fmla="*/ 17862886 h 9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9" h="935">
                <a:moveTo>
                  <a:pt x="1094" y="261"/>
                </a:moveTo>
                <a:cubicBezTo>
                  <a:pt x="1075" y="261"/>
                  <a:pt x="1055" y="263"/>
                  <a:pt x="1036" y="266"/>
                </a:cubicBezTo>
                <a:cubicBezTo>
                  <a:pt x="989" y="112"/>
                  <a:pt x="843" y="0"/>
                  <a:pt x="670" y="0"/>
                </a:cubicBezTo>
                <a:cubicBezTo>
                  <a:pt x="458" y="0"/>
                  <a:pt x="287" y="167"/>
                  <a:pt x="287" y="374"/>
                </a:cubicBezTo>
                <a:cubicBezTo>
                  <a:pt x="287" y="392"/>
                  <a:pt x="288" y="410"/>
                  <a:pt x="291" y="428"/>
                </a:cubicBezTo>
                <a:cubicBezTo>
                  <a:pt x="281" y="427"/>
                  <a:pt x="271" y="426"/>
                  <a:pt x="260" y="426"/>
                </a:cubicBezTo>
                <a:cubicBezTo>
                  <a:pt x="116" y="426"/>
                  <a:pt x="0" y="540"/>
                  <a:pt x="0" y="680"/>
                </a:cubicBezTo>
                <a:cubicBezTo>
                  <a:pt x="0" y="821"/>
                  <a:pt x="116" y="935"/>
                  <a:pt x="260" y="935"/>
                </a:cubicBezTo>
                <a:lnTo>
                  <a:pt x="1094" y="935"/>
                </a:lnTo>
                <a:cubicBezTo>
                  <a:pt x="1285" y="935"/>
                  <a:pt x="1439" y="784"/>
                  <a:pt x="1439" y="598"/>
                </a:cubicBezTo>
                <a:cubicBezTo>
                  <a:pt x="1439" y="412"/>
                  <a:pt x="1285" y="261"/>
                  <a:pt x="1094" y="261"/>
                </a:cubicBezTo>
              </a:path>
            </a:pathLst>
          </a:custGeom>
          <a:solidFill>
            <a:srgbClr val="FFFFFF">
              <a:lumMod val="95000"/>
            </a:srgbClr>
          </a:solidFill>
          <a:ln>
            <a:noFill/>
          </a:ln>
        </p:spPr>
        <p:txBody>
          <a:bodyPr lIns="181157" tIns="90577" rIns="181157" bIns="90577"/>
          <a:lstStyle/>
          <a:p>
            <a:pPr defTabSz="1219170" eaLnBrk="0" hangingPunct="0">
              <a:defRPr/>
            </a:pPr>
            <a:endParaRPr lang="en-US" sz="10666" b="1" kern="0" dirty="0">
              <a:solidFill>
                <a:srgbClr val="FFD624"/>
              </a:solidFill>
              <a:latin typeface="Verdana"/>
            </a:endParaRPr>
          </a:p>
        </p:txBody>
      </p:sp>
      <p:sp>
        <p:nvSpPr>
          <p:cNvPr id="55" name="Rectangle 54"/>
          <p:cNvSpPr/>
          <p:nvPr/>
        </p:nvSpPr>
        <p:spPr bwMode="auto">
          <a:xfrm>
            <a:off x="4655841" y="3614628"/>
            <a:ext cx="2689628" cy="1198957"/>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6" name="Rectangle 55"/>
          <p:cNvSpPr/>
          <p:nvPr/>
        </p:nvSpPr>
        <p:spPr bwMode="auto">
          <a:xfrm>
            <a:off x="9330346" y="2123816"/>
            <a:ext cx="2718316" cy="1347072"/>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7" name="Rectangle 56"/>
          <p:cNvSpPr/>
          <p:nvPr/>
        </p:nvSpPr>
        <p:spPr bwMode="auto">
          <a:xfrm>
            <a:off x="4659144" y="2116087"/>
            <a:ext cx="2680797" cy="1362611"/>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64" name="TextBox 63"/>
          <p:cNvSpPr txBox="1"/>
          <p:nvPr/>
        </p:nvSpPr>
        <p:spPr>
          <a:xfrm>
            <a:off x="6920842" y="4990957"/>
            <a:ext cx="2816551" cy="276999"/>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1200" dirty="0">
                <a:solidFill>
                  <a:srgbClr val="000000"/>
                </a:solidFill>
              </a:rPr>
              <a:t>Internet</a:t>
            </a:r>
          </a:p>
        </p:txBody>
      </p:sp>
      <p:grpSp>
        <p:nvGrpSpPr>
          <p:cNvPr id="4" name="Grupp 3"/>
          <p:cNvGrpSpPr/>
          <p:nvPr/>
        </p:nvGrpSpPr>
        <p:grpSpPr>
          <a:xfrm>
            <a:off x="5421678" y="2493355"/>
            <a:ext cx="1333039" cy="456880"/>
            <a:chOff x="4436317" y="1174380"/>
            <a:chExt cx="999779" cy="342660"/>
          </a:xfrm>
        </p:grpSpPr>
        <p:sp>
          <p:nvSpPr>
            <p:cNvPr id="97" name="Freeform 220"/>
            <p:cNvSpPr>
              <a:spLocks noEditPoints="1"/>
            </p:cNvSpPr>
            <p:nvPr/>
          </p:nvSpPr>
          <p:spPr bwMode="auto">
            <a:xfrm>
              <a:off x="4497529" y="1230081"/>
              <a:ext cx="43492" cy="49093"/>
            </a:xfrm>
            <a:custGeom>
              <a:avLst/>
              <a:gdLst>
                <a:gd name="T0" fmla="*/ 5 w 35"/>
                <a:gd name="T1" fmla="*/ 34 h 34"/>
                <a:gd name="T2" fmla="*/ 30 w 35"/>
                <a:gd name="T3" fmla="*/ 34 h 34"/>
                <a:gd name="T4" fmla="*/ 35 w 35"/>
                <a:gd name="T5" fmla="*/ 30 h 34"/>
                <a:gd name="T6" fmla="*/ 35 w 35"/>
                <a:gd name="T7" fmla="*/ 5 h 34"/>
                <a:gd name="T8" fmla="*/ 30 w 35"/>
                <a:gd name="T9" fmla="*/ 0 h 34"/>
                <a:gd name="T10" fmla="*/ 5 w 35"/>
                <a:gd name="T11" fmla="*/ 0 h 34"/>
                <a:gd name="T12" fmla="*/ 0 w 35"/>
                <a:gd name="T13" fmla="*/ 5 h 34"/>
                <a:gd name="T14" fmla="*/ 0 w 35"/>
                <a:gd name="T15" fmla="*/ 30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30"/>
                  </a:cubicBezTo>
                  <a:cubicBezTo>
                    <a:pt x="35" y="5"/>
                    <a:pt x="35" y="5"/>
                    <a:pt x="35" y="5"/>
                  </a:cubicBezTo>
                  <a:cubicBezTo>
                    <a:pt x="35" y="2"/>
                    <a:pt x="33" y="0"/>
                    <a:pt x="30" y="0"/>
                  </a:cubicBezTo>
                  <a:cubicBezTo>
                    <a:pt x="5" y="0"/>
                    <a:pt x="5" y="0"/>
                    <a:pt x="5" y="0"/>
                  </a:cubicBezTo>
                  <a:cubicBezTo>
                    <a:pt x="2" y="0"/>
                    <a:pt x="0" y="2"/>
                    <a:pt x="0" y="5"/>
                  </a:cubicBezTo>
                  <a:cubicBezTo>
                    <a:pt x="0" y="30"/>
                    <a:pt x="0" y="30"/>
                    <a:pt x="0" y="30"/>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8" name="Freeform 221"/>
            <p:cNvSpPr>
              <a:spLocks noEditPoints="1"/>
            </p:cNvSpPr>
            <p:nvPr/>
          </p:nvSpPr>
          <p:spPr bwMode="auto">
            <a:xfrm>
              <a:off x="4497529" y="1295223"/>
              <a:ext cx="43492" cy="50037"/>
            </a:xfrm>
            <a:custGeom>
              <a:avLst/>
              <a:gdLst>
                <a:gd name="T0" fmla="*/ 5 w 35"/>
                <a:gd name="T1" fmla="*/ 34 h 34"/>
                <a:gd name="T2" fmla="*/ 30 w 35"/>
                <a:gd name="T3" fmla="*/ 34 h 34"/>
                <a:gd name="T4" fmla="*/ 35 w 35"/>
                <a:gd name="T5" fmla="*/ 29 h 34"/>
                <a:gd name="T6" fmla="*/ 35 w 35"/>
                <a:gd name="T7" fmla="*/ 4 h 34"/>
                <a:gd name="T8" fmla="*/ 30 w 35"/>
                <a:gd name="T9" fmla="*/ 0 h 34"/>
                <a:gd name="T10" fmla="*/ 5 w 35"/>
                <a:gd name="T11" fmla="*/ 0 h 34"/>
                <a:gd name="T12" fmla="*/ 0 w 35"/>
                <a:gd name="T13" fmla="*/ 4 h 34"/>
                <a:gd name="T14" fmla="*/ 0 w 35"/>
                <a:gd name="T15" fmla="*/ 29 h 34"/>
                <a:gd name="T16" fmla="*/ 5 w 35"/>
                <a:gd name="T17" fmla="*/ 34 h 34"/>
                <a:gd name="T18" fmla="*/ 9 w 35"/>
                <a:gd name="T19" fmla="*/ 9 h 34"/>
                <a:gd name="T20" fmla="*/ 25 w 35"/>
                <a:gd name="T21" fmla="*/ 9 h 34"/>
                <a:gd name="T22" fmla="*/ 25 w 35"/>
                <a:gd name="T23" fmla="*/ 24 h 34"/>
                <a:gd name="T24" fmla="*/ 9 w 35"/>
                <a:gd name="T25" fmla="*/ 24 h 34"/>
                <a:gd name="T26" fmla="*/ 9 w 35"/>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4"/>
                    <a:pt x="35" y="4"/>
                    <a:pt x="35" y="4"/>
                  </a:cubicBezTo>
                  <a:cubicBezTo>
                    <a:pt x="35" y="2"/>
                    <a:pt x="33" y="0"/>
                    <a:pt x="30" y="0"/>
                  </a:cubicBezTo>
                  <a:cubicBezTo>
                    <a:pt x="5" y="0"/>
                    <a:pt x="5" y="0"/>
                    <a:pt x="5" y="0"/>
                  </a:cubicBezTo>
                  <a:cubicBezTo>
                    <a:pt x="2" y="0"/>
                    <a:pt x="0" y="2"/>
                    <a:pt x="0" y="4"/>
                  </a:cubicBezTo>
                  <a:cubicBezTo>
                    <a:pt x="0" y="29"/>
                    <a:pt x="0" y="29"/>
                    <a:pt x="0" y="29"/>
                  </a:cubicBezTo>
                  <a:cubicBezTo>
                    <a:pt x="0" y="32"/>
                    <a:pt x="2" y="34"/>
                    <a:pt x="5" y="34"/>
                  </a:cubicBezTo>
                  <a:close/>
                  <a:moveTo>
                    <a:pt x="9" y="9"/>
                  </a:moveTo>
                  <a:cubicBezTo>
                    <a:pt x="25" y="9"/>
                    <a:pt x="25" y="9"/>
                    <a:pt x="25" y="9"/>
                  </a:cubicBezTo>
                  <a:cubicBezTo>
                    <a:pt x="25" y="24"/>
                    <a:pt x="25" y="24"/>
                    <a:pt x="25" y="24"/>
                  </a:cubicBezTo>
                  <a:cubicBezTo>
                    <a:pt x="9" y="24"/>
                    <a:pt x="9" y="24"/>
                    <a:pt x="9" y="24"/>
                  </a:cubicBezTo>
                  <a:lnTo>
                    <a:pt x="9" y="9"/>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9" name="Freeform 222"/>
            <p:cNvSpPr>
              <a:spLocks noEditPoints="1"/>
            </p:cNvSpPr>
            <p:nvPr/>
          </p:nvSpPr>
          <p:spPr bwMode="auto">
            <a:xfrm>
              <a:off x="4497529" y="1359422"/>
              <a:ext cx="43492" cy="49093"/>
            </a:xfrm>
            <a:custGeom>
              <a:avLst/>
              <a:gdLst>
                <a:gd name="T0" fmla="*/ 5 w 35"/>
                <a:gd name="T1" fmla="*/ 34 h 34"/>
                <a:gd name="T2" fmla="*/ 30 w 35"/>
                <a:gd name="T3" fmla="*/ 34 h 34"/>
                <a:gd name="T4" fmla="*/ 35 w 35"/>
                <a:gd name="T5" fmla="*/ 29 h 34"/>
                <a:gd name="T6" fmla="*/ 35 w 35"/>
                <a:gd name="T7" fmla="*/ 5 h 34"/>
                <a:gd name="T8" fmla="*/ 30 w 35"/>
                <a:gd name="T9" fmla="*/ 0 h 34"/>
                <a:gd name="T10" fmla="*/ 5 w 35"/>
                <a:gd name="T11" fmla="*/ 0 h 34"/>
                <a:gd name="T12" fmla="*/ 0 w 35"/>
                <a:gd name="T13" fmla="*/ 5 h 34"/>
                <a:gd name="T14" fmla="*/ 0 w 35"/>
                <a:gd name="T15" fmla="*/ 29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5"/>
                    <a:pt x="35" y="5"/>
                    <a:pt x="35" y="5"/>
                  </a:cubicBezTo>
                  <a:cubicBezTo>
                    <a:pt x="35" y="2"/>
                    <a:pt x="33" y="0"/>
                    <a:pt x="30" y="0"/>
                  </a:cubicBezTo>
                  <a:cubicBezTo>
                    <a:pt x="5" y="0"/>
                    <a:pt x="5" y="0"/>
                    <a:pt x="5" y="0"/>
                  </a:cubicBezTo>
                  <a:cubicBezTo>
                    <a:pt x="2" y="0"/>
                    <a:pt x="0" y="2"/>
                    <a:pt x="0" y="5"/>
                  </a:cubicBezTo>
                  <a:cubicBezTo>
                    <a:pt x="0" y="29"/>
                    <a:pt x="0" y="29"/>
                    <a:pt x="0" y="29"/>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0" name="Freeform 223"/>
            <p:cNvSpPr>
              <a:spLocks noEditPoints="1"/>
            </p:cNvSpPr>
            <p:nvPr/>
          </p:nvSpPr>
          <p:spPr bwMode="auto">
            <a:xfrm>
              <a:off x="4436317" y="1174380"/>
              <a:ext cx="256122" cy="338929"/>
            </a:xfrm>
            <a:custGeom>
              <a:avLst/>
              <a:gdLst>
                <a:gd name="T0" fmla="*/ 202 w 206"/>
                <a:gd name="T1" fmla="*/ 96 h 233"/>
                <a:gd name="T2" fmla="*/ 133 w 206"/>
                <a:gd name="T3" fmla="*/ 81 h 233"/>
                <a:gd name="T4" fmla="*/ 133 w 206"/>
                <a:gd name="T5" fmla="*/ 7 h 233"/>
                <a:gd name="T6" fmla="*/ 133 w 206"/>
                <a:gd name="T7" fmla="*/ 6 h 233"/>
                <a:gd name="T8" fmla="*/ 133 w 206"/>
                <a:gd name="T9" fmla="*/ 5 h 233"/>
                <a:gd name="T10" fmla="*/ 127 w 206"/>
                <a:gd name="T11" fmla="*/ 1 h 233"/>
                <a:gd name="T12" fmla="*/ 4 w 206"/>
                <a:gd name="T13" fmla="*/ 20 h 233"/>
                <a:gd name="T14" fmla="*/ 0 w 206"/>
                <a:gd name="T15" fmla="*/ 25 h 233"/>
                <a:gd name="T16" fmla="*/ 0 w 206"/>
                <a:gd name="T17" fmla="*/ 25 h 233"/>
                <a:gd name="T18" fmla="*/ 0 w 206"/>
                <a:gd name="T19" fmla="*/ 26 h 233"/>
                <a:gd name="T20" fmla="*/ 0 w 206"/>
                <a:gd name="T21" fmla="*/ 228 h 233"/>
                <a:gd name="T22" fmla="*/ 5 w 206"/>
                <a:gd name="T23" fmla="*/ 233 h 233"/>
                <a:gd name="T24" fmla="*/ 54 w 206"/>
                <a:gd name="T25" fmla="*/ 233 h 233"/>
                <a:gd name="T26" fmla="*/ 79 w 206"/>
                <a:gd name="T27" fmla="*/ 233 h 233"/>
                <a:gd name="T28" fmla="*/ 128 w 206"/>
                <a:gd name="T29" fmla="*/ 233 h 233"/>
                <a:gd name="T30" fmla="*/ 201 w 206"/>
                <a:gd name="T31" fmla="*/ 233 h 233"/>
                <a:gd name="T32" fmla="*/ 206 w 206"/>
                <a:gd name="T33" fmla="*/ 228 h 233"/>
                <a:gd name="T34" fmla="*/ 206 w 206"/>
                <a:gd name="T35" fmla="*/ 101 h 233"/>
                <a:gd name="T36" fmla="*/ 202 w 206"/>
                <a:gd name="T37" fmla="*/ 96 h 233"/>
                <a:gd name="T38" fmla="*/ 9 w 206"/>
                <a:gd name="T39" fmla="*/ 30 h 233"/>
                <a:gd name="T40" fmla="*/ 123 w 206"/>
                <a:gd name="T41" fmla="*/ 12 h 233"/>
                <a:gd name="T42" fmla="*/ 123 w 206"/>
                <a:gd name="T43" fmla="*/ 85 h 233"/>
                <a:gd name="T44" fmla="*/ 123 w 206"/>
                <a:gd name="T45" fmla="*/ 224 h 233"/>
                <a:gd name="T46" fmla="*/ 84 w 206"/>
                <a:gd name="T47" fmla="*/ 224 h 233"/>
                <a:gd name="T48" fmla="*/ 84 w 206"/>
                <a:gd name="T49" fmla="*/ 180 h 233"/>
                <a:gd name="T50" fmla="*/ 79 w 206"/>
                <a:gd name="T51" fmla="*/ 175 h 233"/>
                <a:gd name="T52" fmla="*/ 54 w 206"/>
                <a:gd name="T53" fmla="*/ 175 h 233"/>
                <a:gd name="T54" fmla="*/ 49 w 206"/>
                <a:gd name="T55" fmla="*/ 180 h 233"/>
                <a:gd name="T56" fmla="*/ 49 w 206"/>
                <a:gd name="T57" fmla="*/ 224 h 233"/>
                <a:gd name="T58" fmla="*/ 9 w 206"/>
                <a:gd name="T59" fmla="*/ 224 h 233"/>
                <a:gd name="T60" fmla="*/ 9 w 206"/>
                <a:gd name="T61" fmla="*/ 30 h 233"/>
                <a:gd name="T62" fmla="*/ 58 w 206"/>
                <a:gd name="T63" fmla="*/ 224 h 233"/>
                <a:gd name="T64" fmla="*/ 58 w 206"/>
                <a:gd name="T65" fmla="*/ 184 h 233"/>
                <a:gd name="T66" fmla="*/ 74 w 206"/>
                <a:gd name="T67" fmla="*/ 184 h 233"/>
                <a:gd name="T68" fmla="*/ 74 w 206"/>
                <a:gd name="T69" fmla="*/ 224 h 233"/>
                <a:gd name="T70" fmla="*/ 58 w 206"/>
                <a:gd name="T71" fmla="*/ 224 h 233"/>
                <a:gd name="T72" fmla="*/ 196 w 206"/>
                <a:gd name="T73" fmla="*/ 224 h 233"/>
                <a:gd name="T74" fmla="*/ 170 w 206"/>
                <a:gd name="T75" fmla="*/ 224 h 233"/>
                <a:gd name="T76" fmla="*/ 170 w 206"/>
                <a:gd name="T77" fmla="*/ 199 h 233"/>
                <a:gd name="T78" fmla="*/ 165 w 206"/>
                <a:gd name="T79" fmla="*/ 195 h 233"/>
                <a:gd name="T80" fmla="*/ 164 w 206"/>
                <a:gd name="T81" fmla="*/ 195 h 233"/>
                <a:gd name="T82" fmla="*/ 159 w 206"/>
                <a:gd name="T83" fmla="*/ 199 h 233"/>
                <a:gd name="T84" fmla="*/ 159 w 206"/>
                <a:gd name="T85" fmla="*/ 224 h 233"/>
                <a:gd name="T86" fmla="*/ 133 w 206"/>
                <a:gd name="T87" fmla="*/ 224 h 233"/>
                <a:gd name="T88" fmla="*/ 133 w 206"/>
                <a:gd name="T89" fmla="*/ 90 h 233"/>
                <a:gd name="T90" fmla="*/ 196 w 206"/>
                <a:gd name="T91" fmla="*/ 105 h 233"/>
                <a:gd name="T92" fmla="*/ 196 w 206"/>
                <a:gd name="T9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3">
                  <a:moveTo>
                    <a:pt x="202" y="96"/>
                  </a:moveTo>
                  <a:cubicBezTo>
                    <a:pt x="133" y="81"/>
                    <a:pt x="133" y="81"/>
                    <a:pt x="133" y="81"/>
                  </a:cubicBezTo>
                  <a:cubicBezTo>
                    <a:pt x="133" y="7"/>
                    <a:pt x="133" y="7"/>
                    <a:pt x="133" y="7"/>
                  </a:cubicBezTo>
                  <a:cubicBezTo>
                    <a:pt x="133" y="6"/>
                    <a:pt x="133" y="6"/>
                    <a:pt x="133" y="6"/>
                  </a:cubicBezTo>
                  <a:cubicBezTo>
                    <a:pt x="133" y="6"/>
                    <a:pt x="133" y="5"/>
                    <a:pt x="133" y="5"/>
                  </a:cubicBezTo>
                  <a:cubicBezTo>
                    <a:pt x="132" y="2"/>
                    <a:pt x="130" y="0"/>
                    <a:pt x="127" y="1"/>
                  </a:cubicBezTo>
                  <a:cubicBezTo>
                    <a:pt x="4" y="20"/>
                    <a:pt x="4" y="20"/>
                    <a:pt x="4" y="20"/>
                  </a:cubicBezTo>
                  <a:cubicBezTo>
                    <a:pt x="1" y="20"/>
                    <a:pt x="0" y="23"/>
                    <a:pt x="0" y="25"/>
                  </a:cubicBezTo>
                  <a:cubicBezTo>
                    <a:pt x="0" y="25"/>
                    <a:pt x="0" y="25"/>
                    <a:pt x="0" y="25"/>
                  </a:cubicBezTo>
                  <a:cubicBezTo>
                    <a:pt x="0" y="26"/>
                    <a:pt x="0" y="26"/>
                    <a:pt x="0" y="26"/>
                  </a:cubicBezTo>
                  <a:cubicBezTo>
                    <a:pt x="0" y="228"/>
                    <a:pt x="0" y="228"/>
                    <a:pt x="0" y="228"/>
                  </a:cubicBezTo>
                  <a:cubicBezTo>
                    <a:pt x="0" y="231"/>
                    <a:pt x="2" y="233"/>
                    <a:pt x="5" y="233"/>
                  </a:cubicBezTo>
                  <a:cubicBezTo>
                    <a:pt x="54" y="233"/>
                    <a:pt x="54" y="233"/>
                    <a:pt x="54" y="233"/>
                  </a:cubicBezTo>
                  <a:cubicBezTo>
                    <a:pt x="79" y="233"/>
                    <a:pt x="79" y="233"/>
                    <a:pt x="79" y="233"/>
                  </a:cubicBezTo>
                  <a:cubicBezTo>
                    <a:pt x="128" y="233"/>
                    <a:pt x="128" y="233"/>
                    <a:pt x="128" y="233"/>
                  </a:cubicBezTo>
                  <a:cubicBezTo>
                    <a:pt x="201" y="233"/>
                    <a:pt x="201" y="233"/>
                    <a:pt x="201" y="233"/>
                  </a:cubicBezTo>
                  <a:cubicBezTo>
                    <a:pt x="204" y="233"/>
                    <a:pt x="206" y="231"/>
                    <a:pt x="206" y="228"/>
                  </a:cubicBezTo>
                  <a:cubicBezTo>
                    <a:pt x="206" y="101"/>
                    <a:pt x="206" y="101"/>
                    <a:pt x="206" y="101"/>
                  </a:cubicBezTo>
                  <a:cubicBezTo>
                    <a:pt x="206" y="99"/>
                    <a:pt x="204" y="97"/>
                    <a:pt x="202" y="96"/>
                  </a:cubicBezTo>
                  <a:close/>
                  <a:moveTo>
                    <a:pt x="9" y="30"/>
                  </a:moveTo>
                  <a:cubicBezTo>
                    <a:pt x="123" y="12"/>
                    <a:pt x="123" y="12"/>
                    <a:pt x="123" y="12"/>
                  </a:cubicBezTo>
                  <a:cubicBezTo>
                    <a:pt x="123" y="85"/>
                    <a:pt x="123" y="85"/>
                    <a:pt x="123" y="85"/>
                  </a:cubicBezTo>
                  <a:cubicBezTo>
                    <a:pt x="123" y="224"/>
                    <a:pt x="123" y="224"/>
                    <a:pt x="123" y="224"/>
                  </a:cubicBezTo>
                  <a:cubicBezTo>
                    <a:pt x="84" y="224"/>
                    <a:pt x="84" y="224"/>
                    <a:pt x="84" y="224"/>
                  </a:cubicBezTo>
                  <a:cubicBezTo>
                    <a:pt x="84" y="180"/>
                    <a:pt x="84" y="180"/>
                    <a:pt x="84" y="180"/>
                  </a:cubicBezTo>
                  <a:cubicBezTo>
                    <a:pt x="84" y="177"/>
                    <a:pt x="82" y="175"/>
                    <a:pt x="79" y="175"/>
                  </a:cubicBezTo>
                  <a:cubicBezTo>
                    <a:pt x="54" y="175"/>
                    <a:pt x="54" y="175"/>
                    <a:pt x="54" y="175"/>
                  </a:cubicBezTo>
                  <a:cubicBezTo>
                    <a:pt x="51" y="175"/>
                    <a:pt x="49" y="177"/>
                    <a:pt x="49" y="180"/>
                  </a:cubicBezTo>
                  <a:cubicBezTo>
                    <a:pt x="49" y="224"/>
                    <a:pt x="49" y="224"/>
                    <a:pt x="49" y="224"/>
                  </a:cubicBezTo>
                  <a:cubicBezTo>
                    <a:pt x="9" y="224"/>
                    <a:pt x="9" y="224"/>
                    <a:pt x="9" y="224"/>
                  </a:cubicBezTo>
                  <a:lnTo>
                    <a:pt x="9" y="30"/>
                  </a:lnTo>
                  <a:close/>
                  <a:moveTo>
                    <a:pt x="58" y="224"/>
                  </a:moveTo>
                  <a:cubicBezTo>
                    <a:pt x="58" y="184"/>
                    <a:pt x="58" y="184"/>
                    <a:pt x="58" y="184"/>
                  </a:cubicBezTo>
                  <a:cubicBezTo>
                    <a:pt x="74" y="184"/>
                    <a:pt x="74" y="184"/>
                    <a:pt x="74" y="184"/>
                  </a:cubicBezTo>
                  <a:cubicBezTo>
                    <a:pt x="74" y="224"/>
                    <a:pt x="74" y="224"/>
                    <a:pt x="74" y="224"/>
                  </a:cubicBezTo>
                  <a:lnTo>
                    <a:pt x="58" y="224"/>
                  </a:lnTo>
                  <a:close/>
                  <a:moveTo>
                    <a:pt x="196" y="224"/>
                  </a:moveTo>
                  <a:cubicBezTo>
                    <a:pt x="170" y="224"/>
                    <a:pt x="170" y="224"/>
                    <a:pt x="170" y="224"/>
                  </a:cubicBezTo>
                  <a:cubicBezTo>
                    <a:pt x="170" y="199"/>
                    <a:pt x="170" y="199"/>
                    <a:pt x="170" y="199"/>
                  </a:cubicBezTo>
                  <a:cubicBezTo>
                    <a:pt x="170" y="197"/>
                    <a:pt x="167" y="195"/>
                    <a:pt x="165" y="195"/>
                  </a:cubicBezTo>
                  <a:cubicBezTo>
                    <a:pt x="164" y="195"/>
                    <a:pt x="164" y="195"/>
                    <a:pt x="164" y="195"/>
                  </a:cubicBezTo>
                  <a:cubicBezTo>
                    <a:pt x="161" y="195"/>
                    <a:pt x="159" y="197"/>
                    <a:pt x="159" y="199"/>
                  </a:cubicBezTo>
                  <a:cubicBezTo>
                    <a:pt x="159" y="224"/>
                    <a:pt x="159" y="224"/>
                    <a:pt x="159" y="224"/>
                  </a:cubicBezTo>
                  <a:cubicBezTo>
                    <a:pt x="133" y="224"/>
                    <a:pt x="133" y="224"/>
                    <a:pt x="133" y="224"/>
                  </a:cubicBezTo>
                  <a:cubicBezTo>
                    <a:pt x="133" y="90"/>
                    <a:pt x="133" y="90"/>
                    <a:pt x="133" y="90"/>
                  </a:cubicBezTo>
                  <a:cubicBezTo>
                    <a:pt x="196" y="105"/>
                    <a:pt x="196" y="105"/>
                    <a:pt x="196" y="105"/>
                  </a:cubicBezTo>
                  <a:lnTo>
                    <a:pt x="196" y="224"/>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1" name="Freeform 224"/>
            <p:cNvSpPr>
              <a:spLocks/>
            </p:cNvSpPr>
            <p:nvPr/>
          </p:nvSpPr>
          <p:spPr bwMode="auto">
            <a:xfrm>
              <a:off x="4633644" y="1350925"/>
              <a:ext cx="13692" cy="34931"/>
            </a:xfrm>
            <a:custGeom>
              <a:avLst/>
              <a:gdLst>
                <a:gd name="T0" fmla="*/ 5 w 11"/>
                <a:gd name="T1" fmla="*/ 24 h 24"/>
                <a:gd name="T2" fmla="*/ 6 w 11"/>
                <a:gd name="T3" fmla="*/ 24 h 24"/>
                <a:gd name="T4" fmla="*/ 11 w 11"/>
                <a:gd name="T5" fmla="*/ 20 h 24"/>
                <a:gd name="T6" fmla="*/ 11 w 11"/>
                <a:gd name="T7" fmla="*/ 5 h 24"/>
                <a:gd name="T8" fmla="*/ 6 w 11"/>
                <a:gd name="T9" fmla="*/ 0 h 24"/>
                <a:gd name="T10" fmla="*/ 5 w 11"/>
                <a:gd name="T11" fmla="*/ 0 h 24"/>
                <a:gd name="T12" fmla="*/ 0 w 11"/>
                <a:gd name="T13" fmla="*/ 5 h 24"/>
                <a:gd name="T14" fmla="*/ 0 w 11"/>
                <a:gd name="T15" fmla="*/ 20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20"/>
                  </a:cubicBezTo>
                  <a:cubicBezTo>
                    <a:pt x="11" y="5"/>
                    <a:pt x="11" y="5"/>
                    <a:pt x="11" y="5"/>
                  </a:cubicBezTo>
                  <a:cubicBezTo>
                    <a:pt x="11" y="2"/>
                    <a:pt x="8" y="0"/>
                    <a:pt x="6" y="0"/>
                  </a:cubicBezTo>
                  <a:cubicBezTo>
                    <a:pt x="5" y="0"/>
                    <a:pt x="5" y="0"/>
                    <a:pt x="5" y="0"/>
                  </a:cubicBezTo>
                  <a:cubicBezTo>
                    <a:pt x="2" y="0"/>
                    <a:pt x="0" y="2"/>
                    <a:pt x="0" y="5"/>
                  </a:cubicBezTo>
                  <a:cubicBezTo>
                    <a:pt x="0" y="20"/>
                    <a:pt x="0" y="20"/>
                    <a:pt x="0" y="20"/>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2" name="Freeform 225"/>
            <p:cNvSpPr>
              <a:spLocks/>
            </p:cNvSpPr>
            <p:nvPr/>
          </p:nvSpPr>
          <p:spPr bwMode="auto">
            <a:xfrm>
              <a:off x="4633644" y="1400018"/>
              <a:ext cx="13692" cy="34931"/>
            </a:xfrm>
            <a:custGeom>
              <a:avLst/>
              <a:gdLst>
                <a:gd name="T0" fmla="*/ 5 w 11"/>
                <a:gd name="T1" fmla="*/ 24 h 24"/>
                <a:gd name="T2" fmla="*/ 6 w 11"/>
                <a:gd name="T3" fmla="*/ 24 h 24"/>
                <a:gd name="T4" fmla="*/ 11 w 11"/>
                <a:gd name="T5" fmla="*/ 19 h 24"/>
                <a:gd name="T6" fmla="*/ 11 w 11"/>
                <a:gd name="T7" fmla="*/ 5 h 24"/>
                <a:gd name="T8" fmla="*/ 6 w 11"/>
                <a:gd name="T9" fmla="*/ 0 h 24"/>
                <a:gd name="T10" fmla="*/ 5 w 11"/>
                <a:gd name="T11" fmla="*/ 0 h 24"/>
                <a:gd name="T12" fmla="*/ 0 w 11"/>
                <a:gd name="T13" fmla="*/ 5 h 24"/>
                <a:gd name="T14" fmla="*/ 0 w 11"/>
                <a:gd name="T15" fmla="*/ 19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19"/>
                  </a:cubicBezTo>
                  <a:cubicBezTo>
                    <a:pt x="11" y="5"/>
                    <a:pt x="11" y="5"/>
                    <a:pt x="11" y="5"/>
                  </a:cubicBezTo>
                  <a:cubicBezTo>
                    <a:pt x="11" y="2"/>
                    <a:pt x="8" y="0"/>
                    <a:pt x="6" y="0"/>
                  </a:cubicBezTo>
                  <a:cubicBezTo>
                    <a:pt x="5" y="0"/>
                    <a:pt x="5" y="0"/>
                    <a:pt x="5" y="0"/>
                  </a:cubicBezTo>
                  <a:cubicBezTo>
                    <a:pt x="2" y="0"/>
                    <a:pt x="0" y="2"/>
                    <a:pt x="0" y="5"/>
                  </a:cubicBezTo>
                  <a:cubicBezTo>
                    <a:pt x="0" y="19"/>
                    <a:pt x="0" y="19"/>
                    <a:pt x="0" y="19"/>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66" name="TextBox 65"/>
            <p:cNvSpPr txBox="1"/>
            <p:nvPr/>
          </p:nvSpPr>
          <p:spPr>
            <a:xfrm>
              <a:off x="4758711" y="1332374"/>
              <a:ext cx="677385" cy="184666"/>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ORIGINAL SENDER</a:t>
              </a:r>
            </a:p>
          </p:txBody>
        </p:sp>
      </p:grpSp>
      <p:grpSp>
        <p:nvGrpSpPr>
          <p:cNvPr id="5" name="Grupp 4"/>
          <p:cNvGrpSpPr/>
          <p:nvPr/>
        </p:nvGrpSpPr>
        <p:grpSpPr>
          <a:xfrm>
            <a:off x="10249053" y="2495390"/>
            <a:ext cx="1102940" cy="451905"/>
            <a:chOff x="7811151" y="1174380"/>
            <a:chExt cx="827205" cy="338929"/>
          </a:xfrm>
        </p:grpSpPr>
        <p:sp>
          <p:nvSpPr>
            <p:cNvPr id="91" name="Freeform 220"/>
            <p:cNvSpPr>
              <a:spLocks noEditPoints="1"/>
            </p:cNvSpPr>
            <p:nvPr/>
          </p:nvSpPr>
          <p:spPr bwMode="auto">
            <a:xfrm>
              <a:off x="7872357" y="1230081"/>
              <a:ext cx="43492" cy="49093"/>
            </a:xfrm>
            <a:custGeom>
              <a:avLst/>
              <a:gdLst>
                <a:gd name="T0" fmla="*/ 5 w 35"/>
                <a:gd name="T1" fmla="*/ 34 h 34"/>
                <a:gd name="T2" fmla="*/ 30 w 35"/>
                <a:gd name="T3" fmla="*/ 34 h 34"/>
                <a:gd name="T4" fmla="*/ 35 w 35"/>
                <a:gd name="T5" fmla="*/ 30 h 34"/>
                <a:gd name="T6" fmla="*/ 35 w 35"/>
                <a:gd name="T7" fmla="*/ 5 h 34"/>
                <a:gd name="T8" fmla="*/ 30 w 35"/>
                <a:gd name="T9" fmla="*/ 0 h 34"/>
                <a:gd name="T10" fmla="*/ 5 w 35"/>
                <a:gd name="T11" fmla="*/ 0 h 34"/>
                <a:gd name="T12" fmla="*/ 0 w 35"/>
                <a:gd name="T13" fmla="*/ 5 h 34"/>
                <a:gd name="T14" fmla="*/ 0 w 35"/>
                <a:gd name="T15" fmla="*/ 30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30"/>
                  </a:cubicBezTo>
                  <a:cubicBezTo>
                    <a:pt x="35" y="5"/>
                    <a:pt x="35" y="5"/>
                    <a:pt x="35" y="5"/>
                  </a:cubicBezTo>
                  <a:cubicBezTo>
                    <a:pt x="35" y="2"/>
                    <a:pt x="33" y="0"/>
                    <a:pt x="30" y="0"/>
                  </a:cubicBezTo>
                  <a:cubicBezTo>
                    <a:pt x="5" y="0"/>
                    <a:pt x="5" y="0"/>
                    <a:pt x="5" y="0"/>
                  </a:cubicBezTo>
                  <a:cubicBezTo>
                    <a:pt x="2" y="0"/>
                    <a:pt x="0" y="2"/>
                    <a:pt x="0" y="5"/>
                  </a:cubicBezTo>
                  <a:cubicBezTo>
                    <a:pt x="0" y="30"/>
                    <a:pt x="0" y="30"/>
                    <a:pt x="0" y="30"/>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2" name="Freeform 221"/>
            <p:cNvSpPr>
              <a:spLocks noEditPoints="1"/>
            </p:cNvSpPr>
            <p:nvPr/>
          </p:nvSpPr>
          <p:spPr bwMode="auto">
            <a:xfrm>
              <a:off x="7872357" y="1295223"/>
              <a:ext cx="43492" cy="50037"/>
            </a:xfrm>
            <a:custGeom>
              <a:avLst/>
              <a:gdLst>
                <a:gd name="T0" fmla="*/ 5 w 35"/>
                <a:gd name="T1" fmla="*/ 34 h 34"/>
                <a:gd name="T2" fmla="*/ 30 w 35"/>
                <a:gd name="T3" fmla="*/ 34 h 34"/>
                <a:gd name="T4" fmla="*/ 35 w 35"/>
                <a:gd name="T5" fmla="*/ 29 h 34"/>
                <a:gd name="T6" fmla="*/ 35 w 35"/>
                <a:gd name="T7" fmla="*/ 4 h 34"/>
                <a:gd name="T8" fmla="*/ 30 w 35"/>
                <a:gd name="T9" fmla="*/ 0 h 34"/>
                <a:gd name="T10" fmla="*/ 5 w 35"/>
                <a:gd name="T11" fmla="*/ 0 h 34"/>
                <a:gd name="T12" fmla="*/ 0 w 35"/>
                <a:gd name="T13" fmla="*/ 4 h 34"/>
                <a:gd name="T14" fmla="*/ 0 w 35"/>
                <a:gd name="T15" fmla="*/ 29 h 34"/>
                <a:gd name="T16" fmla="*/ 5 w 35"/>
                <a:gd name="T17" fmla="*/ 34 h 34"/>
                <a:gd name="T18" fmla="*/ 9 w 35"/>
                <a:gd name="T19" fmla="*/ 9 h 34"/>
                <a:gd name="T20" fmla="*/ 25 w 35"/>
                <a:gd name="T21" fmla="*/ 9 h 34"/>
                <a:gd name="T22" fmla="*/ 25 w 35"/>
                <a:gd name="T23" fmla="*/ 24 h 34"/>
                <a:gd name="T24" fmla="*/ 9 w 35"/>
                <a:gd name="T25" fmla="*/ 24 h 34"/>
                <a:gd name="T26" fmla="*/ 9 w 35"/>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4"/>
                    <a:pt x="35" y="4"/>
                    <a:pt x="35" y="4"/>
                  </a:cubicBezTo>
                  <a:cubicBezTo>
                    <a:pt x="35" y="2"/>
                    <a:pt x="33" y="0"/>
                    <a:pt x="30" y="0"/>
                  </a:cubicBezTo>
                  <a:cubicBezTo>
                    <a:pt x="5" y="0"/>
                    <a:pt x="5" y="0"/>
                    <a:pt x="5" y="0"/>
                  </a:cubicBezTo>
                  <a:cubicBezTo>
                    <a:pt x="2" y="0"/>
                    <a:pt x="0" y="2"/>
                    <a:pt x="0" y="4"/>
                  </a:cubicBezTo>
                  <a:cubicBezTo>
                    <a:pt x="0" y="29"/>
                    <a:pt x="0" y="29"/>
                    <a:pt x="0" y="29"/>
                  </a:cubicBezTo>
                  <a:cubicBezTo>
                    <a:pt x="0" y="32"/>
                    <a:pt x="2" y="34"/>
                    <a:pt x="5" y="34"/>
                  </a:cubicBezTo>
                  <a:close/>
                  <a:moveTo>
                    <a:pt x="9" y="9"/>
                  </a:moveTo>
                  <a:cubicBezTo>
                    <a:pt x="25" y="9"/>
                    <a:pt x="25" y="9"/>
                    <a:pt x="25" y="9"/>
                  </a:cubicBezTo>
                  <a:cubicBezTo>
                    <a:pt x="25" y="24"/>
                    <a:pt x="25" y="24"/>
                    <a:pt x="25" y="24"/>
                  </a:cubicBezTo>
                  <a:cubicBezTo>
                    <a:pt x="9" y="24"/>
                    <a:pt x="9" y="24"/>
                    <a:pt x="9" y="24"/>
                  </a:cubicBezTo>
                  <a:lnTo>
                    <a:pt x="9" y="9"/>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3" name="Freeform 222"/>
            <p:cNvSpPr>
              <a:spLocks noEditPoints="1"/>
            </p:cNvSpPr>
            <p:nvPr/>
          </p:nvSpPr>
          <p:spPr bwMode="auto">
            <a:xfrm>
              <a:off x="7872357" y="1359422"/>
              <a:ext cx="43492" cy="49093"/>
            </a:xfrm>
            <a:custGeom>
              <a:avLst/>
              <a:gdLst>
                <a:gd name="T0" fmla="*/ 5 w 35"/>
                <a:gd name="T1" fmla="*/ 34 h 34"/>
                <a:gd name="T2" fmla="*/ 30 w 35"/>
                <a:gd name="T3" fmla="*/ 34 h 34"/>
                <a:gd name="T4" fmla="*/ 35 w 35"/>
                <a:gd name="T5" fmla="*/ 29 h 34"/>
                <a:gd name="T6" fmla="*/ 35 w 35"/>
                <a:gd name="T7" fmla="*/ 5 h 34"/>
                <a:gd name="T8" fmla="*/ 30 w 35"/>
                <a:gd name="T9" fmla="*/ 0 h 34"/>
                <a:gd name="T10" fmla="*/ 5 w 35"/>
                <a:gd name="T11" fmla="*/ 0 h 34"/>
                <a:gd name="T12" fmla="*/ 0 w 35"/>
                <a:gd name="T13" fmla="*/ 5 h 34"/>
                <a:gd name="T14" fmla="*/ 0 w 35"/>
                <a:gd name="T15" fmla="*/ 29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5"/>
                    <a:pt x="35" y="5"/>
                    <a:pt x="35" y="5"/>
                  </a:cubicBezTo>
                  <a:cubicBezTo>
                    <a:pt x="35" y="2"/>
                    <a:pt x="33" y="0"/>
                    <a:pt x="30" y="0"/>
                  </a:cubicBezTo>
                  <a:cubicBezTo>
                    <a:pt x="5" y="0"/>
                    <a:pt x="5" y="0"/>
                    <a:pt x="5" y="0"/>
                  </a:cubicBezTo>
                  <a:cubicBezTo>
                    <a:pt x="2" y="0"/>
                    <a:pt x="0" y="2"/>
                    <a:pt x="0" y="5"/>
                  </a:cubicBezTo>
                  <a:cubicBezTo>
                    <a:pt x="0" y="29"/>
                    <a:pt x="0" y="29"/>
                    <a:pt x="0" y="29"/>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4" name="Freeform 223"/>
            <p:cNvSpPr>
              <a:spLocks noEditPoints="1"/>
            </p:cNvSpPr>
            <p:nvPr/>
          </p:nvSpPr>
          <p:spPr bwMode="auto">
            <a:xfrm>
              <a:off x="7811151" y="1174380"/>
              <a:ext cx="256122" cy="338929"/>
            </a:xfrm>
            <a:custGeom>
              <a:avLst/>
              <a:gdLst>
                <a:gd name="T0" fmla="*/ 202 w 206"/>
                <a:gd name="T1" fmla="*/ 96 h 233"/>
                <a:gd name="T2" fmla="*/ 133 w 206"/>
                <a:gd name="T3" fmla="*/ 81 h 233"/>
                <a:gd name="T4" fmla="*/ 133 w 206"/>
                <a:gd name="T5" fmla="*/ 7 h 233"/>
                <a:gd name="T6" fmla="*/ 133 w 206"/>
                <a:gd name="T7" fmla="*/ 6 h 233"/>
                <a:gd name="T8" fmla="*/ 133 w 206"/>
                <a:gd name="T9" fmla="*/ 5 h 233"/>
                <a:gd name="T10" fmla="*/ 127 w 206"/>
                <a:gd name="T11" fmla="*/ 1 h 233"/>
                <a:gd name="T12" fmla="*/ 4 w 206"/>
                <a:gd name="T13" fmla="*/ 20 h 233"/>
                <a:gd name="T14" fmla="*/ 0 w 206"/>
                <a:gd name="T15" fmla="*/ 25 h 233"/>
                <a:gd name="T16" fmla="*/ 0 w 206"/>
                <a:gd name="T17" fmla="*/ 25 h 233"/>
                <a:gd name="T18" fmla="*/ 0 w 206"/>
                <a:gd name="T19" fmla="*/ 26 h 233"/>
                <a:gd name="T20" fmla="*/ 0 w 206"/>
                <a:gd name="T21" fmla="*/ 228 h 233"/>
                <a:gd name="T22" fmla="*/ 5 w 206"/>
                <a:gd name="T23" fmla="*/ 233 h 233"/>
                <a:gd name="T24" fmla="*/ 54 w 206"/>
                <a:gd name="T25" fmla="*/ 233 h 233"/>
                <a:gd name="T26" fmla="*/ 79 w 206"/>
                <a:gd name="T27" fmla="*/ 233 h 233"/>
                <a:gd name="T28" fmla="*/ 128 w 206"/>
                <a:gd name="T29" fmla="*/ 233 h 233"/>
                <a:gd name="T30" fmla="*/ 201 w 206"/>
                <a:gd name="T31" fmla="*/ 233 h 233"/>
                <a:gd name="T32" fmla="*/ 206 w 206"/>
                <a:gd name="T33" fmla="*/ 228 h 233"/>
                <a:gd name="T34" fmla="*/ 206 w 206"/>
                <a:gd name="T35" fmla="*/ 101 h 233"/>
                <a:gd name="T36" fmla="*/ 202 w 206"/>
                <a:gd name="T37" fmla="*/ 96 h 233"/>
                <a:gd name="T38" fmla="*/ 9 w 206"/>
                <a:gd name="T39" fmla="*/ 30 h 233"/>
                <a:gd name="T40" fmla="*/ 123 w 206"/>
                <a:gd name="T41" fmla="*/ 12 h 233"/>
                <a:gd name="T42" fmla="*/ 123 w 206"/>
                <a:gd name="T43" fmla="*/ 85 h 233"/>
                <a:gd name="T44" fmla="*/ 123 w 206"/>
                <a:gd name="T45" fmla="*/ 224 h 233"/>
                <a:gd name="T46" fmla="*/ 84 w 206"/>
                <a:gd name="T47" fmla="*/ 224 h 233"/>
                <a:gd name="T48" fmla="*/ 84 w 206"/>
                <a:gd name="T49" fmla="*/ 180 h 233"/>
                <a:gd name="T50" fmla="*/ 79 w 206"/>
                <a:gd name="T51" fmla="*/ 175 h 233"/>
                <a:gd name="T52" fmla="*/ 54 w 206"/>
                <a:gd name="T53" fmla="*/ 175 h 233"/>
                <a:gd name="T54" fmla="*/ 49 w 206"/>
                <a:gd name="T55" fmla="*/ 180 h 233"/>
                <a:gd name="T56" fmla="*/ 49 w 206"/>
                <a:gd name="T57" fmla="*/ 224 h 233"/>
                <a:gd name="T58" fmla="*/ 9 w 206"/>
                <a:gd name="T59" fmla="*/ 224 h 233"/>
                <a:gd name="T60" fmla="*/ 9 w 206"/>
                <a:gd name="T61" fmla="*/ 30 h 233"/>
                <a:gd name="T62" fmla="*/ 58 w 206"/>
                <a:gd name="T63" fmla="*/ 224 h 233"/>
                <a:gd name="T64" fmla="*/ 58 w 206"/>
                <a:gd name="T65" fmla="*/ 184 h 233"/>
                <a:gd name="T66" fmla="*/ 74 w 206"/>
                <a:gd name="T67" fmla="*/ 184 h 233"/>
                <a:gd name="T68" fmla="*/ 74 w 206"/>
                <a:gd name="T69" fmla="*/ 224 h 233"/>
                <a:gd name="T70" fmla="*/ 58 w 206"/>
                <a:gd name="T71" fmla="*/ 224 h 233"/>
                <a:gd name="T72" fmla="*/ 196 w 206"/>
                <a:gd name="T73" fmla="*/ 224 h 233"/>
                <a:gd name="T74" fmla="*/ 170 w 206"/>
                <a:gd name="T75" fmla="*/ 224 h 233"/>
                <a:gd name="T76" fmla="*/ 170 w 206"/>
                <a:gd name="T77" fmla="*/ 199 h 233"/>
                <a:gd name="T78" fmla="*/ 165 w 206"/>
                <a:gd name="T79" fmla="*/ 195 h 233"/>
                <a:gd name="T80" fmla="*/ 164 w 206"/>
                <a:gd name="T81" fmla="*/ 195 h 233"/>
                <a:gd name="T82" fmla="*/ 159 w 206"/>
                <a:gd name="T83" fmla="*/ 199 h 233"/>
                <a:gd name="T84" fmla="*/ 159 w 206"/>
                <a:gd name="T85" fmla="*/ 224 h 233"/>
                <a:gd name="T86" fmla="*/ 133 w 206"/>
                <a:gd name="T87" fmla="*/ 224 h 233"/>
                <a:gd name="T88" fmla="*/ 133 w 206"/>
                <a:gd name="T89" fmla="*/ 90 h 233"/>
                <a:gd name="T90" fmla="*/ 196 w 206"/>
                <a:gd name="T91" fmla="*/ 105 h 233"/>
                <a:gd name="T92" fmla="*/ 196 w 206"/>
                <a:gd name="T9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3">
                  <a:moveTo>
                    <a:pt x="202" y="96"/>
                  </a:moveTo>
                  <a:cubicBezTo>
                    <a:pt x="133" y="81"/>
                    <a:pt x="133" y="81"/>
                    <a:pt x="133" y="81"/>
                  </a:cubicBezTo>
                  <a:cubicBezTo>
                    <a:pt x="133" y="7"/>
                    <a:pt x="133" y="7"/>
                    <a:pt x="133" y="7"/>
                  </a:cubicBezTo>
                  <a:cubicBezTo>
                    <a:pt x="133" y="6"/>
                    <a:pt x="133" y="6"/>
                    <a:pt x="133" y="6"/>
                  </a:cubicBezTo>
                  <a:cubicBezTo>
                    <a:pt x="133" y="6"/>
                    <a:pt x="133" y="5"/>
                    <a:pt x="133" y="5"/>
                  </a:cubicBezTo>
                  <a:cubicBezTo>
                    <a:pt x="132" y="2"/>
                    <a:pt x="130" y="0"/>
                    <a:pt x="127" y="1"/>
                  </a:cubicBezTo>
                  <a:cubicBezTo>
                    <a:pt x="4" y="20"/>
                    <a:pt x="4" y="20"/>
                    <a:pt x="4" y="20"/>
                  </a:cubicBezTo>
                  <a:cubicBezTo>
                    <a:pt x="1" y="20"/>
                    <a:pt x="0" y="23"/>
                    <a:pt x="0" y="25"/>
                  </a:cubicBezTo>
                  <a:cubicBezTo>
                    <a:pt x="0" y="25"/>
                    <a:pt x="0" y="25"/>
                    <a:pt x="0" y="25"/>
                  </a:cubicBezTo>
                  <a:cubicBezTo>
                    <a:pt x="0" y="26"/>
                    <a:pt x="0" y="26"/>
                    <a:pt x="0" y="26"/>
                  </a:cubicBezTo>
                  <a:cubicBezTo>
                    <a:pt x="0" y="228"/>
                    <a:pt x="0" y="228"/>
                    <a:pt x="0" y="228"/>
                  </a:cubicBezTo>
                  <a:cubicBezTo>
                    <a:pt x="0" y="231"/>
                    <a:pt x="2" y="233"/>
                    <a:pt x="5" y="233"/>
                  </a:cubicBezTo>
                  <a:cubicBezTo>
                    <a:pt x="54" y="233"/>
                    <a:pt x="54" y="233"/>
                    <a:pt x="54" y="233"/>
                  </a:cubicBezTo>
                  <a:cubicBezTo>
                    <a:pt x="79" y="233"/>
                    <a:pt x="79" y="233"/>
                    <a:pt x="79" y="233"/>
                  </a:cubicBezTo>
                  <a:cubicBezTo>
                    <a:pt x="128" y="233"/>
                    <a:pt x="128" y="233"/>
                    <a:pt x="128" y="233"/>
                  </a:cubicBezTo>
                  <a:cubicBezTo>
                    <a:pt x="201" y="233"/>
                    <a:pt x="201" y="233"/>
                    <a:pt x="201" y="233"/>
                  </a:cubicBezTo>
                  <a:cubicBezTo>
                    <a:pt x="204" y="233"/>
                    <a:pt x="206" y="231"/>
                    <a:pt x="206" y="228"/>
                  </a:cubicBezTo>
                  <a:cubicBezTo>
                    <a:pt x="206" y="101"/>
                    <a:pt x="206" y="101"/>
                    <a:pt x="206" y="101"/>
                  </a:cubicBezTo>
                  <a:cubicBezTo>
                    <a:pt x="206" y="99"/>
                    <a:pt x="204" y="97"/>
                    <a:pt x="202" y="96"/>
                  </a:cubicBezTo>
                  <a:close/>
                  <a:moveTo>
                    <a:pt x="9" y="30"/>
                  </a:moveTo>
                  <a:cubicBezTo>
                    <a:pt x="123" y="12"/>
                    <a:pt x="123" y="12"/>
                    <a:pt x="123" y="12"/>
                  </a:cubicBezTo>
                  <a:cubicBezTo>
                    <a:pt x="123" y="85"/>
                    <a:pt x="123" y="85"/>
                    <a:pt x="123" y="85"/>
                  </a:cubicBezTo>
                  <a:cubicBezTo>
                    <a:pt x="123" y="224"/>
                    <a:pt x="123" y="224"/>
                    <a:pt x="123" y="224"/>
                  </a:cubicBezTo>
                  <a:cubicBezTo>
                    <a:pt x="84" y="224"/>
                    <a:pt x="84" y="224"/>
                    <a:pt x="84" y="224"/>
                  </a:cubicBezTo>
                  <a:cubicBezTo>
                    <a:pt x="84" y="180"/>
                    <a:pt x="84" y="180"/>
                    <a:pt x="84" y="180"/>
                  </a:cubicBezTo>
                  <a:cubicBezTo>
                    <a:pt x="84" y="177"/>
                    <a:pt x="82" y="175"/>
                    <a:pt x="79" y="175"/>
                  </a:cubicBezTo>
                  <a:cubicBezTo>
                    <a:pt x="54" y="175"/>
                    <a:pt x="54" y="175"/>
                    <a:pt x="54" y="175"/>
                  </a:cubicBezTo>
                  <a:cubicBezTo>
                    <a:pt x="51" y="175"/>
                    <a:pt x="49" y="177"/>
                    <a:pt x="49" y="180"/>
                  </a:cubicBezTo>
                  <a:cubicBezTo>
                    <a:pt x="49" y="224"/>
                    <a:pt x="49" y="224"/>
                    <a:pt x="49" y="224"/>
                  </a:cubicBezTo>
                  <a:cubicBezTo>
                    <a:pt x="9" y="224"/>
                    <a:pt x="9" y="224"/>
                    <a:pt x="9" y="224"/>
                  </a:cubicBezTo>
                  <a:lnTo>
                    <a:pt x="9" y="30"/>
                  </a:lnTo>
                  <a:close/>
                  <a:moveTo>
                    <a:pt x="58" y="224"/>
                  </a:moveTo>
                  <a:cubicBezTo>
                    <a:pt x="58" y="184"/>
                    <a:pt x="58" y="184"/>
                    <a:pt x="58" y="184"/>
                  </a:cubicBezTo>
                  <a:cubicBezTo>
                    <a:pt x="74" y="184"/>
                    <a:pt x="74" y="184"/>
                    <a:pt x="74" y="184"/>
                  </a:cubicBezTo>
                  <a:cubicBezTo>
                    <a:pt x="74" y="224"/>
                    <a:pt x="74" y="224"/>
                    <a:pt x="74" y="224"/>
                  </a:cubicBezTo>
                  <a:lnTo>
                    <a:pt x="58" y="224"/>
                  </a:lnTo>
                  <a:close/>
                  <a:moveTo>
                    <a:pt x="196" y="224"/>
                  </a:moveTo>
                  <a:cubicBezTo>
                    <a:pt x="170" y="224"/>
                    <a:pt x="170" y="224"/>
                    <a:pt x="170" y="224"/>
                  </a:cubicBezTo>
                  <a:cubicBezTo>
                    <a:pt x="170" y="199"/>
                    <a:pt x="170" y="199"/>
                    <a:pt x="170" y="199"/>
                  </a:cubicBezTo>
                  <a:cubicBezTo>
                    <a:pt x="170" y="197"/>
                    <a:pt x="167" y="195"/>
                    <a:pt x="165" y="195"/>
                  </a:cubicBezTo>
                  <a:cubicBezTo>
                    <a:pt x="164" y="195"/>
                    <a:pt x="164" y="195"/>
                    <a:pt x="164" y="195"/>
                  </a:cubicBezTo>
                  <a:cubicBezTo>
                    <a:pt x="161" y="195"/>
                    <a:pt x="159" y="197"/>
                    <a:pt x="159" y="199"/>
                  </a:cubicBezTo>
                  <a:cubicBezTo>
                    <a:pt x="159" y="224"/>
                    <a:pt x="159" y="224"/>
                    <a:pt x="159" y="224"/>
                  </a:cubicBezTo>
                  <a:cubicBezTo>
                    <a:pt x="133" y="224"/>
                    <a:pt x="133" y="224"/>
                    <a:pt x="133" y="224"/>
                  </a:cubicBezTo>
                  <a:cubicBezTo>
                    <a:pt x="133" y="90"/>
                    <a:pt x="133" y="90"/>
                    <a:pt x="133" y="90"/>
                  </a:cubicBezTo>
                  <a:cubicBezTo>
                    <a:pt x="196" y="105"/>
                    <a:pt x="196" y="105"/>
                    <a:pt x="196" y="105"/>
                  </a:cubicBezTo>
                  <a:lnTo>
                    <a:pt x="196" y="224"/>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5" name="Freeform 224"/>
            <p:cNvSpPr>
              <a:spLocks/>
            </p:cNvSpPr>
            <p:nvPr/>
          </p:nvSpPr>
          <p:spPr bwMode="auto">
            <a:xfrm>
              <a:off x="8008472" y="1350925"/>
              <a:ext cx="13692" cy="34931"/>
            </a:xfrm>
            <a:custGeom>
              <a:avLst/>
              <a:gdLst>
                <a:gd name="T0" fmla="*/ 5 w 11"/>
                <a:gd name="T1" fmla="*/ 24 h 24"/>
                <a:gd name="T2" fmla="*/ 6 w 11"/>
                <a:gd name="T3" fmla="*/ 24 h 24"/>
                <a:gd name="T4" fmla="*/ 11 w 11"/>
                <a:gd name="T5" fmla="*/ 20 h 24"/>
                <a:gd name="T6" fmla="*/ 11 w 11"/>
                <a:gd name="T7" fmla="*/ 5 h 24"/>
                <a:gd name="T8" fmla="*/ 6 w 11"/>
                <a:gd name="T9" fmla="*/ 0 h 24"/>
                <a:gd name="T10" fmla="*/ 5 w 11"/>
                <a:gd name="T11" fmla="*/ 0 h 24"/>
                <a:gd name="T12" fmla="*/ 0 w 11"/>
                <a:gd name="T13" fmla="*/ 5 h 24"/>
                <a:gd name="T14" fmla="*/ 0 w 11"/>
                <a:gd name="T15" fmla="*/ 20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20"/>
                  </a:cubicBezTo>
                  <a:cubicBezTo>
                    <a:pt x="11" y="5"/>
                    <a:pt x="11" y="5"/>
                    <a:pt x="11" y="5"/>
                  </a:cubicBezTo>
                  <a:cubicBezTo>
                    <a:pt x="11" y="2"/>
                    <a:pt x="8" y="0"/>
                    <a:pt x="6" y="0"/>
                  </a:cubicBezTo>
                  <a:cubicBezTo>
                    <a:pt x="5" y="0"/>
                    <a:pt x="5" y="0"/>
                    <a:pt x="5" y="0"/>
                  </a:cubicBezTo>
                  <a:cubicBezTo>
                    <a:pt x="2" y="0"/>
                    <a:pt x="0" y="2"/>
                    <a:pt x="0" y="5"/>
                  </a:cubicBezTo>
                  <a:cubicBezTo>
                    <a:pt x="0" y="20"/>
                    <a:pt x="0" y="20"/>
                    <a:pt x="0" y="20"/>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6" name="Freeform 225"/>
            <p:cNvSpPr>
              <a:spLocks/>
            </p:cNvSpPr>
            <p:nvPr/>
          </p:nvSpPr>
          <p:spPr bwMode="auto">
            <a:xfrm>
              <a:off x="8008472" y="1400018"/>
              <a:ext cx="13692" cy="34931"/>
            </a:xfrm>
            <a:custGeom>
              <a:avLst/>
              <a:gdLst>
                <a:gd name="T0" fmla="*/ 5 w 11"/>
                <a:gd name="T1" fmla="*/ 24 h 24"/>
                <a:gd name="T2" fmla="*/ 6 w 11"/>
                <a:gd name="T3" fmla="*/ 24 h 24"/>
                <a:gd name="T4" fmla="*/ 11 w 11"/>
                <a:gd name="T5" fmla="*/ 19 h 24"/>
                <a:gd name="T6" fmla="*/ 11 w 11"/>
                <a:gd name="T7" fmla="*/ 5 h 24"/>
                <a:gd name="T8" fmla="*/ 6 w 11"/>
                <a:gd name="T9" fmla="*/ 0 h 24"/>
                <a:gd name="T10" fmla="*/ 5 w 11"/>
                <a:gd name="T11" fmla="*/ 0 h 24"/>
                <a:gd name="T12" fmla="*/ 0 w 11"/>
                <a:gd name="T13" fmla="*/ 5 h 24"/>
                <a:gd name="T14" fmla="*/ 0 w 11"/>
                <a:gd name="T15" fmla="*/ 19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19"/>
                  </a:cubicBezTo>
                  <a:cubicBezTo>
                    <a:pt x="11" y="5"/>
                    <a:pt x="11" y="5"/>
                    <a:pt x="11" y="5"/>
                  </a:cubicBezTo>
                  <a:cubicBezTo>
                    <a:pt x="11" y="2"/>
                    <a:pt x="8" y="0"/>
                    <a:pt x="6" y="0"/>
                  </a:cubicBezTo>
                  <a:cubicBezTo>
                    <a:pt x="5" y="0"/>
                    <a:pt x="5" y="0"/>
                    <a:pt x="5" y="0"/>
                  </a:cubicBezTo>
                  <a:cubicBezTo>
                    <a:pt x="2" y="0"/>
                    <a:pt x="0" y="2"/>
                    <a:pt x="0" y="5"/>
                  </a:cubicBezTo>
                  <a:cubicBezTo>
                    <a:pt x="0" y="19"/>
                    <a:pt x="0" y="19"/>
                    <a:pt x="0" y="19"/>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67" name="TextBox 66"/>
            <p:cNvSpPr txBox="1"/>
            <p:nvPr/>
          </p:nvSpPr>
          <p:spPr>
            <a:xfrm>
              <a:off x="8129426" y="1324754"/>
              <a:ext cx="508930" cy="184666"/>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FINAL RECIPIENT</a:t>
              </a:r>
            </a:p>
          </p:txBody>
        </p:sp>
      </p:grpSp>
      <p:sp>
        <p:nvSpPr>
          <p:cNvPr id="83" name="Oval 82"/>
          <p:cNvSpPr/>
          <p:nvPr/>
        </p:nvSpPr>
        <p:spPr bwMode="auto">
          <a:xfrm>
            <a:off x="7136659" y="3606090"/>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C2</a:t>
            </a:r>
            <a:endParaRPr lang="en-GB" sz="667" b="1" dirty="0">
              <a:solidFill>
                <a:srgbClr val="646567"/>
              </a:solidFill>
              <a:latin typeface="Verdana" pitchFamily="34" charset="0"/>
            </a:endParaRPr>
          </a:p>
        </p:txBody>
      </p:sp>
      <p:sp>
        <p:nvSpPr>
          <p:cNvPr id="84" name="Oval 83"/>
          <p:cNvSpPr/>
          <p:nvPr/>
        </p:nvSpPr>
        <p:spPr bwMode="auto">
          <a:xfrm>
            <a:off x="9347499" y="3606090"/>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C3</a:t>
            </a:r>
            <a:endParaRPr lang="en-GB" sz="667" b="1" dirty="0">
              <a:solidFill>
                <a:srgbClr val="646567"/>
              </a:solidFill>
              <a:latin typeface="Verdana" pitchFamily="34" charset="0"/>
            </a:endParaRPr>
          </a:p>
        </p:txBody>
      </p:sp>
      <p:sp>
        <p:nvSpPr>
          <p:cNvPr id="85" name="TextBox 84"/>
          <p:cNvSpPr txBox="1"/>
          <p:nvPr/>
        </p:nvSpPr>
        <p:spPr>
          <a:xfrm>
            <a:off x="5999989" y="3654737"/>
            <a:ext cx="1136008"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Access Point Provider</a:t>
            </a:r>
          </a:p>
        </p:txBody>
      </p:sp>
      <p:sp>
        <p:nvSpPr>
          <p:cNvPr id="86" name="TextBox 85"/>
          <p:cNvSpPr txBox="1"/>
          <p:nvPr/>
        </p:nvSpPr>
        <p:spPr>
          <a:xfrm>
            <a:off x="9648395" y="3654737"/>
            <a:ext cx="1127352"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Access Point Provider</a:t>
            </a:r>
          </a:p>
        </p:txBody>
      </p:sp>
      <p:sp>
        <p:nvSpPr>
          <p:cNvPr id="87" name="Oval 86"/>
          <p:cNvSpPr/>
          <p:nvPr/>
        </p:nvSpPr>
        <p:spPr bwMode="auto">
          <a:xfrm>
            <a:off x="7080632" y="2101343"/>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C1</a:t>
            </a:r>
            <a:endParaRPr lang="en-GB" sz="667" b="1" dirty="0">
              <a:solidFill>
                <a:srgbClr val="646567"/>
              </a:solidFill>
              <a:latin typeface="Verdana" pitchFamily="34" charset="0"/>
            </a:endParaRPr>
          </a:p>
        </p:txBody>
      </p:sp>
      <p:sp>
        <p:nvSpPr>
          <p:cNvPr id="88" name="TextBox 87"/>
          <p:cNvSpPr txBox="1"/>
          <p:nvPr/>
        </p:nvSpPr>
        <p:spPr>
          <a:xfrm>
            <a:off x="6513499" y="2133586"/>
            <a:ext cx="622499"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Participant</a:t>
            </a:r>
          </a:p>
        </p:txBody>
      </p:sp>
      <p:sp>
        <p:nvSpPr>
          <p:cNvPr id="89" name="Oval 88"/>
          <p:cNvSpPr/>
          <p:nvPr/>
        </p:nvSpPr>
        <p:spPr bwMode="auto">
          <a:xfrm>
            <a:off x="9347499" y="2122919"/>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C4</a:t>
            </a:r>
            <a:endParaRPr lang="en-GB" sz="667" b="1" dirty="0">
              <a:solidFill>
                <a:srgbClr val="646567"/>
              </a:solidFill>
              <a:latin typeface="Verdana" pitchFamily="34" charset="0"/>
            </a:endParaRPr>
          </a:p>
        </p:txBody>
      </p:sp>
      <p:sp>
        <p:nvSpPr>
          <p:cNvPr id="90" name="TextBox 89"/>
          <p:cNvSpPr txBox="1"/>
          <p:nvPr/>
        </p:nvSpPr>
        <p:spPr>
          <a:xfrm>
            <a:off x="9648394" y="2133586"/>
            <a:ext cx="570404"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Participant</a:t>
            </a:r>
          </a:p>
        </p:txBody>
      </p:sp>
      <p:sp>
        <p:nvSpPr>
          <p:cNvPr id="74" name="TextBox 73"/>
          <p:cNvSpPr txBox="1"/>
          <p:nvPr/>
        </p:nvSpPr>
        <p:spPr>
          <a:xfrm>
            <a:off x="5700020" y="2112775"/>
            <a:ext cx="572593" cy="235898"/>
          </a:xfrm>
          <a:prstGeom prst="rect">
            <a:avLst/>
          </a:prstGeom>
          <a:noFill/>
        </p:spPr>
        <p:txBody>
          <a:bodyPr wrap="none" rtlCol="0">
            <a:spAutoFit/>
          </a:bodyPr>
          <a:lstStyle/>
          <a:p>
            <a:pPr defTabSz="1219170" fontAlgn="base">
              <a:spcBef>
                <a:spcPct val="0"/>
              </a:spcBef>
              <a:spcAft>
                <a:spcPct val="0"/>
              </a:spcAft>
              <a:defRPr/>
            </a:pPr>
            <a:r>
              <a:rPr lang="en-GB" sz="933" b="1" dirty="0">
                <a:solidFill>
                  <a:srgbClr val="0F5494"/>
                </a:solidFill>
                <a:latin typeface="Verdana" pitchFamily="34" charset="0"/>
              </a:rPr>
              <a:t>Seller</a:t>
            </a:r>
          </a:p>
        </p:txBody>
      </p:sp>
      <p:sp>
        <p:nvSpPr>
          <p:cNvPr id="75" name="TextBox 74"/>
          <p:cNvSpPr txBox="1"/>
          <p:nvPr/>
        </p:nvSpPr>
        <p:spPr>
          <a:xfrm>
            <a:off x="10282299" y="2101343"/>
            <a:ext cx="579005" cy="235898"/>
          </a:xfrm>
          <a:prstGeom prst="rect">
            <a:avLst/>
          </a:prstGeom>
          <a:noFill/>
        </p:spPr>
        <p:txBody>
          <a:bodyPr wrap="none" rtlCol="0">
            <a:spAutoFit/>
          </a:bodyPr>
          <a:lstStyle/>
          <a:p>
            <a:pPr defTabSz="1219170" fontAlgn="base">
              <a:spcBef>
                <a:spcPct val="0"/>
              </a:spcBef>
              <a:spcAft>
                <a:spcPct val="0"/>
              </a:spcAft>
              <a:defRPr/>
            </a:pPr>
            <a:r>
              <a:rPr lang="en-GB" sz="933" b="1" dirty="0">
                <a:solidFill>
                  <a:srgbClr val="0F5494"/>
                </a:solidFill>
                <a:latin typeface="Verdana" pitchFamily="34" charset="0"/>
              </a:rPr>
              <a:t>Buyer</a:t>
            </a:r>
          </a:p>
        </p:txBody>
      </p:sp>
      <p:sp>
        <p:nvSpPr>
          <p:cNvPr id="49" name="Rectangle 48">
            <a:hlinkClick r:id="" action="ppaction://noaction"/>
          </p:cNvPr>
          <p:cNvSpPr/>
          <p:nvPr/>
        </p:nvSpPr>
        <p:spPr bwMode="auto">
          <a:xfrm>
            <a:off x="6513499" y="4288476"/>
            <a:ext cx="837227" cy="448664"/>
          </a:xfrm>
          <a:prstGeom prst="rect">
            <a:avLst/>
          </a:prstGeom>
          <a:solidFill>
            <a:srgbClr val="0F5494"/>
          </a:solidFill>
          <a:ln w="9525" cap="flat" cmpd="sng" algn="ctr">
            <a:solidFill>
              <a:srgbClr val="002060"/>
            </a:solid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933" kern="0" dirty="0">
                <a:solidFill>
                  <a:srgbClr val="FFFFFF"/>
                </a:solidFill>
                <a:latin typeface="Verdana"/>
                <a:ea typeface="Verdana" charset="0"/>
                <a:cs typeface="Verdana" charset="0"/>
              </a:rPr>
              <a:t>Access</a:t>
            </a:r>
          </a:p>
          <a:p>
            <a:pPr algn="ctr" defTabSz="1624823" eaLnBrk="0" hangingPunct="0">
              <a:lnSpc>
                <a:spcPct val="90000"/>
              </a:lnSpc>
              <a:defRPr/>
            </a:pPr>
            <a:r>
              <a:rPr lang="en-GB" sz="933" kern="0" dirty="0">
                <a:solidFill>
                  <a:srgbClr val="FFFFFF"/>
                </a:solidFill>
                <a:latin typeface="Verdana"/>
                <a:ea typeface="Verdana" charset="0"/>
                <a:cs typeface="Verdana" charset="0"/>
              </a:rPr>
              <a:t>Point</a:t>
            </a:r>
          </a:p>
        </p:txBody>
      </p:sp>
      <p:sp>
        <p:nvSpPr>
          <p:cNvPr id="50" name="Rectangle 49">
            <a:hlinkClick r:id="" action="ppaction://noaction"/>
          </p:cNvPr>
          <p:cNvSpPr/>
          <p:nvPr/>
        </p:nvSpPr>
        <p:spPr bwMode="auto">
          <a:xfrm>
            <a:off x="9356419" y="4288476"/>
            <a:ext cx="837227" cy="448664"/>
          </a:xfrm>
          <a:prstGeom prst="rect">
            <a:avLst/>
          </a:prstGeom>
          <a:solidFill>
            <a:srgbClr val="0F5494"/>
          </a:solidFill>
          <a:ln w="9525" cap="flat" cmpd="sng" algn="ctr">
            <a:solidFill>
              <a:srgbClr val="002060"/>
            </a:solid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933" kern="0" dirty="0">
                <a:solidFill>
                  <a:srgbClr val="FFFFFF"/>
                </a:solidFill>
                <a:latin typeface="Verdana"/>
                <a:ea typeface="Verdana" charset="0"/>
                <a:cs typeface="Verdana" charset="0"/>
              </a:rPr>
              <a:t>Access</a:t>
            </a:r>
          </a:p>
          <a:p>
            <a:pPr algn="ctr" defTabSz="1624823" eaLnBrk="0" hangingPunct="0">
              <a:lnSpc>
                <a:spcPct val="90000"/>
              </a:lnSpc>
              <a:defRPr/>
            </a:pPr>
            <a:r>
              <a:rPr lang="en-GB" sz="933" kern="0" dirty="0">
                <a:solidFill>
                  <a:srgbClr val="FFFFFF"/>
                </a:solidFill>
                <a:latin typeface="Verdana"/>
                <a:ea typeface="Verdana" charset="0"/>
                <a:cs typeface="Verdana" charset="0"/>
              </a:rPr>
              <a:t>Point</a:t>
            </a:r>
          </a:p>
        </p:txBody>
      </p:sp>
      <p:sp>
        <p:nvSpPr>
          <p:cNvPr id="103" name="Rectangle 102">
            <a:hlinkClick r:id="" action="ppaction://noaction"/>
          </p:cNvPr>
          <p:cNvSpPr/>
          <p:nvPr/>
        </p:nvSpPr>
        <p:spPr bwMode="auto">
          <a:xfrm>
            <a:off x="6980325" y="5061182"/>
            <a:ext cx="747856" cy="374556"/>
          </a:xfrm>
          <a:prstGeom prst="rect">
            <a:avLst/>
          </a:prstGeom>
          <a:solidFill>
            <a:srgbClr val="00A0AA"/>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SMP</a:t>
            </a:r>
          </a:p>
        </p:txBody>
      </p:sp>
      <p:sp>
        <p:nvSpPr>
          <p:cNvPr id="104" name="Rectangle 103">
            <a:hlinkClick r:id="" action="ppaction://noaction"/>
          </p:cNvPr>
          <p:cNvSpPr/>
          <p:nvPr/>
        </p:nvSpPr>
        <p:spPr bwMode="auto">
          <a:xfrm>
            <a:off x="7916596" y="3265338"/>
            <a:ext cx="747856" cy="374556"/>
          </a:xfrm>
          <a:prstGeom prst="rect">
            <a:avLst/>
          </a:prstGeom>
          <a:solidFill>
            <a:srgbClr val="5B527F"/>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SML</a:t>
            </a:r>
          </a:p>
          <a:p>
            <a:pPr algn="ctr" defTabSz="1624823" eaLnBrk="0" hangingPunct="0">
              <a:lnSpc>
                <a:spcPct val="90000"/>
              </a:lnSpc>
              <a:defRPr/>
            </a:pPr>
            <a:r>
              <a:rPr lang="fr-BE" sz="667" kern="0" dirty="0">
                <a:solidFill>
                  <a:srgbClr val="FFFFFF"/>
                </a:solidFill>
                <a:latin typeface="Verdana"/>
                <a:ea typeface="Verdana" charset="0"/>
                <a:cs typeface="Verdana" charset="0"/>
              </a:rPr>
              <a:t>(</a:t>
            </a:r>
            <a:r>
              <a:rPr lang="fr-BE" sz="667" kern="0" dirty="0" err="1">
                <a:solidFill>
                  <a:srgbClr val="FFFFFF"/>
                </a:solidFill>
                <a:latin typeface="Verdana"/>
                <a:ea typeface="Verdana" charset="0"/>
                <a:cs typeface="Verdana" charset="0"/>
              </a:rPr>
              <a:t>centralised</a:t>
            </a:r>
            <a:r>
              <a:rPr lang="fr-BE" sz="667" kern="0" dirty="0">
                <a:solidFill>
                  <a:srgbClr val="FFFFFF"/>
                </a:solidFill>
                <a:latin typeface="Verdana"/>
                <a:ea typeface="Verdana" charset="0"/>
                <a:cs typeface="Verdana" charset="0"/>
              </a:rPr>
              <a:t>)</a:t>
            </a:r>
            <a:endParaRPr lang="en-GB" sz="667" kern="0" dirty="0">
              <a:solidFill>
                <a:srgbClr val="FFFFFF"/>
              </a:solidFill>
              <a:latin typeface="Verdana"/>
              <a:ea typeface="Verdana" charset="0"/>
              <a:cs typeface="Verdana" charset="0"/>
            </a:endParaRPr>
          </a:p>
        </p:txBody>
      </p:sp>
      <p:sp>
        <p:nvSpPr>
          <p:cNvPr id="108" name="TextBox 107"/>
          <p:cNvSpPr txBox="1"/>
          <p:nvPr/>
        </p:nvSpPr>
        <p:spPr>
          <a:xfrm>
            <a:off x="6882250" y="3964911"/>
            <a:ext cx="2816551" cy="276999"/>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1200" dirty="0">
                <a:solidFill>
                  <a:srgbClr val="000000"/>
                </a:solidFill>
              </a:rPr>
              <a:t>DNS</a:t>
            </a:r>
          </a:p>
        </p:txBody>
      </p:sp>
      <p:sp>
        <p:nvSpPr>
          <p:cNvPr id="109" name="Rectangle 108">
            <a:hlinkClick r:id="" action="ppaction://noaction"/>
          </p:cNvPr>
          <p:cNvSpPr/>
          <p:nvPr/>
        </p:nvSpPr>
        <p:spPr bwMode="auto">
          <a:xfrm>
            <a:off x="8765615" y="5075046"/>
            <a:ext cx="747856" cy="374556"/>
          </a:xfrm>
          <a:prstGeom prst="rect">
            <a:avLst/>
          </a:prstGeom>
          <a:solidFill>
            <a:srgbClr val="00A0AA"/>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SMP</a:t>
            </a:r>
          </a:p>
        </p:txBody>
      </p:sp>
      <p:sp>
        <p:nvSpPr>
          <p:cNvPr id="3" name="TextBox 2"/>
          <p:cNvSpPr txBox="1"/>
          <p:nvPr/>
        </p:nvSpPr>
        <p:spPr>
          <a:xfrm>
            <a:off x="6745288" y="260649"/>
            <a:ext cx="2953512" cy="338554"/>
          </a:xfrm>
          <a:prstGeom prst="rect">
            <a:avLst/>
          </a:prstGeom>
          <a:noFill/>
        </p:spPr>
        <p:txBody>
          <a:bodyPr wrap="square" rtlCol="0">
            <a:spAutoFit/>
          </a:bodyPr>
          <a:lstStyle/>
          <a:p>
            <a:pPr defTabSz="1219170" fontAlgn="base">
              <a:spcBef>
                <a:spcPct val="0"/>
              </a:spcBef>
              <a:spcAft>
                <a:spcPct val="0"/>
              </a:spcAft>
              <a:defRPr/>
            </a:pPr>
            <a:r>
              <a:rPr lang="fr-BE" sz="1600" dirty="0">
                <a:solidFill>
                  <a:srgbClr val="0F5494"/>
                </a:solidFill>
                <a:latin typeface="Verdana" pitchFamily="34" charset="0"/>
              </a:rPr>
              <a:t>Phase 1: Registration</a:t>
            </a:r>
            <a:endParaRPr lang="en-GB" sz="1600" dirty="0">
              <a:solidFill>
                <a:srgbClr val="0F5494"/>
              </a:solidFill>
              <a:latin typeface="Verdana" pitchFamily="34" charset="0"/>
            </a:endParaRPr>
          </a:p>
        </p:txBody>
      </p:sp>
      <p:sp>
        <p:nvSpPr>
          <p:cNvPr id="119" name="TextBox 118"/>
          <p:cNvSpPr txBox="1"/>
          <p:nvPr/>
        </p:nvSpPr>
        <p:spPr>
          <a:xfrm>
            <a:off x="7536161" y="4485118"/>
            <a:ext cx="1187417" cy="338554"/>
          </a:xfrm>
          <a:prstGeom prst="rect">
            <a:avLst/>
          </a:prstGeom>
          <a:noFill/>
          <a:effectLst/>
        </p:spPr>
        <p:txBody>
          <a:bodyPr wrap="square" rtlCol="0">
            <a:spAutoFit/>
          </a:bodyPr>
          <a:lstStyle/>
          <a:p>
            <a:pPr algn="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2. CREATE PARTICIPANT</a:t>
            </a:r>
          </a:p>
        </p:txBody>
      </p:sp>
      <p:sp>
        <p:nvSpPr>
          <p:cNvPr id="121" name="TextBox 120"/>
          <p:cNvSpPr txBox="1"/>
          <p:nvPr/>
        </p:nvSpPr>
        <p:spPr>
          <a:xfrm>
            <a:off x="10800523" y="5157192"/>
            <a:ext cx="1242243" cy="215444"/>
          </a:xfrm>
          <a:prstGeom prst="rect">
            <a:avLst/>
          </a:prstGeom>
          <a:noFill/>
          <a:effectLst/>
        </p:spPr>
        <p:txBody>
          <a:bodyPr wrap="square" rtlCol="0">
            <a:spAutoFit/>
          </a:bodyPr>
          <a:lstStyle/>
          <a:p>
            <a:pPr algn="r" defTabSz="1219170" eaLnBrk="0" fontAlgn="base" hangingPunct="0">
              <a:spcBef>
                <a:spcPct val="0"/>
              </a:spcBef>
              <a:spcAft>
                <a:spcPct val="0"/>
              </a:spcAft>
              <a:defRPr/>
            </a:pPr>
            <a:r>
              <a:rPr lang="en-GB" sz="800" b="1" kern="0" dirty="0">
                <a:solidFill>
                  <a:srgbClr val="646567"/>
                </a:solidFill>
                <a:latin typeface="Verdana"/>
                <a:ea typeface="Verdana" charset="0"/>
                <a:cs typeface="Verdana" charset="0"/>
              </a:rPr>
              <a:t>ADMINISTRATOR</a:t>
            </a:r>
          </a:p>
        </p:txBody>
      </p:sp>
      <p:grpSp>
        <p:nvGrpSpPr>
          <p:cNvPr id="122" name="Group 121"/>
          <p:cNvGrpSpPr/>
          <p:nvPr/>
        </p:nvGrpSpPr>
        <p:grpSpPr>
          <a:xfrm>
            <a:off x="10362762" y="5061182"/>
            <a:ext cx="412985" cy="412985"/>
            <a:chOff x="4341611" y="3147815"/>
            <a:chExt cx="1084623" cy="1084622"/>
          </a:xfrm>
        </p:grpSpPr>
        <p:sp>
          <p:nvSpPr>
            <p:cNvPr id="123" name="Oval 122"/>
            <p:cNvSpPr/>
            <p:nvPr/>
          </p:nvSpPr>
          <p:spPr bwMode="auto">
            <a:xfrm>
              <a:off x="4341611" y="3147815"/>
              <a:ext cx="1084623" cy="1084622"/>
            </a:xfrm>
            <a:prstGeom prst="ellipse">
              <a:avLst/>
            </a:prstGeom>
            <a:solidFill>
              <a:srgbClr val="0F5494"/>
            </a:solidFill>
            <a:ln>
              <a:noFill/>
            </a:ln>
          </p:spPr>
          <p:txBody>
            <a:bodyPr rtlCol="0" anchor="t"/>
            <a:lstStyle/>
            <a:p>
              <a:pPr algn="ctr" defTabSz="1219170" fontAlgn="base">
                <a:spcBef>
                  <a:spcPct val="0"/>
                </a:spcBef>
                <a:spcAft>
                  <a:spcPct val="0"/>
                </a:spcAft>
                <a:defRPr/>
              </a:pPr>
              <a:endParaRPr lang="en-GB" sz="1467" dirty="0">
                <a:solidFill>
                  <a:srgbClr val="646567"/>
                </a:solidFill>
                <a:latin typeface="Verdana" pitchFamily="34" charset="0"/>
              </a:endParaRPr>
            </a:p>
          </p:txBody>
        </p:sp>
        <p:grpSp>
          <p:nvGrpSpPr>
            <p:cNvPr id="124" name="Group 123"/>
            <p:cNvGrpSpPr/>
            <p:nvPr/>
          </p:nvGrpSpPr>
          <p:grpSpPr>
            <a:xfrm>
              <a:off x="4524891" y="3430997"/>
              <a:ext cx="718057" cy="518251"/>
              <a:chOff x="7635876" y="1039813"/>
              <a:chExt cx="547687" cy="395288"/>
            </a:xfrm>
            <a:solidFill>
              <a:schemeClr val="bg1"/>
            </a:solidFill>
          </p:grpSpPr>
          <p:sp>
            <p:nvSpPr>
              <p:cNvPr id="125" name="Freeform 371"/>
              <p:cNvSpPr>
                <a:spLocks noEditPoints="1"/>
              </p:cNvSpPr>
              <p:nvPr/>
            </p:nvSpPr>
            <p:spPr bwMode="auto">
              <a:xfrm>
                <a:off x="7635876" y="1039813"/>
                <a:ext cx="398463" cy="395288"/>
              </a:xfrm>
              <a:custGeom>
                <a:avLst/>
                <a:gdLst>
                  <a:gd name="T0" fmla="*/ 166 w 173"/>
                  <a:gd name="T1" fmla="*/ 131 h 172"/>
                  <a:gd name="T2" fmla="*/ 111 w 173"/>
                  <a:gd name="T3" fmla="*/ 104 h 172"/>
                  <a:gd name="T4" fmla="*/ 111 w 173"/>
                  <a:gd name="T5" fmla="*/ 99 h 172"/>
                  <a:gd name="T6" fmla="*/ 123 w 173"/>
                  <a:gd name="T7" fmla="*/ 77 h 172"/>
                  <a:gd name="T8" fmla="*/ 129 w 173"/>
                  <a:gd name="T9" fmla="*/ 63 h 172"/>
                  <a:gd name="T10" fmla="*/ 126 w 173"/>
                  <a:gd name="T11" fmla="*/ 53 h 172"/>
                  <a:gd name="T12" fmla="*/ 126 w 173"/>
                  <a:gd name="T13" fmla="*/ 37 h 172"/>
                  <a:gd name="T14" fmla="*/ 86 w 173"/>
                  <a:gd name="T15" fmla="*/ 0 h 172"/>
                  <a:gd name="T16" fmla="*/ 47 w 173"/>
                  <a:gd name="T17" fmla="*/ 37 h 172"/>
                  <a:gd name="T18" fmla="*/ 47 w 173"/>
                  <a:gd name="T19" fmla="*/ 53 h 172"/>
                  <a:gd name="T20" fmla="*/ 44 w 173"/>
                  <a:gd name="T21" fmla="*/ 63 h 172"/>
                  <a:gd name="T22" fmla="*/ 50 w 173"/>
                  <a:gd name="T23" fmla="*/ 77 h 172"/>
                  <a:gd name="T24" fmla="*/ 62 w 173"/>
                  <a:gd name="T25" fmla="*/ 99 h 172"/>
                  <a:gd name="T26" fmla="*/ 62 w 173"/>
                  <a:gd name="T27" fmla="*/ 104 h 172"/>
                  <a:gd name="T28" fmla="*/ 7 w 173"/>
                  <a:gd name="T29" fmla="*/ 131 h 172"/>
                  <a:gd name="T30" fmla="*/ 0 w 173"/>
                  <a:gd name="T31" fmla="*/ 141 h 172"/>
                  <a:gd name="T32" fmla="*/ 0 w 173"/>
                  <a:gd name="T33" fmla="*/ 162 h 172"/>
                  <a:gd name="T34" fmla="*/ 11 w 173"/>
                  <a:gd name="T35" fmla="*/ 172 h 172"/>
                  <a:gd name="T36" fmla="*/ 162 w 173"/>
                  <a:gd name="T37" fmla="*/ 172 h 172"/>
                  <a:gd name="T38" fmla="*/ 173 w 173"/>
                  <a:gd name="T39" fmla="*/ 162 h 172"/>
                  <a:gd name="T40" fmla="*/ 173 w 173"/>
                  <a:gd name="T41" fmla="*/ 141 h 172"/>
                  <a:gd name="T42" fmla="*/ 166 w 173"/>
                  <a:gd name="T43" fmla="*/ 131 h 172"/>
                  <a:gd name="T44" fmla="*/ 163 w 173"/>
                  <a:gd name="T45" fmla="*/ 162 h 172"/>
                  <a:gd name="T46" fmla="*/ 162 w 173"/>
                  <a:gd name="T47" fmla="*/ 163 h 172"/>
                  <a:gd name="T48" fmla="*/ 11 w 173"/>
                  <a:gd name="T49" fmla="*/ 163 h 172"/>
                  <a:gd name="T50" fmla="*/ 10 w 173"/>
                  <a:gd name="T51" fmla="*/ 162 h 172"/>
                  <a:gd name="T52" fmla="*/ 10 w 173"/>
                  <a:gd name="T53" fmla="*/ 141 h 172"/>
                  <a:gd name="T54" fmla="*/ 10 w 173"/>
                  <a:gd name="T55" fmla="*/ 140 h 172"/>
                  <a:gd name="T56" fmla="*/ 71 w 173"/>
                  <a:gd name="T57" fmla="*/ 106 h 172"/>
                  <a:gd name="T58" fmla="*/ 71 w 173"/>
                  <a:gd name="T59" fmla="*/ 105 h 172"/>
                  <a:gd name="T60" fmla="*/ 71 w 173"/>
                  <a:gd name="T61" fmla="*/ 97 h 172"/>
                  <a:gd name="T62" fmla="*/ 70 w 173"/>
                  <a:gd name="T63" fmla="*/ 93 h 172"/>
                  <a:gd name="T64" fmla="*/ 59 w 173"/>
                  <a:gd name="T65" fmla="*/ 73 h 172"/>
                  <a:gd name="T66" fmla="*/ 57 w 173"/>
                  <a:gd name="T67" fmla="*/ 70 h 172"/>
                  <a:gd name="T68" fmla="*/ 53 w 173"/>
                  <a:gd name="T69" fmla="*/ 63 h 172"/>
                  <a:gd name="T70" fmla="*/ 55 w 173"/>
                  <a:gd name="T71" fmla="*/ 58 h 172"/>
                  <a:gd name="T72" fmla="*/ 56 w 173"/>
                  <a:gd name="T73" fmla="*/ 55 h 172"/>
                  <a:gd name="T74" fmla="*/ 56 w 173"/>
                  <a:gd name="T75" fmla="*/ 37 h 172"/>
                  <a:gd name="T76" fmla="*/ 86 w 173"/>
                  <a:gd name="T77" fmla="*/ 9 h 172"/>
                  <a:gd name="T78" fmla="*/ 116 w 173"/>
                  <a:gd name="T79" fmla="*/ 37 h 172"/>
                  <a:gd name="T80" fmla="*/ 116 w 173"/>
                  <a:gd name="T81" fmla="*/ 55 h 172"/>
                  <a:gd name="T82" fmla="*/ 118 w 173"/>
                  <a:gd name="T83" fmla="*/ 58 h 172"/>
                  <a:gd name="T84" fmla="*/ 119 w 173"/>
                  <a:gd name="T85" fmla="*/ 63 h 172"/>
                  <a:gd name="T86" fmla="*/ 116 w 173"/>
                  <a:gd name="T87" fmla="*/ 70 h 172"/>
                  <a:gd name="T88" fmla="*/ 114 w 173"/>
                  <a:gd name="T89" fmla="*/ 73 h 172"/>
                  <a:gd name="T90" fmla="*/ 103 w 173"/>
                  <a:gd name="T91" fmla="*/ 93 h 172"/>
                  <a:gd name="T92" fmla="*/ 102 w 173"/>
                  <a:gd name="T93" fmla="*/ 97 h 172"/>
                  <a:gd name="T94" fmla="*/ 102 w 173"/>
                  <a:gd name="T95" fmla="*/ 105 h 172"/>
                  <a:gd name="T96" fmla="*/ 102 w 173"/>
                  <a:gd name="T97" fmla="*/ 106 h 172"/>
                  <a:gd name="T98" fmla="*/ 162 w 173"/>
                  <a:gd name="T99" fmla="*/ 140 h 172"/>
                  <a:gd name="T100" fmla="*/ 163 w 173"/>
                  <a:gd name="T101" fmla="*/ 141 h 172"/>
                  <a:gd name="T102" fmla="*/ 163 w 173"/>
                  <a:gd name="T103"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 h="172">
                    <a:moveTo>
                      <a:pt x="166" y="131"/>
                    </a:moveTo>
                    <a:cubicBezTo>
                      <a:pt x="121" y="114"/>
                      <a:pt x="113" y="106"/>
                      <a:pt x="111" y="104"/>
                    </a:cubicBezTo>
                    <a:cubicBezTo>
                      <a:pt x="111" y="99"/>
                      <a:pt x="111" y="99"/>
                      <a:pt x="111" y="99"/>
                    </a:cubicBezTo>
                    <a:cubicBezTo>
                      <a:pt x="116" y="93"/>
                      <a:pt x="120" y="86"/>
                      <a:pt x="123" y="77"/>
                    </a:cubicBezTo>
                    <a:cubicBezTo>
                      <a:pt x="127" y="74"/>
                      <a:pt x="129" y="69"/>
                      <a:pt x="129" y="63"/>
                    </a:cubicBezTo>
                    <a:cubicBezTo>
                      <a:pt x="129" y="60"/>
                      <a:pt x="128" y="56"/>
                      <a:pt x="126" y="53"/>
                    </a:cubicBezTo>
                    <a:cubicBezTo>
                      <a:pt x="126" y="37"/>
                      <a:pt x="126" y="37"/>
                      <a:pt x="126" y="37"/>
                    </a:cubicBezTo>
                    <a:cubicBezTo>
                      <a:pt x="126" y="13"/>
                      <a:pt x="112" y="0"/>
                      <a:pt x="86" y="0"/>
                    </a:cubicBezTo>
                    <a:cubicBezTo>
                      <a:pt x="62" y="0"/>
                      <a:pt x="47" y="14"/>
                      <a:pt x="47" y="37"/>
                    </a:cubicBezTo>
                    <a:cubicBezTo>
                      <a:pt x="47" y="53"/>
                      <a:pt x="47" y="53"/>
                      <a:pt x="47" y="53"/>
                    </a:cubicBezTo>
                    <a:cubicBezTo>
                      <a:pt x="45" y="56"/>
                      <a:pt x="44" y="60"/>
                      <a:pt x="44" y="63"/>
                    </a:cubicBezTo>
                    <a:cubicBezTo>
                      <a:pt x="44" y="69"/>
                      <a:pt x="46" y="74"/>
                      <a:pt x="50" y="77"/>
                    </a:cubicBezTo>
                    <a:cubicBezTo>
                      <a:pt x="53" y="86"/>
                      <a:pt x="57" y="93"/>
                      <a:pt x="62" y="99"/>
                    </a:cubicBezTo>
                    <a:cubicBezTo>
                      <a:pt x="62" y="104"/>
                      <a:pt x="62" y="104"/>
                      <a:pt x="62" y="104"/>
                    </a:cubicBezTo>
                    <a:cubicBezTo>
                      <a:pt x="60" y="106"/>
                      <a:pt x="52" y="114"/>
                      <a:pt x="7" y="131"/>
                    </a:cubicBezTo>
                    <a:cubicBezTo>
                      <a:pt x="3" y="133"/>
                      <a:pt x="0" y="137"/>
                      <a:pt x="0" y="141"/>
                    </a:cubicBezTo>
                    <a:cubicBezTo>
                      <a:pt x="0" y="162"/>
                      <a:pt x="0" y="162"/>
                      <a:pt x="0" y="162"/>
                    </a:cubicBezTo>
                    <a:cubicBezTo>
                      <a:pt x="0" y="168"/>
                      <a:pt x="5" y="172"/>
                      <a:pt x="11" y="172"/>
                    </a:cubicBezTo>
                    <a:cubicBezTo>
                      <a:pt x="162" y="172"/>
                      <a:pt x="162" y="172"/>
                      <a:pt x="162" y="172"/>
                    </a:cubicBezTo>
                    <a:cubicBezTo>
                      <a:pt x="168" y="172"/>
                      <a:pt x="173" y="168"/>
                      <a:pt x="173" y="162"/>
                    </a:cubicBezTo>
                    <a:cubicBezTo>
                      <a:pt x="173" y="141"/>
                      <a:pt x="173" y="141"/>
                      <a:pt x="173" y="141"/>
                    </a:cubicBezTo>
                    <a:cubicBezTo>
                      <a:pt x="173" y="137"/>
                      <a:pt x="170" y="133"/>
                      <a:pt x="166" y="131"/>
                    </a:cubicBezTo>
                    <a:close/>
                    <a:moveTo>
                      <a:pt x="163" y="162"/>
                    </a:moveTo>
                    <a:cubicBezTo>
                      <a:pt x="163" y="162"/>
                      <a:pt x="163" y="163"/>
                      <a:pt x="162" y="163"/>
                    </a:cubicBezTo>
                    <a:cubicBezTo>
                      <a:pt x="11" y="163"/>
                      <a:pt x="11" y="163"/>
                      <a:pt x="11" y="163"/>
                    </a:cubicBezTo>
                    <a:cubicBezTo>
                      <a:pt x="10" y="163"/>
                      <a:pt x="10" y="162"/>
                      <a:pt x="10" y="162"/>
                    </a:cubicBezTo>
                    <a:cubicBezTo>
                      <a:pt x="10" y="141"/>
                      <a:pt x="10" y="141"/>
                      <a:pt x="10" y="141"/>
                    </a:cubicBezTo>
                    <a:cubicBezTo>
                      <a:pt x="10" y="141"/>
                      <a:pt x="10" y="140"/>
                      <a:pt x="10" y="140"/>
                    </a:cubicBezTo>
                    <a:cubicBezTo>
                      <a:pt x="61" y="121"/>
                      <a:pt x="69" y="112"/>
                      <a:pt x="71" y="106"/>
                    </a:cubicBezTo>
                    <a:cubicBezTo>
                      <a:pt x="71" y="106"/>
                      <a:pt x="71" y="106"/>
                      <a:pt x="71" y="105"/>
                    </a:cubicBezTo>
                    <a:cubicBezTo>
                      <a:pt x="71" y="97"/>
                      <a:pt x="71" y="97"/>
                      <a:pt x="71" y="97"/>
                    </a:cubicBezTo>
                    <a:cubicBezTo>
                      <a:pt x="71" y="96"/>
                      <a:pt x="71" y="94"/>
                      <a:pt x="70" y="93"/>
                    </a:cubicBezTo>
                    <a:cubicBezTo>
                      <a:pt x="65" y="88"/>
                      <a:pt x="61" y="81"/>
                      <a:pt x="59" y="73"/>
                    </a:cubicBezTo>
                    <a:cubicBezTo>
                      <a:pt x="59" y="72"/>
                      <a:pt x="58" y="71"/>
                      <a:pt x="57" y="70"/>
                    </a:cubicBezTo>
                    <a:cubicBezTo>
                      <a:pt x="55" y="69"/>
                      <a:pt x="53" y="66"/>
                      <a:pt x="53" y="63"/>
                    </a:cubicBezTo>
                    <a:cubicBezTo>
                      <a:pt x="53" y="61"/>
                      <a:pt x="54" y="59"/>
                      <a:pt x="55" y="58"/>
                    </a:cubicBezTo>
                    <a:cubicBezTo>
                      <a:pt x="56" y="57"/>
                      <a:pt x="56" y="56"/>
                      <a:pt x="56" y="55"/>
                    </a:cubicBezTo>
                    <a:cubicBezTo>
                      <a:pt x="56" y="37"/>
                      <a:pt x="56" y="37"/>
                      <a:pt x="56" y="37"/>
                    </a:cubicBezTo>
                    <a:cubicBezTo>
                      <a:pt x="56" y="19"/>
                      <a:pt x="67" y="9"/>
                      <a:pt x="86" y="9"/>
                    </a:cubicBezTo>
                    <a:cubicBezTo>
                      <a:pt x="106" y="9"/>
                      <a:pt x="116" y="19"/>
                      <a:pt x="116" y="37"/>
                    </a:cubicBezTo>
                    <a:cubicBezTo>
                      <a:pt x="116" y="55"/>
                      <a:pt x="116" y="55"/>
                      <a:pt x="116" y="55"/>
                    </a:cubicBezTo>
                    <a:cubicBezTo>
                      <a:pt x="116" y="56"/>
                      <a:pt x="117" y="57"/>
                      <a:pt x="118" y="58"/>
                    </a:cubicBezTo>
                    <a:cubicBezTo>
                      <a:pt x="118" y="59"/>
                      <a:pt x="119" y="61"/>
                      <a:pt x="119" y="63"/>
                    </a:cubicBezTo>
                    <a:cubicBezTo>
                      <a:pt x="119" y="66"/>
                      <a:pt x="118" y="69"/>
                      <a:pt x="116" y="70"/>
                    </a:cubicBezTo>
                    <a:cubicBezTo>
                      <a:pt x="115" y="71"/>
                      <a:pt x="114" y="72"/>
                      <a:pt x="114" y="73"/>
                    </a:cubicBezTo>
                    <a:cubicBezTo>
                      <a:pt x="112" y="81"/>
                      <a:pt x="108" y="88"/>
                      <a:pt x="103" y="93"/>
                    </a:cubicBezTo>
                    <a:cubicBezTo>
                      <a:pt x="102" y="94"/>
                      <a:pt x="102" y="96"/>
                      <a:pt x="102" y="97"/>
                    </a:cubicBezTo>
                    <a:cubicBezTo>
                      <a:pt x="102" y="105"/>
                      <a:pt x="102" y="105"/>
                      <a:pt x="102" y="105"/>
                    </a:cubicBezTo>
                    <a:cubicBezTo>
                      <a:pt x="102" y="106"/>
                      <a:pt x="102" y="106"/>
                      <a:pt x="102" y="106"/>
                    </a:cubicBezTo>
                    <a:cubicBezTo>
                      <a:pt x="104" y="112"/>
                      <a:pt x="112" y="121"/>
                      <a:pt x="162" y="140"/>
                    </a:cubicBezTo>
                    <a:cubicBezTo>
                      <a:pt x="163" y="140"/>
                      <a:pt x="163" y="141"/>
                      <a:pt x="163" y="141"/>
                    </a:cubicBezTo>
                    <a:lnTo>
                      <a:pt x="163" y="1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600" dirty="0">
                  <a:solidFill>
                    <a:srgbClr val="0F5494"/>
                  </a:solidFill>
                  <a:latin typeface="Verdana" pitchFamily="34" charset="0"/>
                </a:endParaRPr>
              </a:p>
            </p:txBody>
          </p:sp>
          <p:sp>
            <p:nvSpPr>
              <p:cNvPr id="126" name="Freeform 372"/>
              <p:cNvSpPr>
                <a:spLocks/>
              </p:cNvSpPr>
              <p:nvPr/>
            </p:nvSpPr>
            <p:spPr bwMode="auto">
              <a:xfrm>
                <a:off x="7932738" y="1062038"/>
                <a:ext cx="250825" cy="373063"/>
              </a:xfrm>
              <a:custGeom>
                <a:avLst/>
                <a:gdLst>
                  <a:gd name="T0" fmla="*/ 102 w 109"/>
                  <a:gd name="T1" fmla="*/ 123 h 162"/>
                  <a:gd name="T2" fmla="*/ 69 w 109"/>
                  <a:gd name="T3" fmla="*/ 115 h 162"/>
                  <a:gd name="T4" fmla="*/ 51 w 109"/>
                  <a:gd name="T5" fmla="*/ 110 h 162"/>
                  <a:gd name="T6" fmla="*/ 51 w 109"/>
                  <a:gd name="T7" fmla="*/ 105 h 162"/>
                  <a:gd name="T8" fmla="*/ 84 w 109"/>
                  <a:gd name="T9" fmla="*/ 96 h 162"/>
                  <a:gd name="T10" fmla="*/ 85 w 109"/>
                  <a:gd name="T11" fmla="*/ 92 h 162"/>
                  <a:gd name="T12" fmla="*/ 83 w 109"/>
                  <a:gd name="T13" fmla="*/ 89 h 162"/>
                  <a:gd name="T14" fmla="*/ 72 w 109"/>
                  <a:gd name="T15" fmla="*/ 47 h 162"/>
                  <a:gd name="T16" fmla="*/ 57 w 109"/>
                  <a:gd name="T17" fmla="*/ 12 h 162"/>
                  <a:gd name="T18" fmla="*/ 43 w 109"/>
                  <a:gd name="T19" fmla="*/ 3 h 162"/>
                  <a:gd name="T20" fmla="*/ 13 w 109"/>
                  <a:gd name="T21" fmla="*/ 4 h 162"/>
                  <a:gd name="T22" fmla="*/ 2 w 109"/>
                  <a:gd name="T23" fmla="*/ 9 h 162"/>
                  <a:gd name="T24" fmla="*/ 2 w 109"/>
                  <a:gd name="T25" fmla="*/ 16 h 162"/>
                  <a:gd name="T26" fmla="*/ 8 w 109"/>
                  <a:gd name="T27" fmla="*/ 17 h 162"/>
                  <a:gd name="T28" fmla="*/ 16 w 109"/>
                  <a:gd name="T29" fmla="*/ 13 h 162"/>
                  <a:gd name="T30" fmla="*/ 40 w 109"/>
                  <a:gd name="T31" fmla="*/ 12 h 162"/>
                  <a:gd name="T32" fmla="*/ 50 w 109"/>
                  <a:gd name="T33" fmla="*/ 19 h 162"/>
                  <a:gd name="T34" fmla="*/ 51 w 109"/>
                  <a:gd name="T35" fmla="*/ 19 h 162"/>
                  <a:gd name="T36" fmla="*/ 62 w 109"/>
                  <a:gd name="T37" fmla="*/ 47 h 162"/>
                  <a:gd name="T38" fmla="*/ 73 w 109"/>
                  <a:gd name="T39" fmla="*/ 91 h 162"/>
                  <a:gd name="T40" fmla="*/ 47 w 109"/>
                  <a:gd name="T41" fmla="*/ 96 h 162"/>
                  <a:gd name="T42" fmla="*/ 42 w 109"/>
                  <a:gd name="T43" fmla="*/ 101 h 162"/>
                  <a:gd name="T44" fmla="*/ 42 w 109"/>
                  <a:gd name="T45" fmla="*/ 112 h 162"/>
                  <a:gd name="T46" fmla="*/ 42 w 109"/>
                  <a:gd name="T47" fmla="*/ 113 h 162"/>
                  <a:gd name="T48" fmla="*/ 67 w 109"/>
                  <a:gd name="T49" fmla="*/ 124 h 162"/>
                  <a:gd name="T50" fmla="*/ 99 w 109"/>
                  <a:gd name="T51" fmla="*/ 132 h 162"/>
                  <a:gd name="T52" fmla="*/ 99 w 109"/>
                  <a:gd name="T53" fmla="*/ 133 h 162"/>
                  <a:gd name="T54" fmla="*/ 99 w 109"/>
                  <a:gd name="T55" fmla="*/ 152 h 162"/>
                  <a:gd name="T56" fmla="*/ 98 w 109"/>
                  <a:gd name="T57" fmla="*/ 153 h 162"/>
                  <a:gd name="T58" fmla="*/ 57 w 109"/>
                  <a:gd name="T59" fmla="*/ 153 h 162"/>
                  <a:gd name="T60" fmla="*/ 53 w 109"/>
                  <a:gd name="T61" fmla="*/ 158 h 162"/>
                  <a:gd name="T62" fmla="*/ 57 w 109"/>
                  <a:gd name="T63" fmla="*/ 162 h 162"/>
                  <a:gd name="T64" fmla="*/ 98 w 109"/>
                  <a:gd name="T65" fmla="*/ 162 h 162"/>
                  <a:gd name="T66" fmla="*/ 109 w 109"/>
                  <a:gd name="T67" fmla="*/ 152 h 162"/>
                  <a:gd name="T68" fmla="*/ 109 w 109"/>
                  <a:gd name="T69" fmla="*/ 133 h 162"/>
                  <a:gd name="T70" fmla="*/ 102 w 109"/>
                  <a:gd name="T71" fmla="*/ 12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62">
                    <a:moveTo>
                      <a:pt x="102" y="123"/>
                    </a:moveTo>
                    <a:cubicBezTo>
                      <a:pt x="91" y="119"/>
                      <a:pt x="79" y="117"/>
                      <a:pt x="69" y="115"/>
                    </a:cubicBezTo>
                    <a:cubicBezTo>
                      <a:pt x="62" y="114"/>
                      <a:pt x="53" y="112"/>
                      <a:pt x="51" y="110"/>
                    </a:cubicBezTo>
                    <a:cubicBezTo>
                      <a:pt x="51" y="105"/>
                      <a:pt x="51" y="105"/>
                      <a:pt x="51" y="105"/>
                    </a:cubicBezTo>
                    <a:cubicBezTo>
                      <a:pt x="74" y="104"/>
                      <a:pt x="83" y="97"/>
                      <a:pt x="84" y="96"/>
                    </a:cubicBezTo>
                    <a:cubicBezTo>
                      <a:pt x="85" y="95"/>
                      <a:pt x="86" y="94"/>
                      <a:pt x="85" y="92"/>
                    </a:cubicBezTo>
                    <a:cubicBezTo>
                      <a:pt x="85" y="91"/>
                      <a:pt x="84" y="89"/>
                      <a:pt x="83" y="89"/>
                    </a:cubicBezTo>
                    <a:cubicBezTo>
                      <a:pt x="78" y="86"/>
                      <a:pt x="73" y="65"/>
                      <a:pt x="72" y="47"/>
                    </a:cubicBezTo>
                    <a:cubicBezTo>
                      <a:pt x="72" y="34"/>
                      <a:pt x="67" y="21"/>
                      <a:pt x="57" y="12"/>
                    </a:cubicBezTo>
                    <a:cubicBezTo>
                      <a:pt x="54" y="8"/>
                      <a:pt x="49" y="5"/>
                      <a:pt x="43" y="3"/>
                    </a:cubicBezTo>
                    <a:cubicBezTo>
                      <a:pt x="33" y="0"/>
                      <a:pt x="22" y="0"/>
                      <a:pt x="13" y="4"/>
                    </a:cubicBezTo>
                    <a:cubicBezTo>
                      <a:pt x="9" y="5"/>
                      <a:pt x="5" y="7"/>
                      <a:pt x="2" y="9"/>
                    </a:cubicBezTo>
                    <a:cubicBezTo>
                      <a:pt x="0" y="11"/>
                      <a:pt x="0" y="14"/>
                      <a:pt x="2" y="16"/>
                    </a:cubicBezTo>
                    <a:cubicBezTo>
                      <a:pt x="3" y="18"/>
                      <a:pt x="6" y="18"/>
                      <a:pt x="8" y="17"/>
                    </a:cubicBezTo>
                    <a:cubicBezTo>
                      <a:pt x="10" y="15"/>
                      <a:pt x="13" y="14"/>
                      <a:pt x="16" y="13"/>
                    </a:cubicBezTo>
                    <a:cubicBezTo>
                      <a:pt x="24" y="10"/>
                      <a:pt x="31" y="9"/>
                      <a:pt x="40" y="12"/>
                    </a:cubicBezTo>
                    <a:cubicBezTo>
                      <a:pt x="44" y="14"/>
                      <a:pt x="48" y="16"/>
                      <a:pt x="50" y="19"/>
                    </a:cubicBezTo>
                    <a:cubicBezTo>
                      <a:pt x="50" y="19"/>
                      <a:pt x="50" y="19"/>
                      <a:pt x="51" y="19"/>
                    </a:cubicBezTo>
                    <a:cubicBezTo>
                      <a:pt x="58" y="26"/>
                      <a:pt x="62" y="36"/>
                      <a:pt x="62" y="47"/>
                    </a:cubicBezTo>
                    <a:cubicBezTo>
                      <a:pt x="63" y="55"/>
                      <a:pt x="66" y="80"/>
                      <a:pt x="73" y="91"/>
                    </a:cubicBezTo>
                    <a:cubicBezTo>
                      <a:pt x="68" y="93"/>
                      <a:pt x="60" y="96"/>
                      <a:pt x="47" y="96"/>
                    </a:cubicBezTo>
                    <a:cubicBezTo>
                      <a:pt x="44" y="96"/>
                      <a:pt x="42" y="98"/>
                      <a:pt x="42" y="101"/>
                    </a:cubicBezTo>
                    <a:cubicBezTo>
                      <a:pt x="42" y="112"/>
                      <a:pt x="42" y="112"/>
                      <a:pt x="42" y="112"/>
                    </a:cubicBezTo>
                    <a:cubicBezTo>
                      <a:pt x="42" y="112"/>
                      <a:pt x="42" y="113"/>
                      <a:pt x="42" y="113"/>
                    </a:cubicBezTo>
                    <a:cubicBezTo>
                      <a:pt x="44" y="120"/>
                      <a:pt x="53" y="122"/>
                      <a:pt x="67" y="124"/>
                    </a:cubicBezTo>
                    <a:cubicBezTo>
                      <a:pt x="76" y="126"/>
                      <a:pt x="88" y="128"/>
                      <a:pt x="99" y="132"/>
                    </a:cubicBezTo>
                    <a:cubicBezTo>
                      <a:pt x="99" y="132"/>
                      <a:pt x="99" y="133"/>
                      <a:pt x="99" y="133"/>
                    </a:cubicBezTo>
                    <a:cubicBezTo>
                      <a:pt x="99" y="152"/>
                      <a:pt x="99" y="152"/>
                      <a:pt x="99" y="152"/>
                    </a:cubicBezTo>
                    <a:cubicBezTo>
                      <a:pt x="99" y="152"/>
                      <a:pt x="99" y="153"/>
                      <a:pt x="98" y="153"/>
                    </a:cubicBezTo>
                    <a:cubicBezTo>
                      <a:pt x="57" y="153"/>
                      <a:pt x="57" y="153"/>
                      <a:pt x="57" y="153"/>
                    </a:cubicBezTo>
                    <a:cubicBezTo>
                      <a:pt x="55" y="153"/>
                      <a:pt x="53" y="155"/>
                      <a:pt x="53" y="158"/>
                    </a:cubicBezTo>
                    <a:cubicBezTo>
                      <a:pt x="53" y="160"/>
                      <a:pt x="55" y="162"/>
                      <a:pt x="57" y="162"/>
                    </a:cubicBezTo>
                    <a:cubicBezTo>
                      <a:pt x="98" y="162"/>
                      <a:pt x="98" y="162"/>
                      <a:pt x="98" y="162"/>
                    </a:cubicBezTo>
                    <a:cubicBezTo>
                      <a:pt x="104" y="162"/>
                      <a:pt x="109" y="158"/>
                      <a:pt x="109" y="152"/>
                    </a:cubicBezTo>
                    <a:cubicBezTo>
                      <a:pt x="109" y="133"/>
                      <a:pt x="109" y="133"/>
                      <a:pt x="109" y="133"/>
                    </a:cubicBezTo>
                    <a:cubicBezTo>
                      <a:pt x="109" y="129"/>
                      <a:pt x="106" y="125"/>
                      <a:pt x="102"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600" dirty="0">
                  <a:solidFill>
                    <a:srgbClr val="0F5494"/>
                  </a:solidFill>
                  <a:latin typeface="Verdana" pitchFamily="34" charset="0"/>
                </a:endParaRPr>
              </a:p>
            </p:txBody>
          </p:sp>
        </p:grpSp>
      </p:grpSp>
      <p:cxnSp>
        <p:nvCxnSpPr>
          <p:cNvPr id="128" name="Elbow Connector 127"/>
          <p:cNvCxnSpPr>
            <a:stCxn id="109" idx="3"/>
          </p:cNvCxnSpPr>
          <p:nvPr/>
        </p:nvCxnSpPr>
        <p:spPr bwMode="auto">
          <a:xfrm>
            <a:off x="9513471" y="5262325"/>
            <a:ext cx="806999" cy="2673"/>
          </a:xfrm>
          <a:prstGeom prst="straightConnector1">
            <a:avLst/>
          </a:prstGeom>
          <a:noFill/>
          <a:ln w="6350" cap="flat" cmpd="sng" algn="ctr">
            <a:solidFill>
              <a:schemeClr val="bg1">
                <a:lumMod val="50000"/>
              </a:schemeClr>
            </a:solidFill>
            <a:prstDash val="dash"/>
            <a:bevel/>
            <a:headEnd type="triangle" w="med" len="med"/>
            <a:tailEnd type="none" w="med" len="med"/>
          </a:ln>
          <a:effectLst/>
        </p:spPr>
      </p:cxnSp>
      <p:sp>
        <p:nvSpPr>
          <p:cNvPr id="129" name="TextBox 128"/>
          <p:cNvSpPr txBox="1"/>
          <p:nvPr/>
        </p:nvSpPr>
        <p:spPr>
          <a:xfrm>
            <a:off x="9360363" y="5349214"/>
            <a:ext cx="1031027" cy="461665"/>
          </a:xfrm>
          <a:prstGeom prst="rect">
            <a:avLst/>
          </a:prstGeom>
          <a:noFill/>
          <a:effectLst/>
        </p:spPr>
        <p:txBody>
          <a:bodyPr wrap="square" rtlCol="0">
            <a:spAutoFit/>
          </a:bodyPr>
          <a:lstStyle/>
          <a:p>
            <a:pPr algn="ct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1. SUBMIT METADATA</a:t>
            </a:r>
          </a:p>
        </p:txBody>
      </p:sp>
      <p:cxnSp>
        <p:nvCxnSpPr>
          <p:cNvPr id="130" name="Elbow Connector 127"/>
          <p:cNvCxnSpPr>
            <a:stCxn id="104" idx="1"/>
            <a:endCxn id="109" idx="1"/>
          </p:cNvCxnSpPr>
          <p:nvPr/>
        </p:nvCxnSpPr>
        <p:spPr bwMode="auto">
          <a:xfrm rot="10800000" flipH="1" flipV="1">
            <a:off x="7916596" y="3452615"/>
            <a:ext cx="849019" cy="1809708"/>
          </a:xfrm>
          <a:prstGeom prst="curvedConnector3">
            <a:avLst>
              <a:gd name="adj1" fmla="val -35900"/>
            </a:avLst>
          </a:prstGeom>
          <a:noFill/>
          <a:ln w="6350" cap="flat" cmpd="sng" algn="ctr">
            <a:solidFill>
              <a:schemeClr val="bg1">
                <a:lumMod val="50000"/>
              </a:schemeClr>
            </a:solidFill>
            <a:prstDash val="dash"/>
            <a:bevel/>
            <a:headEnd type="triangle" w="med" len="med"/>
            <a:tailEnd type="none" w="med" len="med"/>
          </a:ln>
          <a:effectLst/>
        </p:spPr>
      </p:cxnSp>
      <p:sp>
        <p:nvSpPr>
          <p:cNvPr id="59" name="TextBox 128">
            <a:extLst>
              <a:ext uri="{FF2B5EF4-FFF2-40B4-BE49-F238E27FC236}">
                <a16:creationId xmlns:a16="http://schemas.microsoft.com/office/drawing/2014/main" id="{9C00AFA0-936E-4D13-AA92-DF65641D2377}"/>
              </a:ext>
            </a:extLst>
          </p:cNvPr>
          <p:cNvSpPr txBox="1"/>
          <p:nvPr/>
        </p:nvSpPr>
        <p:spPr>
          <a:xfrm>
            <a:off x="6571449" y="5804275"/>
            <a:ext cx="3817200" cy="584775"/>
          </a:xfrm>
          <a:prstGeom prst="rect">
            <a:avLst/>
          </a:prstGeom>
          <a:noFill/>
          <a:effectLst/>
        </p:spPr>
        <p:txBody>
          <a:bodyPr wrap="square" rtlCol="0">
            <a:spAutoFit/>
          </a:bodyPr>
          <a:lstStyle/>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1. Buyer ID, Supported Message type and End point is published</a:t>
            </a:r>
          </a:p>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2. The SMP creates a record in the SML which associates the participant with the SMP</a:t>
            </a:r>
          </a:p>
        </p:txBody>
      </p:sp>
    </p:spTree>
    <p:extLst>
      <p:ext uri="{BB962C8B-B14F-4D97-AF65-F5344CB8AC3E}">
        <p14:creationId xmlns:p14="http://schemas.microsoft.com/office/powerpoint/2010/main" val="3812049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auto">
          <a:xfrm>
            <a:off x="4463819" y="-63824"/>
            <a:ext cx="1551671" cy="7045219"/>
          </a:xfrm>
          <a:prstGeom prst="rect">
            <a:avLst/>
          </a:prstGeom>
          <a:solidFill>
            <a:schemeClr val="bg1"/>
          </a:solidFill>
          <a:ln>
            <a:noFill/>
          </a:ln>
        </p:spPr>
        <p:txBody>
          <a:bodyPr rtlCol="0" anchor="t"/>
          <a:lstStyle/>
          <a:p>
            <a:pPr algn="ctr" defTabSz="1219170" fontAlgn="base">
              <a:spcBef>
                <a:spcPct val="0"/>
              </a:spcBef>
              <a:spcAft>
                <a:spcPct val="0"/>
              </a:spcAft>
              <a:defRPr/>
            </a:pPr>
            <a:endParaRPr lang="en-GB" sz="1467" dirty="0">
              <a:solidFill>
                <a:srgbClr val="646567"/>
              </a:solidFill>
              <a:latin typeface="Verdana" pitchFamily="34" charset="0"/>
            </a:endParaRPr>
          </a:p>
        </p:txBody>
      </p:sp>
      <p:sp>
        <p:nvSpPr>
          <p:cNvPr id="2" name="Title 1"/>
          <p:cNvSpPr>
            <a:spLocks noGrp="1"/>
          </p:cNvSpPr>
          <p:nvPr>
            <p:ph type="title"/>
          </p:nvPr>
        </p:nvSpPr>
        <p:spPr/>
        <p:txBody>
          <a:bodyPr/>
          <a:lstStyle/>
          <a:p>
            <a:r>
              <a:rPr lang="en-GB" b="0" noProof="0" dirty="0"/>
              <a:t>Dynamic discovery in detail</a:t>
            </a:r>
          </a:p>
        </p:txBody>
      </p:sp>
      <p:sp>
        <p:nvSpPr>
          <p:cNvPr id="18" name="Text Placeholder 17"/>
          <p:cNvSpPr>
            <a:spLocks noGrp="1"/>
          </p:cNvSpPr>
          <p:nvPr>
            <p:ph type="body" sz="quarter" idx="14"/>
          </p:nvPr>
        </p:nvSpPr>
        <p:spPr>
          <a:xfrm>
            <a:off x="623394" y="1478171"/>
            <a:ext cx="3648404" cy="4447107"/>
          </a:xfrm>
        </p:spPr>
        <p:txBody>
          <a:bodyPr>
            <a:noAutofit/>
          </a:bodyPr>
          <a:lstStyle/>
          <a:p>
            <a:pPr marL="0" indent="0">
              <a:lnSpc>
                <a:spcPct val="150000"/>
              </a:lnSpc>
              <a:buNone/>
            </a:pPr>
            <a:r>
              <a:rPr lang="en-GB" sz="1200" b="1" dirty="0"/>
              <a:t>SML</a:t>
            </a:r>
          </a:p>
          <a:p>
            <a:pPr marL="0" indent="0">
              <a:lnSpc>
                <a:spcPct val="150000"/>
              </a:lnSpc>
              <a:buNone/>
            </a:pPr>
            <a:r>
              <a:rPr lang="en-GB" sz="1200" dirty="0"/>
              <a:t>The role of the SML (Service Metadata Locator) is to manage the resource records of the participants and SMPs (Service Metadata Publisher) in the DNS (Domain Name System). The SML is usually a centralised component in an eDelivery Messaging Infrastructure.</a:t>
            </a:r>
          </a:p>
          <a:p>
            <a:pPr marL="0" indent="0">
              <a:lnSpc>
                <a:spcPct val="150000"/>
              </a:lnSpc>
            </a:pPr>
            <a:endParaRPr lang="en-GB" sz="1200" dirty="0"/>
          </a:p>
          <a:p>
            <a:pPr marL="0" indent="0">
              <a:lnSpc>
                <a:spcPct val="150000"/>
              </a:lnSpc>
              <a:buNone/>
            </a:pPr>
            <a:r>
              <a:rPr lang="en-GB" sz="1200" b="1" dirty="0"/>
              <a:t>SMP</a:t>
            </a:r>
          </a:p>
          <a:p>
            <a:pPr marL="0" indent="0">
              <a:lnSpc>
                <a:spcPct val="150000"/>
              </a:lnSpc>
              <a:buNone/>
            </a:pPr>
            <a:r>
              <a:rPr lang="en-GB" sz="1200" dirty="0"/>
              <a:t>Once the sender discovers the address of the receiver’s SMP, it is able to retrieve the needed information (i.e. metadata) about the receiver. With such information, the message can be sent. The SMP is usually a distributed component in an eDelivery Messaging Infrastructure.</a:t>
            </a:r>
          </a:p>
          <a:p>
            <a:pPr marL="0" indent="0">
              <a:lnSpc>
                <a:spcPct val="150000"/>
              </a:lnSpc>
            </a:pPr>
            <a:endParaRPr lang="en-GB" sz="1200" dirty="0"/>
          </a:p>
        </p:txBody>
      </p:sp>
      <p:sp>
        <p:nvSpPr>
          <p:cNvPr id="53" name="Rectangle 52"/>
          <p:cNvSpPr/>
          <p:nvPr/>
        </p:nvSpPr>
        <p:spPr bwMode="auto">
          <a:xfrm>
            <a:off x="9345635" y="3602112"/>
            <a:ext cx="2689628" cy="1198957"/>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4" name="Freeform 9198"/>
          <p:cNvSpPr>
            <a:spLocks/>
          </p:cNvSpPr>
          <p:nvPr/>
        </p:nvSpPr>
        <p:spPr bwMode="auto">
          <a:xfrm>
            <a:off x="7363669" y="3923034"/>
            <a:ext cx="1910649" cy="1522191"/>
          </a:xfrm>
          <a:custGeom>
            <a:avLst/>
            <a:gdLst>
              <a:gd name="T0" fmla="*/ 70414064 w 1439"/>
              <a:gd name="T1" fmla="*/ 17862886 h 935"/>
              <a:gd name="T2" fmla="*/ 66680858 w 1439"/>
              <a:gd name="T3" fmla="*/ 18205151 h 935"/>
              <a:gd name="T4" fmla="*/ 43123825 w 1439"/>
              <a:gd name="T5" fmla="*/ 0 h 935"/>
              <a:gd name="T6" fmla="*/ 18472432 w 1439"/>
              <a:gd name="T7" fmla="*/ 25596663 h 935"/>
              <a:gd name="T8" fmla="*/ 18729974 w 1439"/>
              <a:gd name="T9" fmla="*/ 29292289 h 935"/>
              <a:gd name="T10" fmla="*/ 16734600 w 1439"/>
              <a:gd name="T11" fmla="*/ 29155539 h 935"/>
              <a:gd name="T12" fmla="*/ 0 w 1439"/>
              <a:gd name="T13" fmla="*/ 46539411 h 935"/>
              <a:gd name="T14" fmla="*/ 16734600 w 1439"/>
              <a:gd name="T15" fmla="*/ 63991527 h 935"/>
              <a:gd name="T16" fmla="*/ 70414064 w 1439"/>
              <a:gd name="T17" fmla="*/ 63991527 h 935"/>
              <a:gd name="T18" fmla="*/ 92619450 w 1439"/>
              <a:gd name="T19" fmla="*/ 40927207 h 935"/>
              <a:gd name="T20" fmla="*/ 70414064 w 1439"/>
              <a:gd name="T21" fmla="*/ 17862886 h 9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9" h="935">
                <a:moveTo>
                  <a:pt x="1094" y="261"/>
                </a:moveTo>
                <a:cubicBezTo>
                  <a:pt x="1075" y="261"/>
                  <a:pt x="1055" y="263"/>
                  <a:pt x="1036" y="266"/>
                </a:cubicBezTo>
                <a:cubicBezTo>
                  <a:pt x="989" y="112"/>
                  <a:pt x="843" y="0"/>
                  <a:pt x="670" y="0"/>
                </a:cubicBezTo>
                <a:cubicBezTo>
                  <a:pt x="458" y="0"/>
                  <a:pt x="287" y="167"/>
                  <a:pt x="287" y="374"/>
                </a:cubicBezTo>
                <a:cubicBezTo>
                  <a:pt x="287" y="392"/>
                  <a:pt x="288" y="410"/>
                  <a:pt x="291" y="428"/>
                </a:cubicBezTo>
                <a:cubicBezTo>
                  <a:pt x="281" y="427"/>
                  <a:pt x="271" y="426"/>
                  <a:pt x="260" y="426"/>
                </a:cubicBezTo>
                <a:cubicBezTo>
                  <a:pt x="116" y="426"/>
                  <a:pt x="0" y="540"/>
                  <a:pt x="0" y="680"/>
                </a:cubicBezTo>
                <a:cubicBezTo>
                  <a:pt x="0" y="821"/>
                  <a:pt x="116" y="935"/>
                  <a:pt x="260" y="935"/>
                </a:cubicBezTo>
                <a:lnTo>
                  <a:pt x="1094" y="935"/>
                </a:lnTo>
                <a:cubicBezTo>
                  <a:pt x="1285" y="935"/>
                  <a:pt x="1439" y="784"/>
                  <a:pt x="1439" y="598"/>
                </a:cubicBezTo>
                <a:cubicBezTo>
                  <a:pt x="1439" y="412"/>
                  <a:pt x="1285" y="261"/>
                  <a:pt x="1094" y="261"/>
                </a:cubicBezTo>
              </a:path>
            </a:pathLst>
          </a:custGeom>
          <a:solidFill>
            <a:srgbClr val="FFFFFF">
              <a:lumMod val="95000"/>
            </a:srgbClr>
          </a:solidFill>
          <a:ln>
            <a:noFill/>
          </a:ln>
        </p:spPr>
        <p:txBody>
          <a:bodyPr lIns="181157" tIns="90577" rIns="181157" bIns="90577"/>
          <a:lstStyle/>
          <a:p>
            <a:pPr defTabSz="1219170" eaLnBrk="0" hangingPunct="0">
              <a:defRPr/>
            </a:pPr>
            <a:endParaRPr lang="en-US" sz="10666" b="1" kern="0" dirty="0">
              <a:solidFill>
                <a:srgbClr val="FFD624"/>
              </a:solidFill>
              <a:latin typeface="Verdana"/>
            </a:endParaRPr>
          </a:p>
        </p:txBody>
      </p:sp>
      <p:sp>
        <p:nvSpPr>
          <p:cNvPr id="55" name="Rectangle 54"/>
          <p:cNvSpPr/>
          <p:nvPr/>
        </p:nvSpPr>
        <p:spPr bwMode="auto">
          <a:xfrm>
            <a:off x="4655841" y="3614628"/>
            <a:ext cx="2689628" cy="1198957"/>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6" name="Rectangle 55"/>
          <p:cNvSpPr/>
          <p:nvPr/>
        </p:nvSpPr>
        <p:spPr bwMode="auto">
          <a:xfrm>
            <a:off x="9330346" y="2123816"/>
            <a:ext cx="2718316" cy="1347072"/>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7" name="Rectangle 56"/>
          <p:cNvSpPr/>
          <p:nvPr/>
        </p:nvSpPr>
        <p:spPr bwMode="auto">
          <a:xfrm>
            <a:off x="4659144" y="2116087"/>
            <a:ext cx="2680797" cy="1362611"/>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64" name="TextBox 63"/>
          <p:cNvSpPr txBox="1"/>
          <p:nvPr/>
        </p:nvSpPr>
        <p:spPr>
          <a:xfrm>
            <a:off x="6920842" y="4990957"/>
            <a:ext cx="2816551" cy="276999"/>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1200" dirty="0">
                <a:solidFill>
                  <a:srgbClr val="000000"/>
                </a:solidFill>
              </a:rPr>
              <a:t>Internet</a:t>
            </a:r>
          </a:p>
        </p:txBody>
      </p:sp>
      <p:grpSp>
        <p:nvGrpSpPr>
          <p:cNvPr id="4" name="Grupp 3"/>
          <p:cNvGrpSpPr/>
          <p:nvPr/>
        </p:nvGrpSpPr>
        <p:grpSpPr>
          <a:xfrm>
            <a:off x="5421678" y="2493355"/>
            <a:ext cx="1333039" cy="456880"/>
            <a:chOff x="4436317" y="1174380"/>
            <a:chExt cx="999779" cy="342660"/>
          </a:xfrm>
        </p:grpSpPr>
        <p:sp>
          <p:nvSpPr>
            <p:cNvPr id="97" name="Freeform 220"/>
            <p:cNvSpPr>
              <a:spLocks noEditPoints="1"/>
            </p:cNvSpPr>
            <p:nvPr/>
          </p:nvSpPr>
          <p:spPr bwMode="auto">
            <a:xfrm>
              <a:off x="4497529" y="1230081"/>
              <a:ext cx="43492" cy="49093"/>
            </a:xfrm>
            <a:custGeom>
              <a:avLst/>
              <a:gdLst>
                <a:gd name="T0" fmla="*/ 5 w 35"/>
                <a:gd name="T1" fmla="*/ 34 h 34"/>
                <a:gd name="T2" fmla="*/ 30 w 35"/>
                <a:gd name="T3" fmla="*/ 34 h 34"/>
                <a:gd name="T4" fmla="*/ 35 w 35"/>
                <a:gd name="T5" fmla="*/ 30 h 34"/>
                <a:gd name="T6" fmla="*/ 35 w 35"/>
                <a:gd name="T7" fmla="*/ 5 h 34"/>
                <a:gd name="T8" fmla="*/ 30 w 35"/>
                <a:gd name="T9" fmla="*/ 0 h 34"/>
                <a:gd name="T10" fmla="*/ 5 w 35"/>
                <a:gd name="T11" fmla="*/ 0 h 34"/>
                <a:gd name="T12" fmla="*/ 0 w 35"/>
                <a:gd name="T13" fmla="*/ 5 h 34"/>
                <a:gd name="T14" fmla="*/ 0 w 35"/>
                <a:gd name="T15" fmla="*/ 30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30"/>
                  </a:cubicBezTo>
                  <a:cubicBezTo>
                    <a:pt x="35" y="5"/>
                    <a:pt x="35" y="5"/>
                    <a:pt x="35" y="5"/>
                  </a:cubicBezTo>
                  <a:cubicBezTo>
                    <a:pt x="35" y="2"/>
                    <a:pt x="33" y="0"/>
                    <a:pt x="30" y="0"/>
                  </a:cubicBezTo>
                  <a:cubicBezTo>
                    <a:pt x="5" y="0"/>
                    <a:pt x="5" y="0"/>
                    <a:pt x="5" y="0"/>
                  </a:cubicBezTo>
                  <a:cubicBezTo>
                    <a:pt x="2" y="0"/>
                    <a:pt x="0" y="2"/>
                    <a:pt x="0" y="5"/>
                  </a:cubicBezTo>
                  <a:cubicBezTo>
                    <a:pt x="0" y="30"/>
                    <a:pt x="0" y="30"/>
                    <a:pt x="0" y="30"/>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8" name="Freeform 221"/>
            <p:cNvSpPr>
              <a:spLocks noEditPoints="1"/>
            </p:cNvSpPr>
            <p:nvPr/>
          </p:nvSpPr>
          <p:spPr bwMode="auto">
            <a:xfrm>
              <a:off x="4497529" y="1295223"/>
              <a:ext cx="43492" cy="50037"/>
            </a:xfrm>
            <a:custGeom>
              <a:avLst/>
              <a:gdLst>
                <a:gd name="T0" fmla="*/ 5 w 35"/>
                <a:gd name="T1" fmla="*/ 34 h 34"/>
                <a:gd name="T2" fmla="*/ 30 w 35"/>
                <a:gd name="T3" fmla="*/ 34 h 34"/>
                <a:gd name="T4" fmla="*/ 35 w 35"/>
                <a:gd name="T5" fmla="*/ 29 h 34"/>
                <a:gd name="T6" fmla="*/ 35 w 35"/>
                <a:gd name="T7" fmla="*/ 4 h 34"/>
                <a:gd name="T8" fmla="*/ 30 w 35"/>
                <a:gd name="T9" fmla="*/ 0 h 34"/>
                <a:gd name="T10" fmla="*/ 5 w 35"/>
                <a:gd name="T11" fmla="*/ 0 h 34"/>
                <a:gd name="T12" fmla="*/ 0 w 35"/>
                <a:gd name="T13" fmla="*/ 4 h 34"/>
                <a:gd name="T14" fmla="*/ 0 w 35"/>
                <a:gd name="T15" fmla="*/ 29 h 34"/>
                <a:gd name="T16" fmla="*/ 5 w 35"/>
                <a:gd name="T17" fmla="*/ 34 h 34"/>
                <a:gd name="T18" fmla="*/ 9 w 35"/>
                <a:gd name="T19" fmla="*/ 9 h 34"/>
                <a:gd name="T20" fmla="*/ 25 w 35"/>
                <a:gd name="T21" fmla="*/ 9 h 34"/>
                <a:gd name="T22" fmla="*/ 25 w 35"/>
                <a:gd name="T23" fmla="*/ 24 h 34"/>
                <a:gd name="T24" fmla="*/ 9 w 35"/>
                <a:gd name="T25" fmla="*/ 24 h 34"/>
                <a:gd name="T26" fmla="*/ 9 w 35"/>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4"/>
                    <a:pt x="35" y="4"/>
                    <a:pt x="35" y="4"/>
                  </a:cubicBezTo>
                  <a:cubicBezTo>
                    <a:pt x="35" y="2"/>
                    <a:pt x="33" y="0"/>
                    <a:pt x="30" y="0"/>
                  </a:cubicBezTo>
                  <a:cubicBezTo>
                    <a:pt x="5" y="0"/>
                    <a:pt x="5" y="0"/>
                    <a:pt x="5" y="0"/>
                  </a:cubicBezTo>
                  <a:cubicBezTo>
                    <a:pt x="2" y="0"/>
                    <a:pt x="0" y="2"/>
                    <a:pt x="0" y="4"/>
                  </a:cubicBezTo>
                  <a:cubicBezTo>
                    <a:pt x="0" y="29"/>
                    <a:pt x="0" y="29"/>
                    <a:pt x="0" y="29"/>
                  </a:cubicBezTo>
                  <a:cubicBezTo>
                    <a:pt x="0" y="32"/>
                    <a:pt x="2" y="34"/>
                    <a:pt x="5" y="34"/>
                  </a:cubicBezTo>
                  <a:close/>
                  <a:moveTo>
                    <a:pt x="9" y="9"/>
                  </a:moveTo>
                  <a:cubicBezTo>
                    <a:pt x="25" y="9"/>
                    <a:pt x="25" y="9"/>
                    <a:pt x="25" y="9"/>
                  </a:cubicBezTo>
                  <a:cubicBezTo>
                    <a:pt x="25" y="24"/>
                    <a:pt x="25" y="24"/>
                    <a:pt x="25" y="24"/>
                  </a:cubicBezTo>
                  <a:cubicBezTo>
                    <a:pt x="9" y="24"/>
                    <a:pt x="9" y="24"/>
                    <a:pt x="9" y="24"/>
                  </a:cubicBezTo>
                  <a:lnTo>
                    <a:pt x="9" y="9"/>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9" name="Freeform 222"/>
            <p:cNvSpPr>
              <a:spLocks noEditPoints="1"/>
            </p:cNvSpPr>
            <p:nvPr/>
          </p:nvSpPr>
          <p:spPr bwMode="auto">
            <a:xfrm>
              <a:off x="4497529" y="1359422"/>
              <a:ext cx="43492" cy="49093"/>
            </a:xfrm>
            <a:custGeom>
              <a:avLst/>
              <a:gdLst>
                <a:gd name="T0" fmla="*/ 5 w 35"/>
                <a:gd name="T1" fmla="*/ 34 h 34"/>
                <a:gd name="T2" fmla="*/ 30 w 35"/>
                <a:gd name="T3" fmla="*/ 34 h 34"/>
                <a:gd name="T4" fmla="*/ 35 w 35"/>
                <a:gd name="T5" fmla="*/ 29 h 34"/>
                <a:gd name="T6" fmla="*/ 35 w 35"/>
                <a:gd name="T7" fmla="*/ 5 h 34"/>
                <a:gd name="T8" fmla="*/ 30 w 35"/>
                <a:gd name="T9" fmla="*/ 0 h 34"/>
                <a:gd name="T10" fmla="*/ 5 w 35"/>
                <a:gd name="T11" fmla="*/ 0 h 34"/>
                <a:gd name="T12" fmla="*/ 0 w 35"/>
                <a:gd name="T13" fmla="*/ 5 h 34"/>
                <a:gd name="T14" fmla="*/ 0 w 35"/>
                <a:gd name="T15" fmla="*/ 29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5"/>
                    <a:pt x="35" y="5"/>
                    <a:pt x="35" y="5"/>
                  </a:cubicBezTo>
                  <a:cubicBezTo>
                    <a:pt x="35" y="2"/>
                    <a:pt x="33" y="0"/>
                    <a:pt x="30" y="0"/>
                  </a:cubicBezTo>
                  <a:cubicBezTo>
                    <a:pt x="5" y="0"/>
                    <a:pt x="5" y="0"/>
                    <a:pt x="5" y="0"/>
                  </a:cubicBezTo>
                  <a:cubicBezTo>
                    <a:pt x="2" y="0"/>
                    <a:pt x="0" y="2"/>
                    <a:pt x="0" y="5"/>
                  </a:cubicBezTo>
                  <a:cubicBezTo>
                    <a:pt x="0" y="29"/>
                    <a:pt x="0" y="29"/>
                    <a:pt x="0" y="29"/>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0" name="Freeform 223"/>
            <p:cNvSpPr>
              <a:spLocks noEditPoints="1"/>
            </p:cNvSpPr>
            <p:nvPr/>
          </p:nvSpPr>
          <p:spPr bwMode="auto">
            <a:xfrm>
              <a:off x="4436317" y="1174380"/>
              <a:ext cx="256122" cy="338929"/>
            </a:xfrm>
            <a:custGeom>
              <a:avLst/>
              <a:gdLst>
                <a:gd name="T0" fmla="*/ 202 w 206"/>
                <a:gd name="T1" fmla="*/ 96 h 233"/>
                <a:gd name="T2" fmla="*/ 133 w 206"/>
                <a:gd name="T3" fmla="*/ 81 h 233"/>
                <a:gd name="T4" fmla="*/ 133 w 206"/>
                <a:gd name="T5" fmla="*/ 7 h 233"/>
                <a:gd name="T6" fmla="*/ 133 w 206"/>
                <a:gd name="T7" fmla="*/ 6 h 233"/>
                <a:gd name="T8" fmla="*/ 133 w 206"/>
                <a:gd name="T9" fmla="*/ 5 h 233"/>
                <a:gd name="T10" fmla="*/ 127 w 206"/>
                <a:gd name="T11" fmla="*/ 1 h 233"/>
                <a:gd name="T12" fmla="*/ 4 w 206"/>
                <a:gd name="T13" fmla="*/ 20 h 233"/>
                <a:gd name="T14" fmla="*/ 0 w 206"/>
                <a:gd name="T15" fmla="*/ 25 h 233"/>
                <a:gd name="T16" fmla="*/ 0 w 206"/>
                <a:gd name="T17" fmla="*/ 25 h 233"/>
                <a:gd name="T18" fmla="*/ 0 w 206"/>
                <a:gd name="T19" fmla="*/ 26 h 233"/>
                <a:gd name="T20" fmla="*/ 0 w 206"/>
                <a:gd name="T21" fmla="*/ 228 h 233"/>
                <a:gd name="T22" fmla="*/ 5 w 206"/>
                <a:gd name="T23" fmla="*/ 233 h 233"/>
                <a:gd name="T24" fmla="*/ 54 w 206"/>
                <a:gd name="T25" fmla="*/ 233 h 233"/>
                <a:gd name="T26" fmla="*/ 79 w 206"/>
                <a:gd name="T27" fmla="*/ 233 h 233"/>
                <a:gd name="T28" fmla="*/ 128 w 206"/>
                <a:gd name="T29" fmla="*/ 233 h 233"/>
                <a:gd name="T30" fmla="*/ 201 w 206"/>
                <a:gd name="T31" fmla="*/ 233 h 233"/>
                <a:gd name="T32" fmla="*/ 206 w 206"/>
                <a:gd name="T33" fmla="*/ 228 h 233"/>
                <a:gd name="T34" fmla="*/ 206 w 206"/>
                <a:gd name="T35" fmla="*/ 101 h 233"/>
                <a:gd name="T36" fmla="*/ 202 w 206"/>
                <a:gd name="T37" fmla="*/ 96 h 233"/>
                <a:gd name="T38" fmla="*/ 9 w 206"/>
                <a:gd name="T39" fmla="*/ 30 h 233"/>
                <a:gd name="T40" fmla="*/ 123 w 206"/>
                <a:gd name="T41" fmla="*/ 12 h 233"/>
                <a:gd name="T42" fmla="*/ 123 w 206"/>
                <a:gd name="T43" fmla="*/ 85 h 233"/>
                <a:gd name="T44" fmla="*/ 123 w 206"/>
                <a:gd name="T45" fmla="*/ 224 h 233"/>
                <a:gd name="T46" fmla="*/ 84 w 206"/>
                <a:gd name="T47" fmla="*/ 224 h 233"/>
                <a:gd name="T48" fmla="*/ 84 w 206"/>
                <a:gd name="T49" fmla="*/ 180 h 233"/>
                <a:gd name="T50" fmla="*/ 79 w 206"/>
                <a:gd name="T51" fmla="*/ 175 h 233"/>
                <a:gd name="T52" fmla="*/ 54 w 206"/>
                <a:gd name="T53" fmla="*/ 175 h 233"/>
                <a:gd name="T54" fmla="*/ 49 w 206"/>
                <a:gd name="T55" fmla="*/ 180 h 233"/>
                <a:gd name="T56" fmla="*/ 49 w 206"/>
                <a:gd name="T57" fmla="*/ 224 h 233"/>
                <a:gd name="T58" fmla="*/ 9 w 206"/>
                <a:gd name="T59" fmla="*/ 224 h 233"/>
                <a:gd name="T60" fmla="*/ 9 w 206"/>
                <a:gd name="T61" fmla="*/ 30 h 233"/>
                <a:gd name="T62" fmla="*/ 58 w 206"/>
                <a:gd name="T63" fmla="*/ 224 h 233"/>
                <a:gd name="T64" fmla="*/ 58 w 206"/>
                <a:gd name="T65" fmla="*/ 184 h 233"/>
                <a:gd name="T66" fmla="*/ 74 w 206"/>
                <a:gd name="T67" fmla="*/ 184 h 233"/>
                <a:gd name="T68" fmla="*/ 74 w 206"/>
                <a:gd name="T69" fmla="*/ 224 h 233"/>
                <a:gd name="T70" fmla="*/ 58 w 206"/>
                <a:gd name="T71" fmla="*/ 224 h 233"/>
                <a:gd name="T72" fmla="*/ 196 w 206"/>
                <a:gd name="T73" fmla="*/ 224 h 233"/>
                <a:gd name="T74" fmla="*/ 170 w 206"/>
                <a:gd name="T75" fmla="*/ 224 h 233"/>
                <a:gd name="T76" fmla="*/ 170 w 206"/>
                <a:gd name="T77" fmla="*/ 199 h 233"/>
                <a:gd name="T78" fmla="*/ 165 w 206"/>
                <a:gd name="T79" fmla="*/ 195 h 233"/>
                <a:gd name="T80" fmla="*/ 164 w 206"/>
                <a:gd name="T81" fmla="*/ 195 h 233"/>
                <a:gd name="T82" fmla="*/ 159 w 206"/>
                <a:gd name="T83" fmla="*/ 199 h 233"/>
                <a:gd name="T84" fmla="*/ 159 w 206"/>
                <a:gd name="T85" fmla="*/ 224 h 233"/>
                <a:gd name="T86" fmla="*/ 133 w 206"/>
                <a:gd name="T87" fmla="*/ 224 h 233"/>
                <a:gd name="T88" fmla="*/ 133 w 206"/>
                <a:gd name="T89" fmla="*/ 90 h 233"/>
                <a:gd name="T90" fmla="*/ 196 w 206"/>
                <a:gd name="T91" fmla="*/ 105 h 233"/>
                <a:gd name="T92" fmla="*/ 196 w 206"/>
                <a:gd name="T9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3">
                  <a:moveTo>
                    <a:pt x="202" y="96"/>
                  </a:moveTo>
                  <a:cubicBezTo>
                    <a:pt x="133" y="81"/>
                    <a:pt x="133" y="81"/>
                    <a:pt x="133" y="81"/>
                  </a:cubicBezTo>
                  <a:cubicBezTo>
                    <a:pt x="133" y="7"/>
                    <a:pt x="133" y="7"/>
                    <a:pt x="133" y="7"/>
                  </a:cubicBezTo>
                  <a:cubicBezTo>
                    <a:pt x="133" y="6"/>
                    <a:pt x="133" y="6"/>
                    <a:pt x="133" y="6"/>
                  </a:cubicBezTo>
                  <a:cubicBezTo>
                    <a:pt x="133" y="6"/>
                    <a:pt x="133" y="5"/>
                    <a:pt x="133" y="5"/>
                  </a:cubicBezTo>
                  <a:cubicBezTo>
                    <a:pt x="132" y="2"/>
                    <a:pt x="130" y="0"/>
                    <a:pt x="127" y="1"/>
                  </a:cubicBezTo>
                  <a:cubicBezTo>
                    <a:pt x="4" y="20"/>
                    <a:pt x="4" y="20"/>
                    <a:pt x="4" y="20"/>
                  </a:cubicBezTo>
                  <a:cubicBezTo>
                    <a:pt x="1" y="20"/>
                    <a:pt x="0" y="23"/>
                    <a:pt x="0" y="25"/>
                  </a:cubicBezTo>
                  <a:cubicBezTo>
                    <a:pt x="0" y="25"/>
                    <a:pt x="0" y="25"/>
                    <a:pt x="0" y="25"/>
                  </a:cubicBezTo>
                  <a:cubicBezTo>
                    <a:pt x="0" y="26"/>
                    <a:pt x="0" y="26"/>
                    <a:pt x="0" y="26"/>
                  </a:cubicBezTo>
                  <a:cubicBezTo>
                    <a:pt x="0" y="228"/>
                    <a:pt x="0" y="228"/>
                    <a:pt x="0" y="228"/>
                  </a:cubicBezTo>
                  <a:cubicBezTo>
                    <a:pt x="0" y="231"/>
                    <a:pt x="2" y="233"/>
                    <a:pt x="5" y="233"/>
                  </a:cubicBezTo>
                  <a:cubicBezTo>
                    <a:pt x="54" y="233"/>
                    <a:pt x="54" y="233"/>
                    <a:pt x="54" y="233"/>
                  </a:cubicBezTo>
                  <a:cubicBezTo>
                    <a:pt x="79" y="233"/>
                    <a:pt x="79" y="233"/>
                    <a:pt x="79" y="233"/>
                  </a:cubicBezTo>
                  <a:cubicBezTo>
                    <a:pt x="128" y="233"/>
                    <a:pt x="128" y="233"/>
                    <a:pt x="128" y="233"/>
                  </a:cubicBezTo>
                  <a:cubicBezTo>
                    <a:pt x="201" y="233"/>
                    <a:pt x="201" y="233"/>
                    <a:pt x="201" y="233"/>
                  </a:cubicBezTo>
                  <a:cubicBezTo>
                    <a:pt x="204" y="233"/>
                    <a:pt x="206" y="231"/>
                    <a:pt x="206" y="228"/>
                  </a:cubicBezTo>
                  <a:cubicBezTo>
                    <a:pt x="206" y="101"/>
                    <a:pt x="206" y="101"/>
                    <a:pt x="206" y="101"/>
                  </a:cubicBezTo>
                  <a:cubicBezTo>
                    <a:pt x="206" y="99"/>
                    <a:pt x="204" y="97"/>
                    <a:pt x="202" y="96"/>
                  </a:cubicBezTo>
                  <a:close/>
                  <a:moveTo>
                    <a:pt x="9" y="30"/>
                  </a:moveTo>
                  <a:cubicBezTo>
                    <a:pt x="123" y="12"/>
                    <a:pt x="123" y="12"/>
                    <a:pt x="123" y="12"/>
                  </a:cubicBezTo>
                  <a:cubicBezTo>
                    <a:pt x="123" y="85"/>
                    <a:pt x="123" y="85"/>
                    <a:pt x="123" y="85"/>
                  </a:cubicBezTo>
                  <a:cubicBezTo>
                    <a:pt x="123" y="224"/>
                    <a:pt x="123" y="224"/>
                    <a:pt x="123" y="224"/>
                  </a:cubicBezTo>
                  <a:cubicBezTo>
                    <a:pt x="84" y="224"/>
                    <a:pt x="84" y="224"/>
                    <a:pt x="84" y="224"/>
                  </a:cubicBezTo>
                  <a:cubicBezTo>
                    <a:pt x="84" y="180"/>
                    <a:pt x="84" y="180"/>
                    <a:pt x="84" y="180"/>
                  </a:cubicBezTo>
                  <a:cubicBezTo>
                    <a:pt x="84" y="177"/>
                    <a:pt x="82" y="175"/>
                    <a:pt x="79" y="175"/>
                  </a:cubicBezTo>
                  <a:cubicBezTo>
                    <a:pt x="54" y="175"/>
                    <a:pt x="54" y="175"/>
                    <a:pt x="54" y="175"/>
                  </a:cubicBezTo>
                  <a:cubicBezTo>
                    <a:pt x="51" y="175"/>
                    <a:pt x="49" y="177"/>
                    <a:pt x="49" y="180"/>
                  </a:cubicBezTo>
                  <a:cubicBezTo>
                    <a:pt x="49" y="224"/>
                    <a:pt x="49" y="224"/>
                    <a:pt x="49" y="224"/>
                  </a:cubicBezTo>
                  <a:cubicBezTo>
                    <a:pt x="9" y="224"/>
                    <a:pt x="9" y="224"/>
                    <a:pt x="9" y="224"/>
                  </a:cubicBezTo>
                  <a:lnTo>
                    <a:pt x="9" y="30"/>
                  </a:lnTo>
                  <a:close/>
                  <a:moveTo>
                    <a:pt x="58" y="224"/>
                  </a:moveTo>
                  <a:cubicBezTo>
                    <a:pt x="58" y="184"/>
                    <a:pt x="58" y="184"/>
                    <a:pt x="58" y="184"/>
                  </a:cubicBezTo>
                  <a:cubicBezTo>
                    <a:pt x="74" y="184"/>
                    <a:pt x="74" y="184"/>
                    <a:pt x="74" y="184"/>
                  </a:cubicBezTo>
                  <a:cubicBezTo>
                    <a:pt x="74" y="224"/>
                    <a:pt x="74" y="224"/>
                    <a:pt x="74" y="224"/>
                  </a:cubicBezTo>
                  <a:lnTo>
                    <a:pt x="58" y="224"/>
                  </a:lnTo>
                  <a:close/>
                  <a:moveTo>
                    <a:pt x="196" y="224"/>
                  </a:moveTo>
                  <a:cubicBezTo>
                    <a:pt x="170" y="224"/>
                    <a:pt x="170" y="224"/>
                    <a:pt x="170" y="224"/>
                  </a:cubicBezTo>
                  <a:cubicBezTo>
                    <a:pt x="170" y="199"/>
                    <a:pt x="170" y="199"/>
                    <a:pt x="170" y="199"/>
                  </a:cubicBezTo>
                  <a:cubicBezTo>
                    <a:pt x="170" y="197"/>
                    <a:pt x="167" y="195"/>
                    <a:pt x="165" y="195"/>
                  </a:cubicBezTo>
                  <a:cubicBezTo>
                    <a:pt x="164" y="195"/>
                    <a:pt x="164" y="195"/>
                    <a:pt x="164" y="195"/>
                  </a:cubicBezTo>
                  <a:cubicBezTo>
                    <a:pt x="161" y="195"/>
                    <a:pt x="159" y="197"/>
                    <a:pt x="159" y="199"/>
                  </a:cubicBezTo>
                  <a:cubicBezTo>
                    <a:pt x="159" y="224"/>
                    <a:pt x="159" y="224"/>
                    <a:pt x="159" y="224"/>
                  </a:cubicBezTo>
                  <a:cubicBezTo>
                    <a:pt x="133" y="224"/>
                    <a:pt x="133" y="224"/>
                    <a:pt x="133" y="224"/>
                  </a:cubicBezTo>
                  <a:cubicBezTo>
                    <a:pt x="133" y="90"/>
                    <a:pt x="133" y="90"/>
                    <a:pt x="133" y="90"/>
                  </a:cubicBezTo>
                  <a:cubicBezTo>
                    <a:pt x="196" y="105"/>
                    <a:pt x="196" y="105"/>
                    <a:pt x="196" y="105"/>
                  </a:cubicBezTo>
                  <a:lnTo>
                    <a:pt x="196" y="224"/>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1" name="Freeform 224"/>
            <p:cNvSpPr>
              <a:spLocks/>
            </p:cNvSpPr>
            <p:nvPr/>
          </p:nvSpPr>
          <p:spPr bwMode="auto">
            <a:xfrm>
              <a:off x="4633644" y="1350925"/>
              <a:ext cx="13692" cy="34931"/>
            </a:xfrm>
            <a:custGeom>
              <a:avLst/>
              <a:gdLst>
                <a:gd name="T0" fmla="*/ 5 w 11"/>
                <a:gd name="T1" fmla="*/ 24 h 24"/>
                <a:gd name="T2" fmla="*/ 6 w 11"/>
                <a:gd name="T3" fmla="*/ 24 h 24"/>
                <a:gd name="T4" fmla="*/ 11 w 11"/>
                <a:gd name="T5" fmla="*/ 20 h 24"/>
                <a:gd name="T6" fmla="*/ 11 w 11"/>
                <a:gd name="T7" fmla="*/ 5 h 24"/>
                <a:gd name="T8" fmla="*/ 6 w 11"/>
                <a:gd name="T9" fmla="*/ 0 h 24"/>
                <a:gd name="T10" fmla="*/ 5 w 11"/>
                <a:gd name="T11" fmla="*/ 0 h 24"/>
                <a:gd name="T12" fmla="*/ 0 w 11"/>
                <a:gd name="T13" fmla="*/ 5 h 24"/>
                <a:gd name="T14" fmla="*/ 0 w 11"/>
                <a:gd name="T15" fmla="*/ 20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20"/>
                  </a:cubicBezTo>
                  <a:cubicBezTo>
                    <a:pt x="11" y="5"/>
                    <a:pt x="11" y="5"/>
                    <a:pt x="11" y="5"/>
                  </a:cubicBezTo>
                  <a:cubicBezTo>
                    <a:pt x="11" y="2"/>
                    <a:pt x="8" y="0"/>
                    <a:pt x="6" y="0"/>
                  </a:cubicBezTo>
                  <a:cubicBezTo>
                    <a:pt x="5" y="0"/>
                    <a:pt x="5" y="0"/>
                    <a:pt x="5" y="0"/>
                  </a:cubicBezTo>
                  <a:cubicBezTo>
                    <a:pt x="2" y="0"/>
                    <a:pt x="0" y="2"/>
                    <a:pt x="0" y="5"/>
                  </a:cubicBezTo>
                  <a:cubicBezTo>
                    <a:pt x="0" y="20"/>
                    <a:pt x="0" y="20"/>
                    <a:pt x="0" y="20"/>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2" name="Freeform 225"/>
            <p:cNvSpPr>
              <a:spLocks/>
            </p:cNvSpPr>
            <p:nvPr/>
          </p:nvSpPr>
          <p:spPr bwMode="auto">
            <a:xfrm>
              <a:off x="4633644" y="1400018"/>
              <a:ext cx="13692" cy="34931"/>
            </a:xfrm>
            <a:custGeom>
              <a:avLst/>
              <a:gdLst>
                <a:gd name="T0" fmla="*/ 5 w 11"/>
                <a:gd name="T1" fmla="*/ 24 h 24"/>
                <a:gd name="T2" fmla="*/ 6 w 11"/>
                <a:gd name="T3" fmla="*/ 24 h 24"/>
                <a:gd name="T4" fmla="*/ 11 w 11"/>
                <a:gd name="T5" fmla="*/ 19 h 24"/>
                <a:gd name="T6" fmla="*/ 11 w 11"/>
                <a:gd name="T7" fmla="*/ 5 h 24"/>
                <a:gd name="T8" fmla="*/ 6 w 11"/>
                <a:gd name="T9" fmla="*/ 0 h 24"/>
                <a:gd name="T10" fmla="*/ 5 w 11"/>
                <a:gd name="T11" fmla="*/ 0 h 24"/>
                <a:gd name="T12" fmla="*/ 0 w 11"/>
                <a:gd name="T13" fmla="*/ 5 h 24"/>
                <a:gd name="T14" fmla="*/ 0 w 11"/>
                <a:gd name="T15" fmla="*/ 19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19"/>
                  </a:cubicBezTo>
                  <a:cubicBezTo>
                    <a:pt x="11" y="5"/>
                    <a:pt x="11" y="5"/>
                    <a:pt x="11" y="5"/>
                  </a:cubicBezTo>
                  <a:cubicBezTo>
                    <a:pt x="11" y="2"/>
                    <a:pt x="8" y="0"/>
                    <a:pt x="6" y="0"/>
                  </a:cubicBezTo>
                  <a:cubicBezTo>
                    <a:pt x="5" y="0"/>
                    <a:pt x="5" y="0"/>
                    <a:pt x="5" y="0"/>
                  </a:cubicBezTo>
                  <a:cubicBezTo>
                    <a:pt x="2" y="0"/>
                    <a:pt x="0" y="2"/>
                    <a:pt x="0" y="5"/>
                  </a:cubicBezTo>
                  <a:cubicBezTo>
                    <a:pt x="0" y="19"/>
                    <a:pt x="0" y="19"/>
                    <a:pt x="0" y="19"/>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66" name="TextBox 65"/>
            <p:cNvSpPr txBox="1"/>
            <p:nvPr/>
          </p:nvSpPr>
          <p:spPr>
            <a:xfrm>
              <a:off x="4758711" y="1332374"/>
              <a:ext cx="677385" cy="184666"/>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ORIGINAL SENDER</a:t>
              </a:r>
            </a:p>
          </p:txBody>
        </p:sp>
      </p:grpSp>
      <p:grpSp>
        <p:nvGrpSpPr>
          <p:cNvPr id="5" name="Grupp 4"/>
          <p:cNvGrpSpPr/>
          <p:nvPr/>
        </p:nvGrpSpPr>
        <p:grpSpPr>
          <a:xfrm>
            <a:off x="10249053" y="2495390"/>
            <a:ext cx="1102940" cy="451905"/>
            <a:chOff x="7811151" y="1174380"/>
            <a:chExt cx="827205" cy="338929"/>
          </a:xfrm>
        </p:grpSpPr>
        <p:sp>
          <p:nvSpPr>
            <p:cNvPr id="91" name="Freeform 220"/>
            <p:cNvSpPr>
              <a:spLocks noEditPoints="1"/>
            </p:cNvSpPr>
            <p:nvPr/>
          </p:nvSpPr>
          <p:spPr bwMode="auto">
            <a:xfrm>
              <a:off x="7872357" y="1230081"/>
              <a:ext cx="43492" cy="49093"/>
            </a:xfrm>
            <a:custGeom>
              <a:avLst/>
              <a:gdLst>
                <a:gd name="T0" fmla="*/ 5 w 35"/>
                <a:gd name="T1" fmla="*/ 34 h 34"/>
                <a:gd name="T2" fmla="*/ 30 w 35"/>
                <a:gd name="T3" fmla="*/ 34 h 34"/>
                <a:gd name="T4" fmla="*/ 35 w 35"/>
                <a:gd name="T5" fmla="*/ 30 h 34"/>
                <a:gd name="T6" fmla="*/ 35 w 35"/>
                <a:gd name="T7" fmla="*/ 5 h 34"/>
                <a:gd name="T8" fmla="*/ 30 w 35"/>
                <a:gd name="T9" fmla="*/ 0 h 34"/>
                <a:gd name="T10" fmla="*/ 5 w 35"/>
                <a:gd name="T11" fmla="*/ 0 h 34"/>
                <a:gd name="T12" fmla="*/ 0 w 35"/>
                <a:gd name="T13" fmla="*/ 5 h 34"/>
                <a:gd name="T14" fmla="*/ 0 w 35"/>
                <a:gd name="T15" fmla="*/ 30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30"/>
                  </a:cubicBezTo>
                  <a:cubicBezTo>
                    <a:pt x="35" y="5"/>
                    <a:pt x="35" y="5"/>
                    <a:pt x="35" y="5"/>
                  </a:cubicBezTo>
                  <a:cubicBezTo>
                    <a:pt x="35" y="2"/>
                    <a:pt x="33" y="0"/>
                    <a:pt x="30" y="0"/>
                  </a:cubicBezTo>
                  <a:cubicBezTo>
                    <a:pt x="5" y="0"/>
                    <a:pt x="5" y="0"/>
                    <a:pt x="5" y="0"/>
                  </a:cubicBezTo>
                  <a:cubicBezTo>
                    <a:pt x="2" y="0"/>
                    <a:pt x="0" y="2"/>
                    <a:pt x="0" y="5"/>
                  </a:cubicBezTo>
                  <a:cubicBezTo>
                    <a:pt x="0" y="30"/>
                    <a:pt x="0" y="30"/>
                    <a:pt x="0" y="30"/>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2" name="Freeform 221"/>
            <p:cNvSpPr>
              <a:spLocks noEditPoints="1"/>
            </p:cNvSpPr>
            <p:nvPr/>
          </p:nvSpPr>
          <p:spPr bwMode="auto">
            <a:xfrm>
              <a:off x="7872357" y="1295223"/>
              <a:ext cx="43492" cy="50037"/>
            </a:xfrm>
            <a:custGeom>
              <a:avLst/>
              <a:gdLst>
                <a:gd name="T0" fmla="*/ 5 w 35"/>
                <a:gd name="T1" fmla="*/ 34 h 34"/>
                <a:gd name="T2" fmla="*/ 30 w 35"/>
                <a:gd name="T3" fmla="*/ 34 h 34"/>
                <a:gd name="T4" fmla="*/ 35 w 35"/>
                <a:gd name="T5" fmla="*/ 29 h 34"/>
                <a:gd name="T6" fmla="*/ 35 w 35"/>
                <a:gd name="T7" fmla="*/ 4 h 34"/>
                <a:gd name="T8" fmla="*/ 30 w 35"/>
                <a:gd name="T9" fmla="*/ 0 h 34"/>
                <a:gd name="T10" fmla="*/ 5 w 35"/>
                <a:gd name="T11" fmla="*/ 0 h 34"/>
                <a:gd name="T12" fmla="*/ 0 w 35"/>
                <a:gd name="T13" fmla="*/ 4 h 34"/>
                <a:gd name="T14" fmla="*/ 0 w 35"/>
                <a:gd name="T15" fmla="*/ 29 h 34"/>
                <a:gd name="T16" fmla="*/ 5 w 35"/>
                <a:gd name="T17" fmla="*/ 34 h 34"/>
                <a:gd name="T18" fmla="*/ 9 w 35"/>
                <a:gd name="T19" fmla="*/ 9 h 34"/>
                <a:gd name="T20" fmla="*/ 25 w 35"/>
                <a:gd name="T21" fmla="*/ 9 h 34"/>
                <a:gd name="T22" fmla="*/ 25 w 35"/>
                <a:gd name="T23" fmla="*/ 24 h 34"/>
                <a:gd name="T24" fmla="*/ 9 w 35"/>
                <a:gd name="T25" fmla="*/ 24 h 34"/>
                <a:gd name="T26" fmla="*/ 9 w 35"/>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4"/>
                    <a:pt x="35" y="4"/>
                    <a:pt x="35" y="4"/>
                  </a:cubicBezTo>
                  <a:cubicBezTo>
                    <a:pt x="35" y="2"/>
                    <a:pt x="33" y="0"/>
                    <a:pt x="30" y="0"/>
                  </a:cubicBezTo>
                  <a:cubicBezTo>
                    <a:pt x="5" y="0"/>
                    <a:pt x="5" y="0"/>
                    <a:pt x="5" y="0"/>
                  </a:cubicBezTo>
                  <a:cubicBezTo>
                    <a:pt x="2" y="0"/>
                    <a:pt x="0" y="2"/>
                    <a:pt x="0" y="4"/>
                  </a:cubicBezTo>
                  <a:cubicBezTo>
                    <a:pt x="0" y="29"/>
                    <a:pt x="0" y="29"/>
                    <a:pt x="0" y="29"/>
                  </a:cubicBezTo>
                  <a:cubicBezTo>
                    <a:pt x="0" y="32"/>
                    <a:pt x="2" y="34"/>
                    <a:pt x="5" y="34"/>
                  </a:cubicBezTo>
                  <a:close/>
                  <a:moveTo>
                    <a:pt x="9" y="9"/>
                  </a:moveTo>
                  <a:cubicBezTo>
                    <a:pt x="25" y="9"/>
                    <a:pt x="25" y="9"/>
                    <a:pt x="25" y="9"/>
                  </a:cubicBezTo>
                  <a:cubicBezTo>
                    <a:pt x="25" y="24"/>
                    <a:pt x="25" y="24"/>
                    <a:pt x="25" y="24"/>
                  </a:cubicBezTo>
                  <a:cubicBezTo>
                    <a:pt x="9" y="24"/>
                    <a:pt x="9" y="24"/>
                    <a:pt x="9" y="24"/>
                  </a:cubicBezTo>
                  <a:lnTo>
                    <a:pt x="9" y="9"/>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3" name="Freeform 222"/>
            <p:cNvSpPr>
              <a:spLocks noEditPoints="1"/>
            </p:cNvSpPr>
            <p:nvPr/>
          </p:nvSpPr>
          <p:spPr bwMode="auto">
            <a:xfrm>
              <a:off x="7872357" y="1359422"/>
              <a:ext cx="43492" cy="49093"/>
            </a:xfrm>
            <a:custGeom>
              <a:avLst/>
              <a:gdLst>
                <a:gd name="T0" fmla="*/ 5 w 35"/>
                <a:gd name="T1" fmla="*/ 34 h 34"/>
                <a:gd name="T2" fmla="*/ 30 w 35"/>
                <a:gd name="T3" fmla="*/ 34 h 34"/>
                <a:gd name="T4" fmla="*/ 35 w 35"/>
                <a:gd name="T5" fmla="*/ 29 h 34"/>
                <a:gd name="T6" fmla="*/ 35 w 35"/>
                <a:gd name="T7" fmla="*/ 5 h 34"/>
                <a:gd name="T8" fmla="*/ 30 w 35"/>
                <a:gd name="T9" fmla="*/ 0 h 34"/>
                <a:gd name="T10" fmla="*/ 5 w 35"/>
                <a:gd name="T11" fmla="*/ 0 h 34"/>
                <a:gd name="T12" fmla="*/ 0 w 35"/>
                <a:gd name="T13" fmla="*/ 5 h 34"/>
                <a:gd name="T14" fmla="*/ 0 w 35"/>
                <a:gd name="T15" fmla="*/ 29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5"/>
                    <a:pt x="35" y="5"/>
                    <a:pt x="35" y="5"/>
                  </a:cubicBezTo>
                  <a:cubicBezTo>
                    <a:pt x="35" y="2"/>
                    <a:pt x="33" y="0"/>
                    <a:pt x="30" y="0"/>
                  </a:cubicBezTo>
                  <a:cubicBezTo>
                    <a:pt x="5" y="0"/>
                    <a:pt x="5" y="0"/>
                    <a:pt x="5" y="0"/>
                  </a:cubicBezTo>
                  <a:cubicBezTo>
                    <a:pt x="2" y="0"/>
                    <a:pt x="0" y="2"/>
                    <a:pt x="0" y="5"/>
                  </a:cubicBezTo>
                  <a:cubicBezTo>
                    <a:pt x="0" y="29"/>
                    <a:pt x="0" y="29"/>
                    <a:pt x="0" y="29"/>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4" name="Freeform 223"/>
            <p:cNvSpPr>
              <a:spLocks noEditPoints="1"/>
            </p:cNvSpPr>
            <p:nvPr/>
          </p:nvSpPr>
          <p:spPr bwMode="auto">
            <a:xfrm>
              <a:off x="7811151" y="1174380"/>
              <a:ext cx="256122" cy="338929"/>
            </a:xfrm>
            <a:custGeom>
              <a:avLst/>
              <a:gdLst>
                <a:gd name="T0" fmla="*/ 202 w 206"/>
                <a:gd name="T1" fmla="*/ 96 h 233"/>
                <a:gd name="T2" fmla="*/ 133 w 206"/>
                <a:gd name="T3" fmla="*/ 81 h 233"/>
                <a:gd name="T4" fmla="*/ 133 w 206"/>
                <a:gd name="T5" fmla="*/ 7 h 233"/>
                <a:gd name="T6" fmla="*/ 133 w 206"/>
                <a:gd name="T7" fmla="*/ 6 h 233"/>
                <a:gd name="T8" fmla="*/ 133 w 206"/>
                <a:gd name="T9" fmla="*/ 5 h 233"/>
                <a:gd name="T10" fmla="*/ 127 w 206"/>
                <a:gd name="T11" fmla="*/ 1 h 233"/>
                <a:gd name="T12" fmla="*/ 4 w 206"/>
                <a:gd name="T13" fmla="*/ 20 h 233"/>
                <a:gd name="T14" fmla="*/ 0 w 206"/>
                <a:gd name="T15" fmla="*/ 25 h 233"/>
                <a:gd name="T16" fmla="*/ 0 w 206"/>
                <a:gd name="T17" fmla="*/ 25 h 233"/>
                <a:gd name="T18" fmla="*/ 0 w 206"/>
                <a:gd name="T19" fmla="*/ 26 h 233"/>
                <a:gd name="T20" fmla="*/ 0 w 206"/>
                <a:gd name="T21" fmla="*/ 228 h 233"/>
                <a:gd name="T22" fmla="*/ 5 w 206"/>
                <a:gd name="T23" fmla="*/ 233 h 233"/>
                <a:gd name="T24" fmla="*/ 54 w 206"/>
                <a:gd name="T25" fmla="*/ 233 h 233"/>
                <a:gd name="T26" fmla="*/ 79 w 206"/>
                <a:gd name="T27" fmla="*/ 233 h 233"/>
                <a:gd name="T28" fmla="*/ 128 w 206"/>
                <a:gd name="T29" fmla="*/ 233 h 233"/>
                <a:gd name="T30" fmla="*/ 201 w 206"/>
                <a:gd name="T31" fmla="*/ 233 h 233"/>
                <a:gd name="T32" fmla="*/ 206 w 206"/>
                <a:gd name="T33" fmla="*/ 228 h 233"/>
                <a:gd name="T34" fmla="*/ 206 w 206"/>
                <a:gd name="T35" fmla="*/ 101 h 233"/>
                <a:gd name="T36" fmla="*/ 202 w 206"/>
                <a:gd name="T37" fmla="*/ 96 h 233"/>
                <a:gd name="T38" fmla="*/ 9 w 206"/>
                <a:gd name="T39" fmla="*/ 30 h 233"/>
                <a:gd name="T40" fmla="*/ 123 w 206"/>
                <a:gd name="T41" fmla="*/ 12 h 233"/>
                <a:gd name="T42" fmla="*/ 123 w 206"/>
                <a:gd name="T43" fmla="*/ 85 h 233"/>
                <a:gd name="T44" fmla="*/ 123 w 206"/>
                <a:gd name="T45" fmla="*/ 224 h 233"/>
                <a:gd name="T46" fmla="*/ 84 w 206"/>
                <a:gd name="T47" fmla="*/ 224 h 233"/>
                <a:gd name="T48" fmla="*/ 84 w 206"/>
                <a:gd name="T49" fmla="*/ 180 h 233"/>
                <a:gd name="T50" fmla="*/ 79 w 206"/>
                <a:gd name="T51" fmla="*/ 175 h 233"/>
                <a:gd name="T52" fmla="*/ 54 w 206"/>
                <a:gd name="T53" fmla="*/ 175 h 233"/>
                <a:gd name="T54" fmla="*/ 49 w 206"/>
                <a:gd name="T55" fmla="*/ 180 h 233"/>
                <a:gd name="T56" fmla="*/ 49 w 206"/>
                <a:gd name="T57" fmla="*/ 224 h 233"/>
                <a:gd name="T58" fmla="*/ 9 w 206"/>
                <a:gd name="T59" fmla="*/ 224 h 233"/>
                <a:gd name="T60" fmla="*/ 9 w 206"/>
                <a:gd name="T61" fmla="*/ 30 h 233"/>
                <a:gd name="T62" fmla="*/ 58 w 206"/>
                <a:gd name="T63" fmla="*/ 224 h 233"/>
                <a:gd name="T64" fmla="*/ 58 w 206"/>
                <a:gd name="T65" fmla="*/ 184 h 233"/>
                <a:gd name="T66" fmla="*/ 74 w 206"/>
                <a:gd name="T67" fmla="*/ 184 h 233"/>
                <a:gd name="T68" fmla="*/ 74 w 206"/>
                <a:gd name="T69" fmla="*/ 224 h 233"/>
                <a:gd name="T70" fmla="*/ 58 w 206"/>
                <a:gd name="T71" fmla="*/ 224 h 233"/>
                <a:gd name="T72" fmla="*/ 196 w 206"/>
                <a:gd name="T73" fmla="*/ 224 h 233"/>
                <a:gd name="T74" fmla="*/ 170 w 206"/>
                <a:gd name="T75" fmla="*/ 224 h 233"/>
                <a:gd name="T76" fmla="*/ 170 w 206"/>
                <a:gd name="T77" fmla="*/ 199 h 233"/>
                <a:gd name="T78" fmla="*/ 165 w 206"/>
                <a:gd name="T79" fmla="*/ 195 h 233"/>
                <a:gd name="T80" fmla="*/ 164 w 206"/>
                <a:gd name="T81" fmla="*/ 195 h 233"/>
                <a:gd name="T82" fmla="*/ 159 w 206"/>
                <a:gd name="T83" fmla="*/ 199 h 233"/>
                <a:gd name="T84" fmla="*/ 159 w 206"/>
                <a:gd name="T85" fmla="*/ 224 h 233"/>
                <a:gd name="T86" fmla="*/ 133 w 206"/>
                <a:gd name="T87" fmla="*/ 224 h 233"/>
                <a:gd name="T88" fmla="*/ 133 w 206"/>
                <a:gd name="T89" fmla="*/ 90 h 233"/>
                <a:gd name="T90" fmla="*/ 196 w 206"/>
                <a:gd name="T91" fmla="*/ 105 h 233"/>
                <a:gd name="T92" fmla="*/ 196 w 206"/>
                <a:gd name="T9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3">
                  <a:moveTo>
                    <a:pt x="202" y="96"/>
                  </a:moveTo>
                  <a:cubicBezTo>
                    <a:pt x="133" y="81"/>
                    <a:pt x="133" y="81"/>
                    <a:pt x="133" y="81"/>
                  </a:cubicBezTo>
                  <a:cubicBezTo>
                    <a:pt x="133" y="7"/>
                    <a:pt x="133" y="7"/>
                    <a:pt x="133" y="7"/>
                  </a:cubicBezTo>
                  <a:cubicBezTo>
                    <a:pt x="133" y="6"/>
                    <a:pt x="133" y="6"/>
                    <a:pt x="133" y="6"/>
                  </a:cubicBezTo>
                  <a:cubicBezTo>
                    <a:pt x="133" y="6"/>
                    <a:pt x="133" y="5"/>
                    <a:pt x="133" y="5"/>
                  </a:cubicBezTo>
                  <a:cubicBezTo>
                    <a:pt x="132" y="2"/>
                    <a:pt x="130" y="0"/>
                    <a:pt x="127" y="1"/>
                  </a:cubicBezTo>
                  <a:cubicBezTo>
                    <a:pt x="4" y="20"/>
                    <a:pt x="4" y="20"/>
                    <a:pt x="4" y="20"/>
                  </a:cubicBezTo>
                  <a:cubicBezTo>
                    <a:pt x="1" y="20"/>
                    <a:pt x="0" y="23"/>
                    <a:pt x="0" y="25"/>
                  </a:cubicBezTo>
                  <a:cubicBezTo>
                    <a:pt x="0" y="25"/>
                    <a:pt x="0" y="25"/>
                    <a:pt x="0" y="25"/>
                  </a:cubicBezTo>
                  <a:cubicBezTo>
                    <a:pt x="0" y="26"/>
                    <a:pt x="0" y="26"/>
                    <a:pt x="0" y="26"/>
                  </a:cubicBezTo>
                  <a:cubicBezTo>
                    <a:pt x="0" y="228"/>
                    <a:pt x="0" y="228"/>
                    <a:pt x="0" y="228"/>
                  </a:cubicBezTo>
                  <a:cubicBezTo>
                    <a:pt x="0" y="231"/>
                    <a:pt x="2" y="233"/>
                    <a:pt x="5" y="233"/>
                  </a:cubicBezTo>
                  <a:cubicBezTo>
                    <a:pt x="54" y="233"/>
                    <a:pt x="54" y="233"/>
                    <a:pt x="54" y="233"/>
                  </a:cubicBezTo>
                  <a:cubicBezTo>
                    <a:pt x="79" y="233"/>
                    <a:pt x="79" y="233"/>
                    <a:pt x="79" y="233"/>
                  </a:cubicBezTo>
                  <a:cubicBezTo>
                    <a:pt x="128" y="233"/>
                    <a:pt x="128" y="233"/>
                    <a:pt x="128" y="233"/>
                  </a:cubicBezTo>
                  <a:cubicBezTo>
                    <a:pt x="201" y="233"/>
                    <a:pt x="201" y="233"/>
                    <a:pt x="201" y="233"/>
                  </a:cubicBezTo>
                  <a:cubicBezTo>
                    <a:pt x="204" y="233"/>
                    <a:pt x="206" y="231"/>
                    <a:pt x="206" y="228"/>
                  </a:cubicBezTo>
                  <a:cubicBezTo>
                    <a:pt x="206" y="101"/>
                    <a:pt x="206" y="101"/>
                    <a:pt x="206" y="101"/>
                  </a:cubicBezTo>
                  <a:cubicBezTo>
                    <a:pt x="206" y="99"/>
                    <a:pt x="204" y="97"/>
                    <a:pt x="202" y="96"/>
                  </a:cubicBezTo>
                  <a:close/>
                  <a:moveTo>
                    <a:pt x="9" y="30"/>
                  </a:moveTo>
                  <a:cubicBezTo>
                    <a:pt x="123" y="12"/>
                    <a:pt x="123" y="12"/>
                    <a:pt x="123" y="12"/>
                  </a:cubicBezTo>
                  <a:cubicBezTo>
                    <a:pt x="123" y="85"/>
                    <a:pt x="123" y="85"/>
                    <a:pt x="123" y="85"/>
                  </a:cubicBezTo>
                  <a:cubicBezTo>
                    <a:pt x="123" y="224"/>
                    <a:pt x="123" y="224"/>
                    <a:pt x="123" y="224"/>
                  </a:cubicBezTo>
                  <a:cubicBezTo>
                    <a:pt x="84" y="224"/>
                    <a:pt x="84" y="224"/>
                    <a:pt x="84" y="224"/>
                  </a:cubicBezTo>
                  <a:cubicBezTo>
                    <a:pt x="84" y="180"/>
                    <a:pt x="84" y="180"/>
                    <a:pt x="84" y="180"/>
                  </a:cubicBezTo>
                  <a:cubicBezTo>
                    <a:pt x="84" y="177"/>
                    <a:pt x="82" y="175"/>
                    <a:pt x="79" y="175"/>
                  </a:cubicBezTo>
                  <a:cubicBezTo>
                    <a:pt x="54" y="175"/>
                    <a:pt x="54" y="175"/>
                    <a:pt x="54" y="175"/>
                  </a:cubicBezTo>
                  <a:cubicBezTo>
                    <a:pt x="51" y="175"/>
                    <a:pt x="49" y="177"/>
                    <a:pt x="49" y="180"/>
                  </a:cubicBezTo>
                  <a:cubicBezTo>
                    <a:pt x="49" y="224"/>
                    <a:pt x="49" y="224"/>
                    <a:pt x="49" y="224"/>
                  </a:cubicBezTo>
                  <a:cubicBezTo>
                    <a:pt x="9" y="224"/>
                    <a:pt x="9" y="224"/>
                    <a:pt x="9" y="224"/>
                  </a:cubicBezTo>
                  <a:lnTo>
                    <a:pt x="9" y="30"/>
                  </a:lnTo>
                  <a:close/>
                  <a:moveTo>
                    <a:pt x="58" y="224"/>
                  </a:moveTo>
                  <a:cubicBezTo>
                    <a:pt x="58" y="184"/>
                    <a:pt x="58" y="184"/>
                    <a:pt x="58" y="184"/>
                  </a:cubicBezTo>
                  <a:cubicBezTo>
                    <a:pt x="74" y="184"/>
                    <a:pt x="74" y="184"/>
                    <a:pt x="74" y="184"/>
                  </a:cubicBezTo>
                  <a:cubicBezTo>
                    <a:pt x="74" y="224"/>
                    <a:pt x="74" y="224"/>
                    <a:pt x="74" y="224"/>
                  </a:cubicBezTo>
                  <a:lnTo>
                    <a:pt x="58" y="224"/>
                  </a:lnTo>
                  <a:close/>
                  <a:moveTo>
                    <a:pt x="196" y="224"/>
                  </a:moveTo>
                  <a:cubicBezTo>
                    <a:pt x="170" y="224"/>
                    <a:pt x="170" y="224"/>
                    <a:pt x="170" y="224"/>
                  </a:cubicBezTo>
                  <a:cubicBezTo>
                    <a:pt x="170" y="199"/>
                    <a:pt x="170" y="199"/>
                    <a:pt x="170" y="199"/>
                  </a:cubicBezTo>
                  <a:cubicBezTo>
                    <a:pt x="170" y="197"/>
                    <a:pt x="167" y="195"/>
                    <a:pt x="165" y="195"/>
                  </a:cubicBezTo>
                  <a:cubicBezTo>
                    <a:pt x="164" y="195"/>
                    <a:pt x="164" y="195"/>
                    <a:pt x="164" y="195"/>
                  </a:cubicBezTo>
                  <a:cubicBezTo>
                    <a:pt x="161" y="195"/>
                    <a:pt x="159" y="197"/>
                    <a:pt x="159" y="199"/>
                  </a:cubicBezTo>
                  <a:cubicBezTo>
                    <a:pt x="159" y="224"/>
                    <a:pt x="159" y="224"/>
                    <a:pt x="159" y="224"/>
                  </a:cubicBezTo>
                  <a:cubicBezTo>
                    <a:pt x="133" y="224"/>
                    <a:pt x="133" y="224"/>
                    <a:pt x="133" y="224"/>
                  </a:cubicBezTo>
                  <a:cubicBezTo>
                    <a:pt x="133" y="90"/>
                    <a:pt x="133" y="90"/>
                    <a:pt x="133" y="90"/>
                  </a:cubicBezTo>
                  <a:cubicBezTo>
                    <a:pt x="196" y="105"/>
                    <a:pt x="196" y="105"/>
                    <a:pt x="196" y="105"/>
                  </a:cubicBezTo>
                  <a:lnTo>
                    <a:pt x="196" y="224"/>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5" name="Freeform 224"/>
            <p:cNvSpPr>
              <a:spLocks/>
            </p:cNvSpPr>
            <p:nvPr/>
          </p:nvSpPr>
          <p:spPr bwMode="auto">
            <a:xfrm>
              <a:off x="8008472" y="1350925"/>
              <a:ext cx="13692" cy="34931"/>
            </a:xfrm>
            <a:custGeom>
              <a:avLst/>
              <a:gdLst>
                <a:gd name="T0" fmla="*/ 5 w 11"/>
                <a:gd name="T1" fmla="*/ 24 h 24"/>
                <a:gd name="T2" fmla="*/ 6 w 11"/>
                <a:gd name="T3" fmla="*/ 24 h 24"/>
                <a:gd name="T4" fmla="*/ 11 w 11"/>
                <a:gd name="T5" fmla="*/ 20 h 24"/>
                <a:gd name="T6" fmla="*/ 11 w 11"/>
                <a:gd name="T7" fmla="*/ 5 h 24"/>
                <a:gd name="T8" fmla="*/ 6 w 11"/>
                <a:gd name="T9" fmla="*/ 0 h 24"/>
                <a:gd name="T10" fmla="*/ 5 w 11"/>
                <a:gd name="T11" fmla="*/ 0 h 24"/>
                <a:gd name="T12" fmla="*/ 0 w 11"/>
                <a:gd name="T13" fmla="*/ 5 h 24"/>
                <a:gd name="T14" fmla="*/ 0 w 11"/>
                <a:gd name="T15" fmla="*/ 20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20"/>
                  </a:cubicBezTo>
                  <a:cubicBezTo>
                    <a:pt x="11" y="5"/>
                    <a:pt x="11" y="5"/>
                    <a:pt x="11" y="5"/>
                  </a:cubicBezTo>
                  <a:cubicBezTo>
                    <a:pt x="11" y="2"/>
                    <a:pt x="8" y="0"/>
                    <a:pt x="6" y="0"/>
                  </a:cubicBezTo>
                  <a:cubicBezTo>
                    <a:pt x="5" y="0"/>
                    <a:pt x="5" y="0"/>
                    <a:pt x="5" y="0"/>
                  </a:cubicBezTo>
                  <a:cubicBezTo>
                    <a:pt x="2" y="0"/>
                    <a:pt x="0" y="2"/>
                    <a:pt x="0" y="5"/>
                  </a:cubicBezTo>
                  <a:cubicBezTo>
                    <a:pt x="0" y="20"/>
                    <a:pt x="0" y="20"/>
                    <a:pt x="0" y="20"/>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6" name="Freeform 225"/>
            <p:cNvSpPr>
              <a:spLocks/>
            </p:cNvSpPr>
            <p:nvPr/>
          </p:nvSpPr>
          <p:spPr bwMode="auto">
            <a:xfrm>
              <a:off x="8008472" y="1400018"/>
              <a:ext cx="13692" cy="34931"/>
            </a:xfrm>
            <a:custGeom>
              <a:avLst/>
              <a:gdLst>
                <a:gd name="T0" fmla="*/ 5 w 11"/>
                <a:gd name="T1" fmla="*/ 24 h 24"/>
                <a:gd name="T2" fmla="*/ 6 w 11"/>
                <a:gd name="T3" fmla="*/ 24 h 24"/>
                <a:gd name="T4" fmla="*/ 11 w 11"/>
                <a:gd name="T5" fmla="*/ 19 h 24"/>
                <a:gd name="T6" fmla="*/ 11 w 11"/>
                <a:gd name="T7" fmla="*/ 5 h 24"/>
                <a:gd name="T8" fmla="*/ 6 w 11"/>
                <a:gd name="T9" fmla="*/ 0 h 24"/>
                <a:gd name="T10" fmla="*/ 5 w 11"/>
                <a:gd name="T11" fmla="*/ 0 h 24"/>
                <a:gd name="T12" fmla="*/ 0 w 11"/>
                <a:gd name="T13" fmla="*/ 5 h 24"/>
                <a:gd name="T14" fmla="*/ 0 w 11"/>
                <a:gd name="T15" fmla="*/ 19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19"/>
                  </a:cubicBezTo>
                  <a:cubicBezTo>
                    <a:pt x="11" y="5"/>
                    <a:pt x="11" y="5"/>
                    <a:pt x="11" y="5"/>
                  </a:cubicBezTo>
                  <a:cubicBezTo>
                    <a:pt x="11" y="2"/>
                    <a:pt x="8" y="0"/>
                    <a:pt x="6" y="0"/>
                  </a:cubicBezTo>
                  <a:cubicBezTo>
                    <a:pt x="5" y="0"/>
                    <a:pt x="5" y="0"/>
                    <a:pt x="5" y="0"/>
                  </a:cubicBezTo>
                  <a:cubicBezTo>
                    <a:pt x="2" y="0"/>
                    <a:pt x="0" y="2"/>
                    <a:pt x="0" y="5"/>
                  </a:cubicBezTo>
                  <a:cubicBezTo>
                    <a:pt x="0" y="19"/>
                    <a:pt x="0" y="19"/>
                    <a:pt x="0" y="19"/>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67" name="TextBox 66"/>
            <p:cNvSpPr txBox="1"/>
            <p:nvPr/>
          </p:nvSpPr>
          <p:spPr>
            <a:xfrm>
              <a:off x="8129426" y="1324754"/>
              <a:ext cx="508930" cy="184666"/>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FINAL RECIPIENT</a:t>
              </a:r>
            </a:p>
          </p:txBody>
        </p:sp>
      </p:grpSp>
      <p:sp>
        <p:nvSpPr>
          <p:cNvPr id="83" name="Oval 82"/>
          <p:cNvSpPr/>
          <p:nvPr/>
        </p:nvSpPr>
        <p:spPr bwMode="auto">
          <a:xfrm>
            <a:off x="7136659" y="3606090"/>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C2</a:t>
            </a:r>
            <a:endParaRPr lang="en-GB" sz="667" b="1" dirty="0">
              <a:solidFill>
                <a:srgbClr val="646567"/>
              </a:solidFill>
              <a:latin typeface="Verdana" pitchFamily="34" charset="0"/>
            </a:endParaRPr>
          </a:p>
        </p:txBody>
      </p:sp>
      <p:sp>
        <p:nvSpPr>
          <p:cNvPr id="84" name="Oval 83"/>
          <p:cNvSpPr/>
          <p:nvPr/>
        </p:nvSpPr>
        <p:spPr bwMode="auto">
          <a:xfrm>
            <a:off x="9347499" y="3606090"/>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C3</a:t>
            </a:r>
            <a:endParaRPr lang="en-GB" sz="667" b="1" dirty="0">
              <a:solidFill>
                <a:srgbClr val="646567"/>
              </a:solidFill>
              <a:latin typeface="Verdana" pitchFamily="34" charset="0"/>
            </a:endParaRPr>
          </a:p>
        </p:txBody>
      </p:sp>
      <p:sp>
        <p:nvSpPr>
          <p:cNvPr id="85" name="TextBox 84"/>
          <p:cNvSpPr txBox="1"/>
          <p:nvPr/>
        </p:nvSpPr>
        <p:spPr>
          <a:xfrm>
            <a:off x="5999989" y="3654737"/>
            <a:ext cx="1136008"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Access Point Provider</a:t>
            </a:r>
          </a:p>
        </p:txBody>
      </p:sp>
      <p:sp>
        <p:nvSpPr>
          <p:cNvPr id="86" name="TextBox 85"/>
          <p:cNvSpPr txBox="1"/>
          <p:nvPr/>
        </p:nvSpPr>
        <p:spPr>
          <a:xfrm>
            <a:off x="9648395" y="3654737"/>
            <a:ext cx="1127352"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Access Point Provider</a:t>
            </a:r>
          </a:p>
        </p:txBody>
      </p:sp>
      <p:sp>
        <p:nvSpPr>
          <p:cNvPr id="87" name="Oval 86"/>
          <p:cNvSpPr/>
          <p:nvPr/>
        </p:nvSpPr>
        <p:spPr bwMode="auto">
          <a:xfrm>
            <a:off x="7080632" y="2101343"/>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C1</a:t>
            </a:r>
            <a:endParaRPr lang="en-GB" sz="667" b="1" dirty="0">
              <a:solidFill>
                <a:srgbClr val="646567"/>
              </a:solidFill>
              <a:latin typeface="Verdana" pitchFamily="34" charset="0"/>
            </a:endParaRPr>
          </a:p>
        </p:txBody>
      </p:sp>
      <p:sp>
        <p:nvSpPr>
          <p:cNvPr id="88" name="TextBox 87"/>
          <p:cNvSpPr txBox="1"/>
          <p:nvPr/>
        </p:nvSpPr>
        <p:spPr>
          <a:xfrm>
            <a:off x="6513499" y="2133586"/>
            <a:ext cx="622499"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Participant</a:t>
            </a:r>
          </a:p>
        </p:txBody>
      </p:sp>
      <p:sp>
        <p:nvSpPr>
          <p:cNvPr id="89" name="Oval 88"/>
          <p:cNvSpPr/>
          <p:nvPr/>
        </p:nvSpPr>
        <p:spPr bwMode="auto">
          <a:xfrm>
            <a:off x="9347499" y="2122919"/>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C4</a:t>
            </a:r>
            <a:endParaRPr lang="en-GB" sz="667" b="1" dirty="0">
              <a:solidFill>
                <a:srgbClr val="646567"/>
              </a:solidFill>
              <a:latin typeface="Verdana" pitchFamily="34" charset="0"/>
            </a:endParaRPr>
          </a:p>
        </p:txBody>
      </p:sp>
      <p:sp>
        <p:nvSpPr>
          <p:cNvPr id="90" name="TextBox 89"/>
          <p:cNvSpPr txBox="1"/>
          <p:nvPr/>
        </p:nvSpPr>
        <p:spPr>
          <a:xfrm>
            <a:off x="9648394" y="2133586"/>
            <a:ext cx="570404"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Participant</a:t>
            </a:r>
          </a:p>
        </p:txBody>
      </p:sp>
      <p:sp>
        <p:nvSpPr>
          <p:cNvPr id="74" name="TextBox 73"/>
          <p:cNvSpPr txBox="1"/>
          <p:nvPr/>
        </p:nvSpPr>
        <p:spPr>
          <a:xfrm>
            <a:off x="5700020" y="2112775"/>
            <a:ext cx="572593" cy="235898"/>
          </a:xfrm>
          <a:prstGeom prst="rect">
            <a:avLst/>
          </a:prstGeom>
          <a:noFill/>
        </p:spPr>
        <p:txBody>
          <a:bodyPr wrap="none" rtlCol="0">
            <a:spAutoFit/>
          </a:bodyPr>
          <a:lstStyle/>
          <a:p>
            <a:pPr defTabSz="1219170" fontAlgn="base">
              <a:spcBef>
                <a:spcPct val="0"/>
              </a:spcBef>
              <a:spcAft>
                <a:spcPct val="0"/>
              </a:spcAft>
              <a:defRPr/>
            </a:pPr>
            <a:r>
              <a:rPr lang="en-GB" sz="933" b="1" dirty="0">
                <a:solidFill>
                  <a:srgbClr val="0F5494"/>
                </a:solidFill>
                <a:latin typeface="Verdana" pitchFamily="34" charset="0"/>
              </a:rPr>
              <a:t>Seller</a:t>
            </a:r>
          </a:p>
        </p:txBody>
      </p:sp>
      <p:sp>
        <p:nvSpPr>
          <p:cNvPr id="75" name="TextBox 74"/>
          <p:cNvSpPr txBox="1"/>
          <p:nvPr/>
        </p:nvSpPr>
        <p:spPr>
          <a:xfrm>
            <a:off x="10282299" y="2101343"/>
            <a:ext cx="579005" cy="235898"/>
          </a:xfrm>
          <a:prstGeom prst="rect">
            <a:avLst/>
          </a:prstGeom>
          <a:noFill/>
        </p:spPr>
        <p:txBody>
          <a:bodyPr wrap="none" rtlCol="0">
            <a:spAutoFit/>
          </a:bodyPr>
          <a:lstStyle/>
          <a:p>
            <a:pPr defTabSz="1219170" fontAlgn="base">
              <a:spcBef>
                <a:spcPct val="0"/>
              </a:spcBef>
              <a:spcAft>
                <a:spcPct val="0"/>
              </a:spcAft>
              <a:defRPr/>
            </a:pPr>
            <a:r>
              <a:rPr lang="en-GB" sz="933" b="1" dirty="0">
                <a:solidFill>
                  <a:srgbClr val="0F5494"/>
                </a:solidFill>
                <a:latin typeface="Verdana" pitchFamily="34" charset="0"/>
              </a:rPr>
              <a:t>Buyer</a:t>
            </a:r>
          </a:p>
        </p:txBody>
      </p:sp>
      <p:sp>
        <p:nvSpPr>
          <p:cNvPr id="49" name="Rectangle 48">
            <a:hlinkClick r:id="" action="ppaction://noaction"/>
          </p:cNvPr>
          <p:cNvSpPr/>
          <p:nvPr/>
        </p:nvSpPr>
        <p:spPr bwMode="auto">
          <a:xfrm>
            <a:off x="6513499" y="4288476"/>
            <a:ext cx="837227" cy="448664"/>
          </a:xfrm>
          <a:prstGeom prst="rect">
            <a:avLst/>
          </a:prstGeom>
          <a:solidFill>
            <a:srgbClr val="0F5494"/>
          </a:solidFill>
          <a:ln w="9525" cap="flat" cmpd="sng" algn="ctr">
            <a:solidFill>
              <a:srgbClr val="002060"/>
            </a:solid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933" kern="0" dirty="0">
                <a:solidFill>
                  <a:srgbClr val="FFFFFF"/>
                </a:solidFill>
                <a:latin typeface="Verdana"/>
                <a:ea typeface="Verdana" charset="0"/>
                <a:cs typeface="Verdana" charset="0"/>
              </a:rPr>
              <a:t>Access</a:t>
            </a:r>
          </a:p>
          <a:p>
            <a:pPr algn="ctr" defTabSz="1624823" eaLnBrk="0" hangingPunct="0">
              <a:lnSpc>
                <a:spcPct val="90000"/>
              </a:lnSpc>
              <a:defRPr/>
            </a:pPr>
            <a:r>
              <a:rPr lang="en-GB" sz="933" kern="0" dirty="0">
                <a:solidFill>
                  <a:srgbClr val="FFFFFF"/>
                </a:solidFill>
                <a:latin typeface="Verdana"/>
                <a:ea typeface="Verdana" charset="0"/>
                <a:cs typeface="Verdana" charset="0"/>
              </a:rPr>
              <a:t>Point</a:t>
            </a:r>
          </a:p>
        </p:txBody>
      </p:sp>
      <p:sp>
        <p:nvSpPr>
          <p:cNvPr id="50" name="Rectangle 49">
            <a:hlinkClick r:id="" action="ppaction://noaction"/>
          </p:cNvPr>
          <p:cNvSpPr/>
          <p:nvPr/>
        </p:nvSpPr>
        <p:spPr bwMode="auto">
          <a:xfrm>
            <a:off x="9356419" y="4288476"/>
            <a:ext cx="837227" cy="448664"/>
          </a:xfrm>
          <a:prstGeom prst="rect">
            <a:avLst/>
          </a:prstGeom>
          <a:solidFill>
            <a:srgbClr val="0F5494"/>
          </a:solidFill>
          <a:ln w="9525" cap="flat" cmpd="sng" algn="ctr">
            <a:solidFill>
              <a:srgbClr val="002060"/>
            </a:solid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933" kern="0" dirty="0">
                <a:solidFill>
                  <a:srgbClr val="FFFFFF"/>
                </a:solidFill>
                <a:latin typeface="Verdana"/>
                <a:ea typeface="Verdana" charset="0"/>
                <a:cs typeface="Verdana" charset="0"/>
              </a:rPr>
              <a:t>Access</a:t>
            </a:r>
          </a:p>
          <a:p>
            <a:pPr algn="ctr" defTabSz="1624823" eaLnBrk="0" hangingPunct="0">
              <a:lnSpc>
                <a:spcPct val="90000"/>
              </a:lnSpc>
              <a:defRPr/>
            </a:pPr>
            <a:r>
              <a:rPr lang="en-GB" sz="933" kern="0" dirty="0">
                <a:solidFill>
                  <a:srgbClr val="FFFFFF"/>
                </a:solidFill>
                <a:latin typeface="Verdana"/>
                <a:ea typeface="Verdana" charset="0"/>
                <a:cs typeface="Verdana" charset="0"/>
              </a:rPr>
              <a:t>Point</a:t>
            </a:r>
          </a:p>
        </p:txBody>
      </p:sp>
      <p:sp>
        <p:nvSpPr>
          <p:cNvPr id="103" name="Rectangle 102">
            <a:hlinkClick r:id="" action="ppaction://noaction"/>
          </p:cNvPr>
          <p:cNvSpPr/>
          <p:nvPr/>
        </p:nvSpPr>
        <p:spPr bwMode="auto">
          <a:xfrm>
            <a:off x="6980325" y="5061182"/>
            <a:ext cx="747856" cy="374556"/>
          </a:xfrm>
          <a:prstGeom prst="rect">
            <a:avLst/>
          </a:prstGeom>
          <a:solidFill>
            <a:srgbClr val="00A0AA"/>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SMP</a:t>
            </a:r>
          </a:p>
        </p:txBody>
      </p:sp>
      <p:sp>
        <p:nvSpPr>
          <p:cNvPr id="104" name="Rectangle 103">
            <a:hlinkClick r:id="" action="ppaction://noaction"/>
          </p:cNvPr>
          <p:cNvSpPr/>
          <p:nvPr/>
        </p:nvSpPr>
        <p:spPr bwMode="auto">
          <a:xfrm>
            <a:off x="7916596" y="3265338"/>
            <a:ext cx="747856" cy="374556"/>
          </a:xfrm>
          <a:prstGeom prst="rect">
            <a:avLst/>
          </a:prstGeom>
          <a:solidFill>
            <a:srgbClr val="5B527F"/>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SML</a:t>
            </a:r>
          </a:p>
          <a:p>
            <a:pPr algn="ctr" defTabSz="1624823" eaLnBrk="0" hangingPunct="0">
              <a:lnSpc>
                <a:spcPct val="90000"/>
              </a:lnSpc>
              <a:defRPr/>
            </a:pPr>
            <a:r>
              <a:rPr lang="fr-BE" sz="667" kern="0" dirty="0">
                <a:solidFill>
                  <a:srgbClr val="FFFFFF"/>
                </a:solidFill>
                <a:latin typeface="Verdana"/>
                <a:ea typeface="Verdana" charset="0"/>
                <a:cs typeface="Verdana" charset="0"/>
              </a:rPr>
              <a:t>(</a:t>
            </a:r>
            <a:r>
              <a:rPr lang="fr-BE" sz="667" kern="0" dirty="0" err="1">
                <a:solidFill>
                  <a:srgbClr val="FFFFFF"/>
                </a:solidFill>
                <a:latin typeface="Verdana"/>
                <a:ea typeface="Verdana" charset="0"/>
                <a:cs typeface="Verdana" charset="0"/>
              </a:rPr>
              <a:t>centralised</a:t>
            </a:r>
            <a:r>
              <a:rPr lang="fr-BE" sz="667" kern="0" dirty="0">
                <a:solidFill>
                  <a:srgbClr val="FFFFFF"/>
                </a:solidFill>
                <a:latin typeface="Verdana"/>
                <a:ea typeface="Verdana" charset="0"/>
                <a:cs typeface="Verdana" charset="0"/>
              </a:rPr>
              <a:t>)</a:t>
            </a:r>
            <a:endParaRPr lang="en-GB" sz="667" kern="0" dirty="0">
              <a:solidFill>
                <a:srgbClr val="FFFFFF"/>
              </a:solidFill>
              <a:latin typeface="Verdana"/>
              <a:ea typeface="Verdana" charset="0"/>
              <a:cs typeface="Verdana" charset="0"/>
            </a:endParaRPr>
          </a:p>
        </p:txBody>
      </p:sp>
      <p:cxnSp>
        <p:nvCxnSpPr>
          <p:cNvPr id="105" name="Curved Connector 104"/>
          <p:cNvCxnSpPr>
            <a:endCxn id="104" idx="3"/>
          </p:cNvCxnSpPr>
          <p:nvPr/>
        </p:nvCxnSpPr>
        <p:spPr bwMode="auto">
          <a:xfrm rot="5400000" flipH="1" flipV="1">
            <a:off x="8240147" y="3513110"/>
            <a:ext cx="484799" cy="363813"/>
          </a:xfrm>
          <a:prstGeom prst="curvedConnector4">
            <a:avLst>
              <a:gd name="adj1" fmla="val 30685"/>
              <a:gd name="adj2" fmla="val 183779"/>
            </a:avLst>
          </a:prstGeom>
          <a:noFill/>
          <a:ln w="6350" cap="sq" cmpd="sng" algn="ctr">
            <a:solidFill>
              <a:schemeClr val="bg1">
                <a:lumMod val="50000"/>
              </a:schemeClr>
            </a:solidFill>
            <a:prstDash val="dash"/>
            <a:bevel/>
            <a:headEnd type="triangle" w="med" len="med"/>
            <a:tailEnd type="none" w="med" len="med"/>
          </a:ln>
          <a:effectLst/>
        </p:spPr>
      </p:cxnSp>
      <p:sp>
        <p:nvSpPr>
          <p:cNvPr id="108" name="TextBox 107"/>
          <p:cNvSpPr txBox="1"/>
          <p:nvPr/>
        </p:nvSpPr>
        <p:spPr>
          <a:xfrm>
            <a:off x="6882250" y="3964911"/>
            <a:ext cx="2816551" cy="276999"/>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1200" dirty="0">
                <a:solidFill>
                  <a:srgbClr val="000000"/>
                </a:solidFill>
              </a:rPr>
              <a:t>DNS</a:t>
            </a:r>
          </a:p>
        </p:txBody>
      </p:sp>
      <p:sp>
        <p:nvSpPr>
          <p:cNvPr id="109" name="Rectangle 108">
            <a:hlinkClick r:id="" action="ppaction://noaction"/>
          </p:cNvPr>
          <p:cNvSpPr/>
          <p:nvPr/>
        </p:nvSpPr>
        <p:spPr bwMode="auto">
          <a:xfrm>
            <a:off x="8765615" y="5075046"/>
            <a:ext cx="747856" cy="374556"/>
          </a:xfrm>
          <a:prstGeom prst="rect">
            <a:avLst/>
          </a:prstGeom>
          <a:solidFill>
            <a:srgbClr val="00A0AA"/>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SMP</a:t>
            </a:r>
          </a:p>
        </p:txBody>
      </p:sp>
      <p:sp>
        <p:nvSpPr>
          <p:cNvPr id="3" name="TextBox 2"/>
          <p:cNvSpPr txBox="1"/>
          <p:nvPr/>
        </p:nvSpPr>
        <p:spPr>
          <a:xfrm>
            <a:off x="6745288" y="260649"/>
            <a:ext cx="2953512" cy="338554"/>
          </a:xfrm>
          <a:prstGeom prst="rect">
            <a:avLst/>
          </a:prstGeom>
          <a:noFill/>
        </p:spPr>
        <p:txBody>
          <a:bodyPr wrap="square" rtlCol="0">
            <a:spAutoFit/>
          </a:bodyPr>
          <a:lstStyle/>
          <a:p>
            <a:pPr defTabSz="1219170" fontAlgn="base">
              <a:spcBef>
                <a:spcPct val="0"/>
              </a:spcBef>
              <a:spcAft>
                <a:spcPct val="0"/>
              </a:spcAft>
              <a:defRPr/>
            </a:pPr>
            <a:r>
              <a:rPr lang="fr-BE" sz="1600" dirty="0">
                <a:solidFill>
                  <a:srgbClr val="0F5494"/>
                </a:solidFill>
                <a:latin typeface="Verdana" pitchFamily="34" charset="0"/>
              </a:rPr>
              <a:t>Phase 1: Registration</a:t>
            </a:r>
            <a:endParaRPr lang="en-GB" sz="1600" dirty="0">
              <a:solidFill>
                <a:srgbClr val="0F5494"/>
              </a:solidFill>
              <a:latin typeface="Verdana" pitchFamily="34" charset="0"/>
            </a:endParaRPr>
          </a:p>
        </p:txBody>
      </p:sp>
      <p:sp>
        <p:nvSpPr>
          <p:cNvPr id="119" name="TextBox 118"/>
          <p:cNvSpPr txBox="1"/>
          <p:nvPr/>
        </p:nvSpPr>
        <p:spPr>
          <a:xfrm>
            <a:off x="7536161" y="4485118"/>
            <a:ext cx="1187417" cy="338554"/>
          </a:xfrm>
          <a:prstGeom prst="rect">
            <a:avLst/>
          </a:prstGeom>
          <a:noFill/>
          <a:effectLst/>
        </p:spPr>
        <p:txBody>
          <a:bodyPr wrap="square" rtlCol="0">
            <a:spAutoFit/>
          </a:bodyPr>
          <a:lstStyle/>
          <a:p>
            <a:pPr algn="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2. CREATE PARTICIPANT</a:t>
            </a:r>
          </a:p>
        </p:txBody>
      </p:sp>
      <p:sp>
        <p:nvSpPr>
          <p:cNvPr id="121" name="TextBox 120"/>
          <p:cNvSpPr txBox="1"/>
          <p:nvPr/>
        </p:nvSpPr>
        <p:spPr>
          <a:xfrm>
            <a:off x="10800523" y="5157192"/>
            <a:ext cx="1242243" cy="215444"/>
          </a:xfrm>
          <a:prstGeom prst="rect">
            <a:avLst/>
          </a:prstGeom>
          <a:noFill/>
          <a:effectLst/>
        </p:spPr>
        <p:txBody>
          <a:bodyPr wrap="square" rtlCol="0">
            <a:spAutoFit/>
          </a:bodyPr>
          <a:lstStyle/>
          <a:p>
            <a:pPr algn="r" defTabSz="1219170" eaLnBrk="0" fontAlgn="base" hangingPunct="0">
              <a:spcBef>
                <a:spcPct val="0"/>
              </a:spcBef>
              <a:spcAft>
                <a:spcPct val="0"/>
              </a:spcAft>
              <a:defRPr/>
            </a:pPr>
            <a:r>
              <a:rPr lang="en-GB" sz="800" b="1" kern="0" dirty="0">
                <a:solidFill>
                  <a:srgbClr val="646567"/>
                </a:solidFill>
                <a:latin typeface="Verdana"/>
                <a:ea typeface="Verdana" charset="0"/>
                <a:cs typeface="Verdana" charset="0"/>
              </a:rPr>
              <a:t>ADMINISTRATOR</a:t>
            </a:r>
          </a:p>
        </p:txBody>
      </p:sp>
      <p:grpSp>
        <p:nvGrpSpPr>
          <p:cNvPr id="122" name="Group 121"/>
          <p:cNvGrpSpPr/>
          <p:nvPr/>
        </p:nvGrpSpPr>
        <p:grpSpPr>
          <a:xfrm>
            <a:off x="10362762" y="5061182"/>
            <a:ext cx="412985" cy="412985"/>
            <a:chOff x="4341611" y="3147815"/>
            <a:chExt cx="1084623" cy="1084622"/>
          </a:xfrm>
        </p:grpSpPr>
        <p:sp>
          <p:nvSpPr>
            <p:cNvPr id="123" name="Oval 122"/>
            <p:cNvSpPr/>
            <p:nvPr/>
          </p:nvSpPr>
          <p:spPr bwMode="auto">
            <a:xfrm>
              <a:off x="4341611" y="3147815"/>
              <a:ext cx="1084623" cy="1084622"/>
            </a:xfrm>
            <a:prstGeom prst="ellipse">
              <a:avLst/>
            </a:prstGeom>
            <a:solidFill>
              <a:srgbClr val="0F5494"/>
            </a:solidFill>
            <a:ln>
              <a:noFill/>
            </a:ln>
          </p:spPr>
          <p:txBody>
            <a:bodyPr rtlCol="0" anchor="t"/>
            <a:lstStyle/>
            <a:p>
              <a:pPr algn="ctr" defTabSz="1219170" fontAlgn="base">
                <a:spcBef>
                  <a:spcPct val="0"/>
                </a:spcBef>
                <a:spcAft>
                  <a:spcPct val="0"/>
                </a:spcAft>
                <a:defRPr/>
              </a:pPr>
              <a:endParaRPr lang="en-GB" sz="1467" dirty="0">
                <a:solidFill>
                  <a:srgbClr val="646567"/>
                </a:solidFill>
                <a:latin typeface="Verdana" pitchFamily="34" charset="0"/>
              </a:endParaRPr>
            </a:p>
          </p:txBody>
        </p:sp>
        <p:grpSp>
          <p:nvGrpSpPr>
            <p:cNvPr id="124" name="Group 123"/>
            <p:cNvGrpSpPr/>
            <p:nvPr/>
          </p:nvGrpSpPr>
          <p:grpSpPr>
            <a:xfrm>
              <a:off x="4524891" y="3430997"/>
              <a:ext cx="718057" cy="518251"/>
              <a:chOff x="7635876" y="1039813"/>
              <a:chExt cx="547687" cy="395288"/>
            </a:xfrm>
            <a:solidFill>
              <a:schemeClr val="bg1"/>
            </a:solidFill>
          </p:grpSpPr>
          <p:sp>
            <p:nvSpPr>
              <p:cNvPr id="125" name="Freeform 371"/>
              <p:cNvSpPr>
                <a:spLocks noEditPoints="1"/>
              </p:cNvSpPr>
              <p:nvPr/>
            </p:nvSpPr>
            <p:spPr bwMode="auto">
              <a:xfrm>
                <a:off x="7635876" y="1039813"/>
                <a:ext cx="398463" cy="395288"/>
              </a:xfrm>
              <a:custGeom>
                <a:avLst/>
                <a:gdLst>
                  <a:gd name="T0" fmla="*/ 166 w 173"/>
                  <a:gd name="T1" fmla="*/ 131 h 172"/>
                  <a:gd name="T2" fmla="*/ 111 w 173"/>
                  <a:gd name="T3" fmla="*/ 104 h 172"/>
                  <a:gd name="T4" fmla="*/ 111 w 173"/>
                  <a:gd name="T5" fmla="*/ 99 h 172"/>
                  <a:gd name="T6" fmla="*/ 123 w 173"/>
                  <a:gd name="T7" fmla="*/ 77 h 172"/>
                  <a:gd name="T8" fmla="*/ 129 w 173"/>
                  <a:gd name="T9" fmla="*/ 63 h 172"/>
                  <a:gd name="T10" fmla="*/ 126 w 173"/>
                  <a:gd name="T11" fmla="*/ 53 h 172"/>
                  <a:gd name="T12" fmla="*/ 126 w 173"/>
                  <a:gd name="T13" fmla="*/ 37 h 172"/>
                  <a:gd name="T14" fmla="*/ 86 w 173"/>
                  <a:gd name="T15" fmla="*/ 0 h 172"/>
                  <a:gd name="T16" fmla="*/ 47 w 173"/>
                  <a:gd name="T17" fmla="*/ 37 h 172"/>
                  <a:gd name="T18" fmla="*/ 47 w 173"/>
                  <a:gd name="T19" fmla="*/ 53 h 172"/>
                  <a:gd name="T20" fmla="*/ 44 w 173"/>
                  <a:gd name="T21" fmla="*/ 63 h 172"/>
                  <a:gd name="T22" fmla="*/ 50 w 173"/>
                  <a:gd name="T23" fmla="*/ 77 h 172"/>
                  <a:gd name="T24" fmla="*/ 62 w 173"/>
                  <a:gd name="T25" fmla="*/ 99 h 172"/>
                  <a:gd name="T26" fmla="*/ 62 w 173"/>
                  <a:gd name="T27" fmla="*/ 104 h 172"/>
                  <a:gd name="T28" fmla="*/ 7 w 173"/>
                  <a:gd name="T29" fmla="*/ 131 h 172"/>
                  <a:gd name="T30" fmla="*/ 0 w 173"/>
                  <a:gd name="T31" fmla="*/ 141 h 172"/>
                  <a:gd name="T32" fmla="*/ 0 w 173"/>
                  <a:gd name="T33" fmla="*/ 162 h 172"/>
                  <a:gd name="T34" fmla="*/ 11 w 173"/>
                  <a:gd name="T35" fmla="*/ 172 h 172"/>
                  <a:gd name="T36" fmla="*/ 162 w 173"/>
                  <a:gd name="T37" fmla="*/ 172 h 172"/>
                  <a:gd name="T38" fmla="*/ 173 w 173"/>
                  <a:gd name="T39" fmla="*/ 162 h 172"/>
                  <a:gd name="T40" fmla="*/ 173 w 173"/>
                  <a:gd name="T41" fmla="*/ 141 h 172"/>
                  <a:gd name="T42" fmla="*/ 166 w 173"/>
                  <a:gd name="T43" fmla="*/ 131 h 172"/>
                  <a:gd name="T44" fmla="*/ 163 w 173"/>
                  <a:gd name="T45" fmla="*/ 162 h 172"/>
                  <a:gd name="T46" fmla="*/ 162 w 173"/>
                  <a:gd name="T47" fmla="*/ 163 h 172"/>
                  <a:gd name="T48" fmla="*/ 11 w 173"/>
                  <a:gd name="T49" fmla="*/ 163 h 172"/>
                  <a:gd name="T50" fmla="*/ 10 w 173"/>
                  <a:gd name="T51" fmla="*/ 162 h 172"/>
                  <a:gd name="T52" fmla="*/ 10 w 173"/>
                  <a:gd name="T53" fmla="*/ 141 h 172"/>
                  <a:gd name="T54" fmla="*/ 10 w 173"/>
                  <a:gd name="T55" fmla="*/ 140 h 172"/>
                  <a:gd name="T56" fmla="*/ 71 w 173"/>
                  <a:gd name="T57" fmla="*/ 106 h 172"/>
                  <a:gd name="T58" fmla="*/ 71 w 173"/>
                  <a:gd name="T59" fmla="*/ 105 h 172"/>
                  <a:gd name="T60" fmla="*/ 71 w 173"/>
                  <a:gd name="T61" fmla="*/ 97 h 172"/>
                  <a:gd name="T62" fmla="*/ 70 w 173"/>
                  <a:gd name="T63" fmla="*/ 93 h 172"/>
                  <a:gd name="T64" fmla="*/ 59 w 173"/>
                  <a:gd name="T65" fmla="*/ 73 h 172"/>
                  <a:gd name="T66" fmla="*/ 57 w 173"/>
                  <a:gd name="T67" fmla="*/ 70 h 172"/>
                  <a:gd name="T68" fmla="*/ 53 w 173"/>
                  <a:gd name="T69" fmla="*/ 63 h 172"/>
                  <a:gd name="T70" fmla="*/ 55 w 173"/>
                  <a:gd name="T71" fmla="*/ 58 h 172"/>
                  <a:gd name="T72" fmla="*/ 56 w 173"/>
                  <a:gd name="T73" fmla="*/ 55 h 172"/>
                  <a:gd name="T74" fmla="*/ 56 w 173"/>
                  <a:gd name="T75" fmla="*/ 37 h 172"/>
                  <a:gd name="T76" fmla="*/ 86 w 173"/>
                  <a:gd name="T77" fmla="*/ 9 h 172"/>
                  <a:gd name="T78" fmla="*/ 116 w 173"/>
                  <a:gd name="T79" fmla="*/ 37 h 172"/>
                  <a:gd name="T80" fmla="*/ 116 w 173"/>
                  <a:gd name="T81" fmla="*/ 55 h 172"/>
                  <a:gd name="T82" fmla="*/ 118 w 173"/>
                  <a:gd name="T83" fmla="*/ 58 h 172"/>
                  <a:gd name="T84" fmla="*/ 119 w 173"/>
                  <a:gd name="T85" fmla="*/ 63 h 172"/>
                  <a:gd name="T86" fmla="*/ 116 w 173"/>
                  <a:gd name="T87" fmla="*/ 70 h 172"/>
                  <a:gd name="T88" fmla="*/ 114 w 173"/>
                  <a:gd name="T89" fmla="*/ 73 h 172"/>
                  <a:gd name="T90" fmla="*/ 103 w 173"/>
                  <a:gd name="T91" fmla="*/ 93 h 172"/>
                  <a:gd name="T92" fmla="*/ 102 w 173"/>
                  <a:gd name="T93" fmla="*/ 97 h 172"/>
                  <a:gd name="T94" fmla="*/ 102 w 173"/>
                  <a:gd name="T95" fmla="*/ 105 h 172"/>
                  <a:gd name="T96" fmla="*/ 102 w 173"/>
                  <a:gd name="T97" fmla="*/ 106 h 172"/>
                  <a:gd name="T98" fmla="*/ 162 w 173"/>
                  <a:gd name="T99" fmla="*/ 140 h 172"/>
                  <a:gd name="T100" fmla="*/ 163 w 173"/>
                  <a:gd name="T101" fmla="*/ 141 h 172"/>
                  <a:gd name="T102" fmla="*/ 163 w 173"/>
                  <a:gd name="T103"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 h="172">
                    <a:moveTo>
                      <a:pt x="166" y="131"/>
                    </a:moveTo>
                    <a:cubicBezTo>
                      <a:pt x="121" y="114"/>
                      <a:pt x="113" y="106"/>
                      <a:pt x="111" y="104"/>
                    </a:cubicBezTo>
                    <a:cubicBezTo>
                      <a:pt x="111" y="99"/>
                      <a:pt x="111" y="99"/>
                      <a:pt x="111" y="99"/>
                    </a:cubicBezTo>
                    <a:cubicBezTo>
                      <a:pt x="116" y="93"/>
                      <a:pt x="120" y="86"/>
                      <a:pt x="123" y="77"/>
                    </a:cubicBezTo>
                    <a:cubicBezTo>
                      <a:pt x="127" y="74"/>
                      <a:pt x="129" y="69"/>
                      <a:pt x="129" y="63"/>
                    </a:cubicBezTo>
                    <a:cubicBezTo>
                      <a:pt x="129" y="60"/>
                      <a:pt x="128" y="56"/>
                      <a:pt x="126" y="53"/>
                    </a:cubicBezTo>
                    <a:cubicBezTo>
                      <a:pt x="126" y="37"/>
                      <a:pt x="126" y="37"/>
                      <a:pt x="126" y="37"/>
                    </a:cubicBezTo>
                    <a:cubicBezTo>
                      <a:pt x="126" y="13"/>
                      <a:pt x="112" y="0"/>
                      <a:pt x="86" y="0"/>
                    </a:cubicBezTo>
                    <a:cubicBezTo>
                      <a:pt x="62" y="0"/>
                      <a:pt x="47" y="14"/>
                      <a:pt x="47" y="37"/>
                    </a:cubicBezTo>
                    <a:cubicBezTo>
                      <a:pt x="47" y="53"/>
                      <a:pt x="47" y="53"/>
                      <a:pt x="47" y="53"/>
                    </a:cubicBezTo>
                    <a:cubicBezTo>
                      <a:pt x="45" y="56"/>
                      <a:pt x="44" y="60"/>
                      <a:pt x="44" y="63"/>
                    </a:cubicBezTo>
                    <a:cubicBezTo>
                      <a:pt x="44" y="69"/>
                      <a:pt x="46" y="74"/>
                      <a:pt x="50" y="77"/>
                    </a:cubicBezTo>
                    <a:cubicBezTo>
                      <a:pt x="53" y="86"/>
                      <a:pt x="57" y="93"/>
                      <a:pt x="62" y="99"/>
                    </a:cubicBezTo>
                    <a:cubicBezTo>
                      <a:pt x="62" y="104"/>
                      <a:pt x="62" y="104"/>
                      <a:pt x="62" y="104"/>
                    </a:cubicBezTo>
                    <a:cubicBezTo>
                      <a:pt x="60" y="106"/>
                      <a:pt x="52" y="114"/>
                      <a:pt x="7" y="131"/>
                    </a:cubicBezTo>
                    <a:cubicBezTo>
                      <a:pt x="3" y="133"/>
                      <a:pt x="0" y="137"/>
                      <a:pt x="0" y="141"/>
                    </a:cubicBezTo>
                    <a:cubicBezTo>
                      <a:pt x="0" y="162"/>
                      <a:pt x="0" y="162"/>
                      <a:pt x="0" y="162"/>
                    </a:cubicBezTo>
                    <a:cubicBezTo>
                      <a:pt x="0" y="168"/>
                      <a:pt x="5" y="172"/>
                      <a:pt x="11" y="172"/>
                    </a:cubicBezTo>
                    <a:cubicBezTo>
                      <a:pt x="162" y="172"/>
                      <a:pt x="162" y="172"/>
                      <a:pt x="162" y="172"/>
                    </a:cubicBezTo>
                    <a:cubicBezTo>
                      <a:pt x="168" y="172"/>
                      <a:pt x="173" y="168"/>
                      <a:pt x="173" y="162"/>
                    </a:cubicBezTo>
                    <a:cubicBezTo>
                      <a:pt x="173" y="141"/>
                      <a:pt x="173" y="141"/>
                      <a:pt x="173" y="141"/>
                    </a:cubicBezTo>
                    <a:cubicBezTo>
                      <a:pt x="173" y="137"/>
                      <a:pt x="170" y="133"/>
                      <a:pt x="166" y="131"/>
                    </a:cubicBezTo>
                    <a:close/>
                    <a:moveTo>
                      <a:pt x="163" y="162"/>
                    </a:moveTo>
                    <a:cubicBezTo>
                      <a:pt x="163" y="162"/>
                      <a:pt x="163" y="163"/>
                      <a:pt x="162" y="163"/>
                    </a:cubicBezTo>
                    <a:cubicBezTo>
                      <a:pt x="11" y="163"/>
                      <a:pt x="11" y="163"/>
                      <a:pt x="11" y="163"/>
                    </a:cubicBezTo>
                    <a:cubicBezTo>
                      <a:pt x="10" y="163"/>
                      <a:pt x="10" y="162"/>
                      <a:pt x="10" y="162"/>
                    </a:cubicBezTo>
                    <a:cubicBezTo>
                      <a:pt x="10" y="141"/>
                      <a:pt x="10" y="141"/>
                      <a:pt x="10" y="141"/>
                    </a:cubicBezTo>
                    <a:cubicBezTo>
                      <a:pt x="10" y="141"/>
                      <a:pt x="10" y="140"/>
                      <a:pt x="10" y="140"/>
                    </a:cubicBezTo>
                    <a:cubicBezTo>
                      <a:pt x="61" y="121"/>
                      <a:pt x="69" y="112"/>
                      <a:pt x="71" y="106"/>
                    </a:cubicBezTo>
                    <a:cubicBezTo>
                      <a:pt x="71" y="106"/>
                      <a:pt x="71" y="106"/>
                      <a:pt x="71" y="105"/>
                    </a:cubicBezTo>
                    <a:cubicBezTo>
                      <a:pt x="71" y="97"/>
                      <a:pt x="71" y="97"/>
                      <a:pt x="71" y="97"/>
                    </a:cubicBezTo>
                    <a:cubicBezTo>
                      <a:pt x="71" y="96"/>
                      <a:pt x="71" y="94"/>
                      <a:pt x="70" y="93"/>
                    </a:cubicBezTo>
                    <a:cubicBezTo>
                      <a:pt x="65" y="88"/>
                      <a:pt x="61" y="81"/>
                      <a:pt x="59" y="73"/>
                    </a:cubicBezTo>
                    <a:cubicBezTo>
                      <a:pt x="59" y="72"/>
                      <a:pt x="58" y="71"/>
                      <a:pt x="57" y="70"/>
                    </a:cubicBezTo>
                    <a:cubicBezTo>
                      <a:pt x="55" y="69"/>
                      <a:pt x="53" y="66"/>
                      <a:pt x="53" y="63"/>
                    </a:cubicBezTo>
                    <a:cubicBezTo>
                      <a:pt x="53" y="61"/>
                      <a:pt x="54" y="59"/>
                      <a:pt x="55" y="58"/>
                    </a:cubicBezTo>
                    <a:cubicBezTo>
                      <a:pt x="56" y="57"/>
                      <a:pt x="56" y="56"/>
                      <a:pt x="56" y="55"/>
                    </a:cubicBezTo>
                    <a:cubicBezTo>
                      <a:pt x="56" y="37"/>
                      <a:pt x="56" y="37"/>
                      <a:pt x="56" y="37"/>
                    </a:cubicBezTo>
                    <a:cubicBezTo>
                      <a:pt x="56" y="19"/>
                      <a:pt x="67" y="9"/>
                      <a:pt x="86" y="9"/>
                    </a:cubicBezTo>
                    <a:cubicBezTo>
                      <a:pt x="106" y="9"/>
                      <a:pt x="116" y="19"/>
                      <a:pt x="116" y="37"/>
                    </a:cubicBezTo>
                    <a:cubicBezTo>
                      <a:pt x="116" y="55"/>
                      <a:pt x="116" y="55"/>
                      <a:pt x="116" y="55"/>
                    </a:cubicBezTo>
                    <a:cubicBezTo>
                      <a:pt x="116" y="56"/>
                      <a:pt x="117" y="57"/>
                      <a:pt x="118" y="58"/>
                    </a:cubicBezTo>
                    <a:cubicBezTo>
                      <a:pt x="118" y="59"/>
                      <a:pt x="119" y="61"/>
                      <a:pt x="119" y="63"/>
                    </a:cubicBezTo>
                    <a:cubicBezTo>
                      <a:pt x="119" y="66"/>
                      <a:pt x="118" y="69"/>
                      <a:pt x="116" y="70"/>
                    </a:cubicBezTo>
                    <a:cubicBezTo>
                      <a:pt x="115" y="71"/>
                      <a:pt x="114" y="72"/>
                      <a:pt x="114" y="73"/>
                    </a:cubicBezTo>
                    <a:cubicBezTo>
                      <a:pt x="112" y="81"/>
                      <a:pt x="108" y="88"/>
                      <a:pt x="103" y="93"/>
                    </a:cubicBezTo>
                    <a:cubicBezTo>
                      <a:pt x="102" y="94"/>
                      <a:pt x="102" y="96"/>
                      <a:pt x="102" y="97"/>
                    </a:cubicBezTo>
                    <a:cubicBezTo>
                      <a:pt x="102" y="105"/>
                      <a:pt x="102" y="105"/>
                      <a:pt x="102" y="105"/>
                    </a:cubicBezTo>
                    <a:cubicBezTo>
                      <a:pt x="102" y="106"/>
                      <a:pt x="102" y="106"/>
                      <a:pt x="102" y="106"/>
                    </a:cubicBezTo>
                    <a:cubicBezTo>
                      <a:pt x="104" y="112"/>
                      <a:pt x="112" y="121"/>
                      <a:pt x="162" y="140"/>
                    </a:cubicBezTo>
                    <a:cubicBezTo>
                      <a:pt x="163" y="140"/>
                      <a:pt x="163" y="141"/>
                      <a:pt x="163" y="141"/>
                    </a:cubicBezTo>
                    <a:lnTo>
                      <a:pt x="163" y="1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600" dirty="0">
                  <a:solidFill>
                    <a:srgbClr val="0F5494"/>
                  </a:solidFill>
                  <a:latin typeface="Verdana" pitchFamily="34" charset="0"/>
                </a:endParaRPr>
              </a:p>
            </p:txBody>
          </p:sp>
          <p:sp>
            <p:nvSpPr>
              <p:cNvPr id="126" name="Freeform 372"/>
              <p:cNvSpPr>
                <a:spLocks/>
              </p:cNvSpPr>
              <p:nvPr/>
            </p:nvSpPr>
            <p:spPr bwMode="auto">
              <a:xfrm>
                <a:off x="7932738" y="1062038"/>
                <a:ext cx="250825" cy="373063"/>
              </a:xfrm>
              <a:custGeom>
                <a:avLst/>
                <a:gdLst>
                  <a:gd name="T0" fmla="*/ 102 w 109"/>
                  <a:gd name="T1" fmla="*/ 123 h 162"/>
                  <a:gd name="T2" fmla="*/ 69 w 109"/>
                  <a:gd name="T3" fmla="*/ 115 h 162"/>
                  <a:gd name="T4" fmla="*/ 51 w 109"/>
                  <a:gd name="T5" fmla="*/ 110 h 162"/>
                  <a:gd name="T6" fmla="*/ 51 w 109"/>
                  <a:gd name="T7" fmla="*/ 105 h 162"/>
                  <a:gd name="T8" fmla="*/ 84 w 109"/>
                  <a:gd name="T9" fmla="*/ 96 h 162"/>
                  <a:gd name="T10" fmla="*/ 85 w 109"/>
                  <a:gd name="T11" fmla="*/ 92 h 162"/>
                  <a:gd name="T12" fmla="*/ 83 w 109"/>
                  <a:gd name="T13" fmla="*/ 89 h 162"/>
                  <a:gd name="T14" fmla="*/ 72 w 109"/>
                  <a:gd name="T15" fmla="*/ 47 h 162"/>
                  <a:gd name="T16" fmla="*/ 57 w 109"/>
                  <a:gd name="T17" fmla="*/ 12 h 162"/>
                  <a:gd name="T18" fmla="*/ 43 w 109"/>
                  <a:gd name="T19" fmla="*/ 3 h 162"/>
                  <a:gd name="T20" fmla="*/ 13 w 109"/>
                  <a:gd name="T21" fmla="*/ 4 h 162"/>
                  <a:gd name="T22" fmla="*/ 2 w 109"/>
                  <a:gd name="T23" fmla="*/ 9 h 162"/>
                  <a:gd name="T24" fmla="*/ 2 w 109"/>
                  <a:gd name="T25" fmla="*/ 16 h 162"/>
                  <a:gd name="T26" fmla="*/ 8 w 109"/>
                  <a:gd name="T27" fmla="*/ 17 h 162"/>
                  <a:gd name="T28" fmla="*/ 16 w 109"/>
                  <a:gd name="T29" fmla="*/ 13 h 162"/>
                  <a:gd name="T30" fmla="*/ 40 w 109"/>
                  <a:gd name="T31" fmla="*/ 12 h 162"/>
                  <a:gd name="T32" fmla="*/ 50 w 109"/>
                  <a:gd name="T33" fmla="*/ 19 h 162"/>
                  <a:gd name="T34" fmla="*/ 51 w 109"/>
                  <a:gd name="T35" fmla="*/ 19 h 162"/>
                  <a:gd name="T36" fmla="*/ 62 w 109"/>
                  <a:gd name="T37" fmla="*/ 47 h 162"/>
                  <a:gd name="T38" fmla="*/ 73 w 109"/>
                  <a:gd name="T39" fmla="*/ 91 h 162"/>
                  <a:gd name="T40" fmla="*/ 47 w 109"/>
                  <a:gd name="T41" fmla="*/ 96 h 162"/>
                  <a:gd name="T42" fmla="*/ 42 w 109"/>
                  <a:gd name="T43" fmla="*/ 101 h 162"/>
                  <a:gd name="T44" fmla="*/ 42 w 109"/>
                  <a:gd name="T45" fmla="*/ 112 h 162"/>
                  <a:gd name="T46" fmla="*/ 42 w 109"/>
                  <a:gd name="T47" fmla="*/ 113 h 162"/>
                  <a:gd name="T48" fmla="*/ 67 w 109"/>
                  <a:gd name="T49" fmla="*/ 124 h 162"/>
                  <a:gd name="T50" fmla="*/ 99 w 109"/>
                  <a:gd name="T51" fmla="*/ 132 h 162"/>
                  <a:gd name="T52" fmla="*/ 99 w 109"/>
                  <a:gd name="T53" fmla="*/ 133 h 162"/>
                  <a:gd name="T54" fmla="*/ 99 w 109"/>
                  <a:gd name="T55" fmla="*/ 152 h 162"/>
                  <a:gd name="T56" fmla="*/ 98 w 109"/>
                  <a:gd name="T57" fmla="*/ 153 h 162"/>
                  <a:gd name="T58" fmla="*/ 57 w 109"/>
                  <a:gd name="T59" fmla="*/ 153 h 162"/>
                  <a:gd name="T60" fmla="*/ 53 w 109"/>
                  <a:gd name="T61" fmla="*/ 158 h 162"/>
                  <a:gd name="T62" fmla="*/ 57 w 109"/>
                  <a:gd name="T63" fmla="*/ 162 h 162"/>
                  <a:gd name="T64" fmla="*/ 98 w 109"/>
                  <a:gd name="T65" fmla="*/ 162 h 162"/>
                  <a:gd name="T66" fmla="*/ 109 w 109"/>
                  <a:gd name="T67" fmla="*/ 152 h 162"/>
                  <a:gd name="T68" fmla="*/ 109 w 109"/>
                  <a:gd name="T69" fmla="*/ 133 h 162"/>
                  <a:gd name="T70" fmla="*/ 102 w 109"/>
                  <a:gd name="T71" fmla="*/ 12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62">
                    <a:moveTo>
                      <a:pt x="102" y="123"/>
                    </a:moveTo>
                    <a:cubicBezTo>
                      <a:pt x="91" y="119"/>
                      <a:pt x="79" y="117"/>
                      <a:pt x="69" y="115"/>
                    </a:cubicBezTo>
                    <a:cubicBezTo>
                      <a:pt x="62" y="114"/>
                      <a:pt x="53" y="112"/>
                      <a:pt x="51" y="110"/>
                    </a:cubicBezTo>
                    <a:cubicBezTo>
                      <a:pt x="51" y="105"/>
                      <a:pt x="51" y="105"/>
                      <a:pt x="51" y="105"/>
                    </a:cubicBezTo>
                    <a:cubicBezTo>
                      <a:pt x="74" y="104"/>
                      <a:pt x="83" y="97"/>
                      <a:pt x="84" y="96"/>
                    </a:cubicBezTo>
                    <a:cubicBezTo>
                      <a:pt x="85" y="95"/>
                      <a:pt x="86" y="94"/>
                      <a:pt x="85" y="92"/>
                    </a:cubicBezTo>
                    <a:cubicBezTo>
                      <a:pt x="85" y="91"/>
                      <a:pt x="84" y="89"/>
                      <a:pt x="83" y="89"/>
                    </a:cubicBezTo>
                    <a:cubicBezTo>
                      <a:pt x="78" y="86"/>
                      <a:pt x="73" y="65"/>
                      <a:pt x="72" y="47"/>
                    </a:cubicBezTo>
                    <a:cubicBezTo>
                      <a:pt x="72" y="34"/>
                      <a:pt x="67" y="21"/>
                      <a:pt x="57" y="12"/>
                    </a:cubicBezTo>
                    <a:cubicBezTo>
                      <a:pt x="54" y="8"/>
                      <a:pt x="49" y="5"/>
                      <a:pt x="43" y="3"/>
                    </a:cubicBezTo>
                    <a:cubicBezTo>
                      <a:pt x="33" y="0"/>
                      <a:pt x="22" y="0"/>
                      <a:pt x="13" y="4"/>
                    </a:cubicBezTo>
                    <a:cubicBezTo>
                      <a:pt x="9" y="5"/>
                      <a:pt x="5" y="7"/>
                      <a:pt x="2" y="9"/>
                    </a:cubicBezTo>
                    <a:cubicBezTo>
                      <a:pt x="0" y="11"/>
                      <a:pt x="0" y="14"/>
                      <a:pt x="2" y="16"/>
                    </a:cubicBezTo>
                    <a:cubicBezTo>
                      <a:pt x="3" y="18"/>
                      <a:pt x="6" y="18"/>
                      <a:pt x="8" y="17"/>
                    </a:cubicBezTo>
                    <a:cubicBezTo>
                      <a:pt x="10" y="15"/>
                      <a:pt x="13" y="14"/>
                      <a:pt x="16" y="13"/>
                    </a:cubicBezTo>
                    <a:cubicBezTo>
                      <a:pt x="24" y="10"/>
                      <a:pt x="31" y="9"/>
                      <a:pt x="40" y="12"/>
                    </a:cubicBezTo>
                    <a:cubicBezTo>
                      <a:pt x="44" y="14"/>
                      <a:pt x="48" y="16"/>
                      <a:pt x="50" y="19"/>
                    </a:cubicBezTo>
                    <a:cubicBezTo>
                      <a:pt x="50" y="19"/>
                      <a:pt x="50" y="19"/>
                      <a:pt x="51" y="19"/>
                    </a:cubicBezTo>
                    <a:cubicBezTo>
                      <a:pt x="58" y="26"/>
                      <a:pt x="62" y="36"/>
                      <a:pt x="62" y="47"/>
                    </a:cubicBezTo>
                    <a:cubicBezTo>
                      <a:pt x="63" y="55"/>
                      <a:pt x="66" y="80"/>
                      <a:pt x="73" y="91"/>
                    </a:cubicBezTo>
                    <a:cubicBezTo>
                      <a:pt x="68" y="93"/>
                      <a:pt x="60" y="96"/>
                      <a:pt x="47" y="96"/>
                    </a:cubicBezTo>
                    <a:cubicBezTo>
                      <a:pt x="44" y="96"/>
                      <a:pt x="42" y="98"/>
                      <a:pt x="42" y="101"/>
                    </a:cubicBezTo>
                    <a:cubicBezTo>
                      <a:pt x="42" y="112"/>
                      <a:pt x="42" y="112"/>
                      <a:pt x="42" y="112"/>
                    </a:cubicBezTo>
                    <a:cubicBezTo>
                      <a:pt x="42" y="112"/>
                      <a:pt x="42" y="113"/>
                      <a:pt x="42" y="113"/>
                    </a:cubicBezTo>
                    <a:cubicBezTo>
                      <a:pt x="44" y="120"/>
                      <a:pt x="53" y="122"/>
                      <a:pt x="67" y="124"/>
                    </a:cubicBezTo>
                    <a:cubicBezTo>
                      <a:pt x="76" y="126"/>
                      <a:pt x="88" y="128"/>
                      <a:pt x="99" y="132"/>
                    </a:cubicBezTo>
                    <a:cubicBezTo>
                      <a:pt x="99" y="132"/>
                      <a:pt x="99" y="133"/>
                      <a:pt x="99" y="133"/>
                    </a:cubicBezTo>
                    <a:cubicBezTo>
                      <a:pt x="99" y="152"/>
                      <a:pt x="99" y="152"/>
                      <a:pt x="99" y="152"/>
                    </a:cubicBezTo>
                    <a:cubicBezTo>
                      <a:pt x="99" y="152"/>
                      <a:pt x="99" y="153"/>
                      <a:pt x="98" y="153"/>
                    </a:cubicBezTo>
                    <a:cubicBezTo>
                      <a:pt x="57" y="153"/>
                      <a:pt x="57" y="153"/>
                      <a:pt x="57" y="153"/>
                    </a:cubicBezTo>
                    <a:cubicBezTo>
                      <a:pt x="55" y="153"/>
                      <a:pt x="53" y="155"/>
                      <a:pt x="53" y="158"/>
                    </a:cubicBezTo>
                    <a:cubicBezTo>
                      <a:pt x="53" y="160"/>
                      <a:pt x="55" y="162"/>
                      <a:pt x="57" y="162"/>
                    </a:cubicBezTo>
                    <a:cubicBezTo>
                      <a:pt x="98" y="162"/>
                      <a:pt x="98" y="162"/>
                      <a:pt x="98" y="162"/>
                    </a:cubicBezTo>
                    <a:cubicBezTo>
                      <a:pt x="104" y="162"/>
                      <a:pt x="109" y="158"/>
                      <a:pt x="109" y="152"/>
                    </a:cubicBezTo>
                    <a:cubicBezTo>
                      <a:pt x="109" y="133"/>
                      <a:pt x="109" y="133"/>
                      <a:pt x="109" y="133"/>
                    </a:cubicBezTo>
                    <a:cubicBezTo>
                      <a:pt x="109" y="129"/>
                      <a:pt x="106" y="125"/>
                      <a:pt x="102"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600" dirty="0">
                  <a:solidFill>
                    <a:srgbClr val="0F5494"/>
                  </a:solidFill>
                  <a:latin typeface="Verdana" pitchFamily="34" charset="0"/>
                </a:endParaRPr>
              </a:p>
            </p:txBody>
          </p:sp>
        </p:grpSp>
      </p:grpSp>
      <p:sp>
        <p:nvSpPr>
          <p:cNvPr id="127" name="TextBox 126"/>
          <p:cNvSpPr txBox="1"/>
          <p:nvPr/>
        </p:nvSpPr>
        <p:spPr>
          <a:xfrm>
            <a:off x="8688289" y="3044958"/>
            <a:ext cx="1243513" cy="338554"/>
          </a:xfrm>
          <a:prstGeom prst="rect">
            <a:avLst/>
          </a:prstGeom>
          <a:noFill/>
          <a:effectLst/>
        </p:spPr>
        <p:txBody>
          <a:bodyPr wrap="square" rtlCol="0">
            <a:spAutoFit/>
          </a:bodyPr>
          <a:lstStyle/>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3. REGISTER PARTICIPANT</a:t>
            </a:r>
          </a:p>
        </p:txBody>
      </p:sp>
      <p:cxnSp>
        <p:nvCxnSpPr>
          <p:cNvPr id="128" name="Elbow Connector 127"/>
          <p:cNvCxnSpPr>
            <a:stCxn id="109" idx="3"/>
          </p:cNvCxnSpPr>
          <p:nvPr/>
        </p:nvCxnSpPr>
        <p:spPr bwMode="auto">
          <a:xfrm>
            <a:off x="9513471" y="5262325"/>
            <a:ext cx="806999" cy="2673"/>
          </a:xfrm>
          <a:prstGeom prst="straightConnector1">
            <a:avLst/>
          </a:prstGeom>
          <a:noFill/>
          <a:ln w="6350" cap="flat" cmpd="sng" algn="ctr">
            <a:solidFill>
              <a:schemeClr val="bg1">
                <a:lumMod val="50000"/>
              </a:schemeClr>
            </a:solidFill>
            <a:prstDash val="dash"/>
            <a:bevel/>
            <a:headEnd type="triangle" w="med" len="med"/>
            <a:tailEnd type="none" w="med" len="med"/>
          </a:ln>
          <a:effectLst/>
        </p:spPr>
      </p:cxnSp>
      <p:sp>
        <p:nvSpPr>
          <p:cNvPr id="129" name="TextBox 128"/>
          <p:cNvSpPr txBox="1"/>
          <p:nvPr/>
        </p:nvSpPr>
        <p:spPr>
          <a:xfrm>
            <a:off x="9360363" y="5349214"/>
            <a:ext cx="1031027" cy="461665"/>
          </a:xfrm>
          <a:prstGeom prst="rect">
            <a:avLst/>
          </a:prstGeom>
          <a:noFill/>
          <a:effectLst/>
        </p:spPr>
        <p:txBody>
          <a:bodyPr wrap="square" rtlCol="0">
            <a:spAutoFit/>
          </a:bodyPr>
          <a:lstStyle/>
          <a:p>
            <a:pPr algn="ct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1. SUBMIT METADATA</a:t>
            </a:r>
          </a:p>
        </p:txBody>
      </p:sp>
      <p:cxnSp>
        <p:nvCxnSpPr>
          <p:cNvPr id="130" name="Elbow Connector 127"/>
          <p:cNvCxnSpPr>
            <a:stCxn id="104" idx="1"/>
            <a:endCxn id="109" idx="1"/>
          </p:cNvCxnSpPr>
          <p:nvPr/>
        </p:nvCxnSpPr>
        <p:spPr bwMode="auto">
          <a:xfrm rot="10800000" flipH="1" flipV="1">
            <a:off x="7916596" y="3452615"/>
            <a:ext cx="849019" cy="1809708"/>
          </a:xfrm>
          <a:prstGeom prst="curvedConnector3">
            <a:avLst>
              <a:gd name="adj1" fmla="val -35900"/>
            </a:avLst>
          </a:prstGeom>
          <a:noFill/>
          <a:ln w="6350" cap="flat" cmpd="sng" algn="ctr">
            <a:solidFill>
              <a:schemeClr val="bg1">
                <a:lumMod val="50000"/>
              </a:schemeClr>
            </a:solidFill>
            <a:prstDash val="dash"/>
            <a:bevel/>
            <a:headEnd type="triangle" w="med" len="med"/>
            <a:tailEnd type="none" w="med" len="med"/>
          </a:ln>
          <a:effectLst/>
        </p:spPr>
      </p:cxnSp>
      <p:sp>
        <p:nvSpPr>
          <p:cNvPr id="59" name="TextBox 128">
            <a:extLst>
              <a:ext uri="{FF2B5EF4-FFF2-40B4-BE49-F238E27FC236}">
                <a16:creationId xmlns:a16="http://schemas.microsoft.com/office/drawing/2014/main" id="{B1009009-8F61-44CF-AA63-6F392BACABF0}"/>
              </a:ext>
            </a:extLst>
          </p:cNvPr>
          <p:cNvSpPr txBox="1"/>
          <p:nvPr/>
        </p:nvSpPr>
        <p:spPr>
          <a:xfrm>
            <a:off x="6571449" y="5804275"/>
            <a:ext cx="3817200" cy="830997"/>
          </a:xfrm>
          <a:prstGeom prst="rect">
            <a:avLst/>
          </a:prstGeom>
          <a:noFill/>
          <a:effectLst/>
        </p:spPr>
        <p:txBody>
          <a:bodyPr wrap="square" rtlCol="0">
            <a:spAutoFit/>
          </a:bodyPr>
          <a:lstStyle/>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1. Buyer ID, Supported Message type and End point is published</a:t>
            </a:r>
          </a:p>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2. The SMP creates a record in the SML which associates the participant with the SMP</a:t>
            </a:r>
          </a:p>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3. The SML updates the DNS which creates a DNS record for the participant, pointing to the SMP</a:t>
            </a:r>
          </a:p>
        </p:txBody>
      </p:sp>
    </p:spTree>
    <p:extLst>
      <p:ext uri="{BB962C8B-B14F-4D97-AF65-F5344CB8AC3E}">
        <p14:creationId xmlns:p14="http://schemas.microsoft.com/office/powerpoint/2010/main" val="2798310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bwMode="auto">
          <a:xfrm>
            <a:off x="4463819" y="-63824"/>
            <a:ext cx="1551671" cy="7045219"/>
          </a:xfrm>
          <a:prstGeom prst="rect">
            <a:avLst/>
          </a:prstGeom>
          <a:solidFill>
            <a:schemeClr val="bg1"/>
          </a:solidFill>
          <a:ln>
            <a:noFill/>
          </a:ln>
        </p:spPr>
        <p:txBody>
          <a:bodyPr rtlCol="0" anchor="t"/>
          <a:lstStyle/>
          <a:p>
            <a:pPr algn="ctr" defTabSz="1219170" fontAlgn="base">
              <a:spcBef>
                <a:spcPct val="0"/>
              </a:spcBef>
              <a:spcAft>
                <a:spcPct val="0"/>
              </a:spcAft>
              <a:defRPr/>
            </a:pPr>
            <a:endParaRPr lang="en-GB" sz="1467" dirty="0">
              <a:solidFill>
                <a:srgbClr val="646567"/>
              </a:solidFill>
              <a:latin typeface="Verdana" pitchFamily="34" charset="0"/>
            </a:endParaRPr>
          </a:p>
        </p:txBody>
      </p:sp>
      <p:sp>
        <p:nvSpPr>
          <p:cNvPr id="2" name="Title 1"/>
          <p:cNvSpPr>
            <a:spLocks noGrp="1"/>
          </p:cNvSpPr>
          <p:nvPr>
            <p:ph type="title"/>
          </p:nvPr>
        </p:nvSpPr>
        <p:spPr/>
        <p:txBody>
          <a:bodyPr/>
          <a:lstStyle/>
          <a:p>
            <a:r>
              <a:rPr lang="en-GB" b="0" noProof="0" dirty="0"/>
              <a:t>Dynamic discovery in detail</a:t>
            </a:r>
          </a:p>
        </p:txBody>
      </p:sp>
      <p:sp>
        <p:nvSpPr>
          <p:cNvPr id="18" name="Text Placeholder 17"/>
          <p:cNvSpPr>
            <a:spLocks noGrp="1"/>
          </p:cNvSpPr>
          <p:nvPr>
            <p:ph type="body" sz="quarter" idx="14"/>
          </p:nvPr>
        </p:nvSpPr>
        <p:spPr>
          <a:xfrm>
            <a:off x="623394" y="1478171"/>
            <a:ext cx="3648404" cy="4447107"/>
          </a:xfrm>
        </p:spPr>
        <p:txBody>
          <a:bodyPr>
            <a:noAutofit/>
          </a:bodyPr>
          <a:lstStyle/>
          <a:p>
            <a:pPr marL="0" indent="0">
              <a:lnSpc>
                <a:spcPct val="150000"/>
              </a:lnSpc>
              <a:buNone/>
            </a:pPr>
            <a:r>
              <a:rPr lang="en-GB" sz="1200" b="1" dirty="0"/>
              <a:t>SML</a:t>
            </a:r>
          </a:p>
          <a:p>
            <a:pPr marL="0" indent="0">
              <a:lnSpc>
                <a:spcPct val="150000"/>
              </a:lnSpc>
              <a:buNone/>
            </a:pPr>
            <a:r>
              <a:rPr lang="en-GB" sz="1200" dirty="0"/>
              <a:t>The role of the SML (Service Metadata Locator) is to manage the resource records of the participants and SMPs (Service Metadata Publisher) in the DNS (Domain Name System). The SML is usually a centralised component in an eDelivery Messaging Infrastructure.</a:t>
            </a:r>
          </a:p>
          <a:p>
            <a:pPr marL="0" indent="0">
              <a:lnSpc>
                <a:spcPct val="150000"/>
              </a:lnSpc>
            </a:pPr>
            <a:endParaRPr lang="en-GB" sz="1200" dirty="0"/>
          </a:p>
          <a:p>
            <a:pPr marL="0" indent="0">
              <a:lnSpc>
                <a:spcPct val="150000"/>
              </a:lnSpc>
              <a:buNone/>
            </a:pPr>
            <a:r>
              <a:rPr lang="en-GB" sz="1200" b="1" dirty="0"/>
              <a:t>SMP</a:t>
            </a:r>
          </a:p>
          <a:p>
            <a:pPr marL="0" indent="0">
              <a:lnSpc>
                <a:spcPct val="150000"/>
              </a:lnSpc>
              <a:buNone/>
            </a:pPr>
            <a:r>
              <a:rPr lang="en-GB" sz="1200" dirty="0"/>
              <a:t>Once the sender discovers the address of the receiver’s SMP, it is able to retrieve the needed information (i.e. metadata) about the receiver. With such information, the message can be sent. The SMP is usually a distributed component in an eDelivery Messaging Infrastructure.</a:t>
            </a:r>
          </a:p>
        </p:txBody>
      </p:sp>
      <p:sp>
        <p:nvSpPr>
          <p:cNvPr id="53" name="Rectangle 52"/>
          <p:cNvSpPr/>
          <p:nvPr/>
        </p:nvSpPr>
        <p:spPr bwMode="auto">
          <a:xfrm>
            <a:off x="9345635" y="3602112"/>
            <a:ext cx="2689628" cy="1198957"/>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4" name="Freeform 9198"/>
          <p:cNvSpPr>
            <a:spLocks/>
          </p:cNvSpPr>
          <p:nvPr/>
        </p:nvSpPr>
        <p:spPr bwMode="auto">
          <a:xfrm>
            <a:off x="7363669" y="3923034"/>
            <a:ext cx="1910649" cy="1522191"/>
          </a:xfrm>
          <a:custGeom>
            <a:avLst/>
            <a:gdLst>
              <a:gd name="T0" fmla="*/ 70414064 w 1439"/>
              <a:gd name="T1" fmla="*/ 17862886 h 935"/>
              <a:gd name="T2" fmla="*/ 66680858 w 1439"/>
              <a:gd name="T3" fmla="*/ 18205151 h 935"/>
              <a:gd name="T4" fmla="*/ 43123825 w 1439"/>
              <a:gd name="T5" fmla="*/ 0 h 935"/>
              <a:gd name="T6" fmla="*/ 18472432 w 1439"/>
              <a:gd name="T7" fmla="*/ 25596663 h 935"/>
              <a:gd name="T8" fmla="*/ 18729974 w 1439"/>
              <a:gd name="T9" fmla="*/ 29292289 h 935"/>
              <a:gd name="T10" fmla="*/ 16734600 w 1439"/>
              <a:gd name="T11" fmla="*/ 29155539 h 935"/>
              <a:gd name="T12" fmla="*/ 0 w 1439"/>
              <a:gd name="T13" fmla="*/ 46539411 h 935"/>
              <a:gd name="T14" fmla="*/ 16734600 w 1439"/>
              <a:gd name="T15" fmla="*/ 63991527 h 935"/>
              <a:gd name="T16" fmla="*/ 70414064 w 1439"/>
              <a:gd name="T17" fmla="*/ 63991527 h 935"/>
              <a:gd name="T18" fmla="*/ 92619450 w 1439"/>
              <a:gd name="T19" fmla="*/ 40927207 h 935"/>
              <a:gd name="T20" fmla="*/ 70414064 w 1439"/>
              <a:gd name="T21" fmla="*/ 17862886 h 9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9" h="935">
                <a:moveTo>
                  <a:pt x="1094" y="261"/>
                </a:moveTo>
                <a:cubicBezTo>
                  <a:pt x="1075" y="261"/>
                  <a:pt x="1055" y="263"/>
                  <a:pt x="1036" y="266"/>
                </a:cubicBezTo>
                <a:cubicBezTo>
                  <a:pt x="989" y="112"/>
                  <a:pt x="843" y="0"/>
                  <a:pt x="670" y="0"/>
                </a:cubicBezTo>
                <a:cubicBezTo>
                  <a:pt x="458" y="0"/>
                  <a:pt x="287" y="167"/>
                  <a:pt x="287" y="374"/>
                </a:cubicBezTo>
                <a:cubicBezTo>
                  <a:pt x="287" y="392"/>
                  <a:pt x="288" y="410"/>
                  <a:pt x="291" y="428"/>
                </a:cubicBezTo>
                <a:cubicBezTo>
                  <a:pt x="281" y="427"/>
                  <a:pt x="271" y="426"/>
                  <a:pt x="260" y="426"/>
                </a:cubicBezTo>
                <a:cubicBezTo>
                  <a:pt x="116" y="426"/>
                  <a:pt x="0" y="540"/>
                  <a:pt x="0" y="680"/>
                </a:cubicBezTo>
                <a:cubicBezTo>
                  <a:pt x="0" y="821"/>
                  <a:pt x="116" y="935"/>
                  <a:pt x="260" y="935"/>
                </a:cubicBezTo>
                <a:lnTo>
                  <a:pt x="1094" y="935"/>
                </a:lnTo>
                <a:cubicBezTo>
                  <a:pt x="1285" y="935"/>
                  <a:pt x="1439" y="784"/>
                  <a:pt x="1439" y="598"/>
                </a:cubicBezTo>
                <a:cubicBezTo>
                  <a:pt x="1439" y="412"/>
                  <a:pt x="1285" y="261"/>
                  <a:pt x="1094" y="261"/>
                </a:cubicBezTo>
              </a:path>
            </a:pathLst>
          </a:custGeom>
          <a:solidFill>
            <a:srgbClr val="FFFFFF">
              <a:lumMod val="95000"/>
            </a:srgbClr>
          </a:solidFill>
          <a:ln>
            <a:noFill/>
          </a:ln>
        </p:spPr>
        <p:txBody>
          <a:bodyPr lIns="181157" tIns="90577" rIns="181157" bIns="90577"/>
          <a:lstStyle/>
          <a:p>
            <a:pPr defTabSz="1219170" eaLnBrk="0" hangingPunct="0">
              <a:defRPr/>
            </a:pPr>
            <a:endParaRPr lang="en-US" sz="10666" b="1" kern="0" dirty="0">
              <a:solidFill>
                <a:srgbClr val="FFD624"/>
              </a:solidFill>
              <a:latin typeface="Verdana"/>
            </a:endParaRPr>
          </a:p>
        </p:txBody>
      </p:sp>
      <p:sp>
        <p:nvSpPr>
          <p:cNvPr id="55" name="Rectangle 54"/>
          <p:cNvSpPr/>
          <p:nvPr/>
        </p:nvSpPr>
        <p:spPr bwMode="auto">
          <a:xfrm>
            <a:off x="4655841" y="3614628"/>
            <a:ext cx="2689628" cy="1198957"/>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6" name="Rectangle 55"/>
          <p:cNvSpPr/>
          <p:nvPr/>
        </p:nvSpPr>
        <p:spPr bwMode="auto">
          <a:xfrm>
            <a:off x="9378834" y="2122827"/>
            <a:ext cx="2718316" cy="1347072"/>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7" name="Rectangle 56"/>
          <p:cNvSpPr/>
          <p:nvPr/>
        </p:nvSpPr>
        <p:spPr bwMode="auto">
          <a:xfrm>
            <a:off x="4659144" y="2116087"/>
            <a:ext cx="2680797" cy="1362611"/>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2800" b="1" kern="0" dirty="0">
              <a:solidFill>
                <a:srgbClr val="FFD624"/>
              </a:solidFill>
              <a:latin typeface="Verdana"/>
            </a:endParaRPr>
          </a:p>
        </p:txBody>
      </p:sp>
      <p:sp>
        <p:nvSpPr>
          <p:cNvPr id="64" name="TextBox 63"/>
          <p:cNvSpPr txBox="1"/>
          <p:nvPr/>
        </p:nvSpPr>
        <p:spPr>
          <a:xfrm>
            <a:off x="6920842" y="4990957"/>
            <a:ext cx="2816551" cy="276999"/>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1200" dirty="0">
                <a:solidFill>
                  <a:srgbClr val="000000"/>
                </a:solidFill>
              </a:rPr>
              <a:t>Internet</a:t>
            </a:r>
          </a:p>
        </p:txBody>
      </p:sp>
      <p:grpSp>
        <p:nvGrpSpPr>
          <p:cNvPr id="4" name="Grupp 3"/>
          <p:cNvGrpSpPr/>
          <p:nvPr/>
        </p:nvGrpSpPr>
        <p:grpSpPr>
          <a:xfrm>
            <a:off x="5638548" y="2515447"/>
            <a:ext cx="1166301" cy="464387"/>
            <a:chOff x="4436317" y="1174380"/>
            <a:chExt cx="874726" cy="348290"/>
          </a:xfrm>
        </p:grpSpPr>
        <p:sp>
          <p:nvSpPr>
            <p:cNvPr id="97" name="Freeform 220"/>
            <p:cNvSpPr>
              <a:spLocks noEditPoints="1"/>
            </p:cNvSpPr>
            <p:nvPr/>
          </p:nvSpPr>
          <p:spPr bwMode="auto">
            <a:xfrm>
              <a:off x="4497529" y="1230081"/>
              <a:ext cx="43492" cy="49093"/>
            </a:xfrm>
            <a:custGeom>
              <a:avLst/>
              <a:gdLst>
                <a:gd name="T0" fmla="*/ 5 w 35"/>
                <a:gd name="T1" fmla="*/ 34 h 34"/>
                <a:gd name="T2" fmla="*/ 30 w 35"/>
                <a:gd name="T3" fmla="*/ 34 h 34"/>
                <a:gd name="T4" fmla="*/ 35 w 35"/>
                <a:gd name="T5" fmla="*/ 30 h 34"/>
                <a:gd name="T6" fmla="*/ 35 w 35"/>
                <a:gd name="T7" fmla="*/ 5 h 34"/>
                <a:gd name="T8" fmla="*/ 30 w 35"/>
                <a:gd name="T9" fmla="*/ 0 h 34"/>
                <a:gd name="T10" fmla="*/ 5 w 35"/>
                <a:gd name="T11" fmla="*/ 0 h 34"/>
                <a:gd name="T12" fmla="*/ 0 w 35"/>
                <a:gd name="T13" fmla="*/ 5 h 34"/>
                <a:gd name="T14" fmla="*/ 0 w 35"/>
                <a:gd name="T15" fmla="*/ 30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30"/>
                  </a:cubicBezTo>
                  <a:cubicBezTo>
                    <a:pt x="35" y="5"/>
                    <a:pt x="35" y="5"/>
                    <a:pt x="35" y="5"/>
                  </a:cubicBezTo>
                  <a:cubicBezTo>
                    <a:pt x="35" y="2"/>
                    <a:pt x="33" y="0"/>
                    <a:pt x="30" y="0"/>
                  </a:cubicBezTo>
                  <a:cubicBezTo>
                    <a:pt x="5" y="0"/>
                    <a:pt x="5" y="0"/>
                    <a:pt x="5" y="0"/>
                  </a:cubicBezTo>
                  <a:cubicBezTo>
                    <a:pt x="2" y="0"/>
                    <a:pt x="0" y="2"/>
                    <a:pt x="0" y="5"/>
                  </a:cubicBezTo>
                  <a:cubicBezTo>
                    <a:pt x="0" y="30"/>
                    <a:pt x="0" y="30"/>
                    <a:pt x="0" y="30"/>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8" name="Freeform 221"/>
            <p:cNvSpPr>
              <a:spLocks noEditPoints="1"/>
            </p:cNvSpPr>
            <p:nvPr/>
          </p:nvSpPr>
          <p:spPr bwMode="auto">
            <a:xfrm>
              <a:off x="4497529" y="1295223"/>
              <a:ext cx="43492" cy="50037"/>
            </a:xfrm>
            <a:custGeom>
              <a:avLst/>
              <a:gdLst>
                <a:gd name="T0" fmla="*/ 5 w 35"/>
                <a:gd name="T1" fmla="*/ 34 h 34"/>
                <a:gd name="T2" fmla="*/ 30 w 35"/>
                <a:gd name="T3" fmla="*/ 34 h 34"/>
                <a:gd name="T4" fmla="*/ 35 w 35"/>
                <a:gd name="T5" fmla="*/ 29 h 34"/>
                <a:gd name="T6" fmla="*/ 35 w 35"/>
                <a:gd name="T7" fmla="*/ 4 h 34"/>
                <a:gd name="T8" fmla="*/ 30 w 35"/>
                <a:gd name="T9" fmla="*/ 0 h 34"/>
                <a:gd name="T10" fmla="*/ 5 w 35"/>
                <a:gd name="T11" fmla="*/ 0 h 34"/>
                <a:gd name="T12" fmla="*/ 0 w 35"/>
                <a:gd name="T13" fmla="*/ 4 h 34"/>
                <a:gd name="T14" fmla="*/ 0 w 35"/>
                <a:gd name="T15" fmla="*/ 29 h 34"/>
                <a:gd name="T16" fmla="*/ 5 w 35"/>
                <a:gd name="T17" fmla="*/ 34 h 34"/>
                <a:gd name="T18" fmla="*/ 9 w 35"/>
                <a:gd name="T19" fmla="*/ 9 h 34"/>
                <a:gd name="T20" fmla="*/ 25 w 35"/>
                <a:gd name="T21" fmla="*/ 9 h 34"/>
                <a:gd name="T22" fmla="*/ 25 w 35"/>
                <a:gd name="T23" fmla="*/ 24 h 34"/>
                <a:gd name="T24" fmla="*/ 9 w 35"/>
                <a:gd name="T25" fmla="*/ 24 h 34"/>
                <a:gd name="T26" fmla="*/ 9 w 35"/>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4"/>
                    <a:pt x="35" y="4"/>
                    <a:pt x="35" y="4"/>
                  </a:cubicBezTo>
                  <a:cubicBezTo>
                    <a:pt x="35" y="2"/>
                    <a:pt x="33" y="0"/>
                    <a:pt x="30" y="0"/>
                  </a:cubicBezTo>
                  <a:cubicBezTo>
                    <a:pt x="5" y="0"/>
                    <a:pt x="5" y="0"/>
                    <a:pt x="5" y="0"/>
                  </a:cubicBezTo>
                  <a:cubicBezTo>
                    <a:pt x="2" y="0"/>
                    <a:pt x="0" y="2"/>
                    <a:pt x="0" y="4"/>
                  </a:cubicBezTo>
                  <a:cubicBezTo>
                    <a:pt x="0" y="29"/>
                    <a:pt x="0" y="29"/>
                    <a:pt x="0" y="29"/>
                  </a:cubicBezTo>
                  <a:cubicBezTo>
                    <a:pt x="0" y="32"/>
                    <a:pt x="2" y="34"/>
                    <a:pt x="5" y="34"/>
                  </a:cubicBezTo>
                  <a:close/>
                  <a:moveTo>
                    <a:pt x="9" y="9"/>
                  </a:moveTo>
                  <a:cubicBezTo>
                    <a:pt x="25" y="9"/>
                    <a:pt x="25" y="9"/>
                    <a:pt x="25" y="9"/>
                  </a:cubicBezTo>
                  <a:cubicBezTo>
                    <a:pt x="25" y="24"/>
                    <a:pt x="25" y="24"/>
                    <a:pt x="25" y="24"/>
                  </a:cubicBezTo>
                  <a:cubicBezTo>
                    <a:pt x="9" y="24"/>
                    <a:pt x="9" y="24"/>
                    <a:pt x="9" y="24"/>
                  </a:cubicBezTo>
                  <a:lnTo>
                    <a:pt x="9" y="9"/>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9" name="Freeform 222"/>
            <p:cNvSpPr>
              <a:spLocks noEditPoints="1"/>
            </p:cNvSpPr>
            <p:nvPr/>
          </p:nvSpPr>
          <p:spPr bwMode="auto">
            <a:xfrm>
              <a:off x="4497529" y="1359422"/>
              <a:ext cx="43492" cy="49093"/>
            </a:xfrm>
            <a:custGeom>
              <a:avLst/>
              <a:gdLst>
                <a:gd name="T0" fmla="*/ 5 w 35"/>
                <a:gd name="T1" fmla="*/ 34 h 34"/>
                <a:gd name="T2" fmla="*/ 30 w 35"/>
                <a:gd name="T3" fmla="*/ 34 h 34"/>
                <a:gd name="T4" fmla="*/ 35 w 35"/>
                <a:gd name="T5" fmla="*/ 29 h 34"/>
                <a:gd name="T6" fmla="*/ 35 w 35"/>
                <a:gd name="T7" fmla="*/ 5 h 34"/>
                <a:gd name="T8" fmla="*/ 30 w 35"/>
                <a:gd name="T9" fmla="*/ 0 h 34"/>
                <a:gd name="T10" fmla="*/ 5 w 35"/>
                <a:gd name="T11" fmla="*/ 0 h 34"/>
                <a:gd name="T12" fmla="*/ 0 w 35"/>
                <a:gd name="T13" fmla="*/ 5 h 34"/>
                <a:gd name="T14" fmla="*/ 0 w 35"/>
                <a:gd name="T15" fmla="*/ 29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5"/>
                    <a:pt x="35" y="5"/>
                    <a:pt x="35" y="5"/>
                  </a:cubicBezTo>
                  <a:cubicBezTo>
                    <a:pt x="35" y="2"/>
                    <a:pt x="33" y="0"/>
                    <a:pt x="30" y="0"/>
                  </a:cubicBezTo>
                  <a:cubicBezTo>
                    <a:pt x="5" y="0"/>
                    <a:pt x="5" y="0"/>
                    <a:pt x="5" y="0"/>
                  </a:cubicBezTo>
                  <a:cubicBezTo>
                    <a:pt x="2" y="0"/>
                    <a:pt x="0" y="2"/>
                    <a:pt x="0" y="5"/>
                  </a:cubicBezTo>
                  <a:cubicBezTo>
                    <a:pt x="0" y="29"/>
                    <a:pt x="0" y="29"/>
                    <a:pt x="0" y="29"/>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0" name="Freeform 223"/>
            <p:cNvSpPr>
              <a:spLocks noEditPoints="1"/>
            </p:cNvSpPr>
            <p:nvPr/>
          </p:nvSpPr>
          <p:spPr bwMode="auto">
            <a:xfrm>
              <a:off x="4436317" y="1174380"/>
              <a:ext cx="256122" cy="338929"/>
            </a:xfrm>
            <a:custGeom>
              <a:avLst/>
              <a:gdLst>
                <a:gd name="T0" fmla="*/ 202 w 206"/>
                <a:gd name="T1" fmla="*/ 96 h 233"/>
                <a:gd name="T2" fmla="*/ 133 w 206"/>
                <a:gd name="T3" fmla="*/ 81 h 233"/>
                <a:gd name="T4" fmla="*/ 133 w 206"/>
                <a:gd name="T5" fmla="*/ 7 h 233"/>
                <a:gd name="T6" fmla="*/ 133 w 206"/>
                <a:gd name="T7" fmla="*/ 6 h 233"/>
                <a:gd name="T8" fmla="*/ 133 w 206"/>
                <a:gd name="T9" fmla="*/ 5 h 233"/>
                <a:gd name="T10" fmla="*/ 127 w 206"/>
                <a:gd name="T11" fmla="*/ 1 h 233"/>
                <a:gd name="T12" fmla="*/ 4 w 206"/>
                <a:gd name="T13" fmla="*/ 20 h 233"/>
                <a:gd name="T14" fmla="*/ 0 w 206"/>
                <a:gd name="T15" fmla="*/ 25 h 233"/>
                <a:gd name="T16" fmla="*/ 0 w 206"/>
                <a:gd name="T17" fmla="*/ 25 h 233"/>
                <a:gd name="T18" fmla="*/ 0 w 206"/>
                <a:gd name="T19" fmla="*/ 26 h 233"/>
                <a:gd name="T20" fmla="*/ 0 w 206"/>
                <a:gd name="T21" fmla="*/ 228 h 233"/>
                <a:gd name="T22" fmla="*/ 5 w 206"/>
                <a:gd name="T23" fmla="*/ 233 h 233"/>
                <a:gd name="T24" fmla="*/ 54 w 206"/>
                <a:gd name="T25" fmla="*/ 233 h 233"/>
                <a:gd name="T26" fmla="*/ 79 w 206"/>
                <a:gd name="T27" fmla="*/ 233 h 233"/>
                <a:gd name="T28" fmla="*/ 128 w 206"/>
                <a:gd name="T29" fmla="*/ 233 h 233"/>
                <a:gd name="T30" fmla="*/ 201 w 206"/>
                <a:gd name="T31" fmla="*/ 233 h 233"/>
                <a:gd name="T32" fmla="*/ 206 w 206"/>
                <a:gd name="T33" fmla="*/ 228 h 233"/>
                <a:gd name="T34" fmla="*/ 206 w 206"/>
                <a:gd name="T35" fmla="*/ 101 h 233"/>
                <a:gd name="T36" fmla="*/ 202 w 206"/>
                <a:gd name="T37" fmla="*/ 96 h 233"/>
                <a:gd name="T38" fmla="*/ 9 w 206"/>
                <a:gd name="T39" fmla="*/ 30 h 233"/>
                <a:gd name="T40" fmla="*/ 123 w 206"/>
                <a:gd name="T41" fmla="*/ 12 h 233"/>
                <a:gd name="T42" fmla="*/ 123 w 206"/>
                <a:gd name="T43" fmla="*/ 85 h 233"/>
                <a:gd name="T44" fmla="*/ 123 w 206"/>
                <a:gd name="T45" fmla="*/ 224 h 233"/>
                <a:gd name="T46" fmla="*/ 84 w 206"/>
                <a:gd name="T47" fmla="*/ 224 h 233"/>
                <a:gd name="T48" fmla="*/ 84 w 206"/>
                <a:gd name="T49" fmla="*/ 180 h 233"/>
                <a:gd name="T50" fmla="*/ 79 w 206"/>
                <a:gd name="T51" fmla="*/ 175 h 233"/>
                <a:gd name="T52" fmla="*/ 54 w 206"/>
                <a:gd name="T53" fmla="*/ 175 h 233"/>
                <a:gd name="T54" fmla="*/ 49 w 206"/>
                <a:gd name="T55" fmla="*/ 180 h 233"/>
                <a:gd name="T56" fmla="*/ 49 w 206"/>
                <a:gd name="T57" fmla="*/ 224 h 233"/>
                <a:gd name="T58" fmla="*/ 9 w 206"/>
                <a:gd name="T59" fmla="*/ 224 h 233"/>
                <a:gd name="T60" fmla="*/ 9 w 206"/>
                <a:gd name="T61" fmla="*/ 30 h 233"/>
                <a:gd name="T62" fmla="*/ 58 w 206"/>
                <a:gd name="T63" fmla="*/ 224 h 233"/>
                <a:gd name="T64" fmla="*/ 58 w 206"/>
                <a:gd name="T65" fmla="*/ 184 h 233"/>
                <a:gd name="T66" fmla="*/ 74 w 206"/>
                <a:gd name="T67" fmla="*/ 184 h 233"/>
                <a:gd name="T68" fmla="*/ 74 w 206"/>
                <a:gd name="T69" fmla="*/ 224 h 233"/>
                <a:gd name="T70" fmla="*/ 58 w 206"/>
                <a:gd name="T71" fmla="*/ 224 h 233"/>
                <a:gd name="T72" fmla="*/ 196 w 206"/>
                <a:gd name="T73" fmla="*/ 224 h 233"/>
                <a:gd name="T74" fmla="*/ 170 w 206"/>
                <a:gd name="T75" fmla="*/ 224 h 233"/>
                <a:gd name="T76" fmla="*/ 170 w 206"/>
                <a:gd name="T77" fmla="*/ 199 h 233"/>
                <a:gd name="T78" fmla="*/ 165 w 206"/>
                <a:gd name="T79" fmla="*/ 195 h 233"/>
                <a:gd name="T80" fmla="*/ 164 w 206"/>
                <a:gd name="T81" fmla="*/ 195 h 233"/>
                <a:gd name="T82" fmla="*/ 159 w 206"/>
                <a:gd name="T83" fmla="*/ 199 h 233"/>
                <a:gd name="T84" fmla="*/ 159 w 206"/>
                <a:gd name="T85" fmla="*/ 224 h 233"/>
                <a:gd name="T86" fmla="*/ 133 w 206"/>
                <a:gd name="T87" fmla="*/ 224 h 233"/>
                <a:gd name="T88" fmla="*/ 133 w 206"/>
                <a:gd name="T89" fmla="*/ 90 h 233"/>
                <a:gd name="T90" fmla="*/ 196 w 206"/>
                <a:gd name="T91" fmla="*/ 105 h 233"/>
                <a:gd name="T92" fmla="*/ 196 w 206"/>
                <a:gd name="T9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3">
                  <a:moveTo>
                    <a:pt x="202" y="96"/>
                  </a:moveTo>
                  <a:cubicBezTo>
                    <a:pt x="133" y="81"/>
                    <a:pt x="133" y="81"/>
                    <a:pt x="133" y="81"/>
                  </a:cubicBezTo>
                  <a:cubicBezTo>
                    <a:pt x="133" y="7"/>
                    <a:pt x="133" y="7"/>
                    <a:pt x="133" y="7"/>
                  </a:cubicBezTo>
                  <a:cubicBezTo>
                    <a:pt x="133" y="6"/>
                    <a:pt x="133" y="6"/>
                    <a:pt x="133" y="6"/>
                  </a:cubicBezTo>
                  <a:cubicBezTo>
                    <a:pt x="133" y="6"/>
                    <a:pt x="133" y="5"/>
                    <a:pt x="133" y="5"/>
                  </a:cubicBezTo>
                  <a:cubicBezTo>
                    <a:pt x="132" y="2"/>
                    <a:pt x="130" y="0"/>
                    <a:pt x="127" y="1"/>
                  </a:cubicBezTo>
                  <a:cubicBezTo>
                    <a:pt x="4" y="20"/>
                    <a:pt x="4" y="20"/>
                    <a:pt x="4" y="20"/>
                  </a:cubicBezTo>
                  <a:cubicBezTo>
                    <a:pt x="1" y="20"/>
                    <a:pt x="0" y="23"/>
                    <a:pt x="0" y="25"/>
                  </a:cubicBezTo>
                  <a:cubicBezTo>
                    <a:pt x="0" y="25"/>
                    <a:pt x="0" y="25"/>
                    <a:pt x="0" y="25"/>
                  </a:cubicBezTo>
                  <a:cubicBezTo>
                    <a:pt x="0" y="26"/>
                    <a:pt x="0" y="26"/>
                    <a:pt x="0" y="26"/>
                  </a:cubicBezTo>
                  <a:cubicBezTo>
                    <a:pt x="0" y="228"/>
                    <a:pt x="0" y="228"/>
                    <a:pt x="0" y="228"/>
                  </a:cubicBezTo>
                  <a:cubicBezTo>
                    <a:pt x="0" y="231"/>
                    <a:pt x="2" y="233"/>
                    <a:pt x="5" y="233"/>
                  </a:cubicBezTo>
                  <a:cubicBezTo>
                    <a:pt x="54" y="233"/>
                    <a:pt x="54" y="233"/>
                    <a:pt x="54" y="233"/>
                  </a:cubicBezTo>
                  <a:cubicBezTo>
                    <a:pt x="79" y="233"/>
                    <a:pt x="79" y="233"/>
                    <a:pt x="79" y="233"/>
                  </a:cubicBezTo>
                  <a:cubicBezTo>
                    <a:pt x="128" y="233"/>
                    <a:pt x="128" y="233"/>
                    <a:pt x="128" y="233"/>
                  </a:cubicBezTo>
                  <a:cubicBezTo>
                    <a:pt x="201" y="233"/>
                    <a:pt x="201" y="233"/>
                    <a:pt x="201" y="233"/>
                  </a:cubicBezTo>
                  <a:cubicBezTo>
                    <a:pt x="204" y="233"/>
                    <a:pt x="206" y="231"/>
                    <a:pt x="206" y="228"/>
                  </a:cubicBezTo>
                  <a:cubicBezTo>
                    <a:pt x="206" y="101"/>
                    <a:pt x="206" y="101"/>
                    <a:pt x="206" y="101"/>
                  </a:cubicBezTo>
                  <a:cubicBezTo>
                    <a:pt x="206" y="99"/>
                    <a:pt x="204" y="97"/>
                    <a:pt x="202" y="96"/>
                  </a:cubicBezTo>
                  <a:close/>
                  <a:moveTo>
                    <a:pt x="9" y="30"/>
                  </a:moveTo>
                  <a:cubicBezTo>
                    <a:pt x="123" y="12"/>
                    <a:pt x="123" y="12"/>
                    <a:pt x="123" y="12"/>
                  </a:cubicBezTo>
                  <a:cubicBezTo>
                    <a:pt x="123" y="85"/>
                    <a:pt x="123" y="85"/>
                    <a:pt x="123" y="85"/>
                  </a:cubicBezTo>
                  <a:cubicBezTo>
                    <a:pt x="123" y="224"/>
                    <a:pt x="123" y="224"/>
                    <a:pt x="123" y="224"/>
                  </a:cubicBezTo>
                  <a:cubicBezTo>
                    <a:pt x="84" y="224"/>
                    <a:pt x="84" y="224"/>
                    <a:pt x="84" y="224"/>
                  </a:cubicBezTo>
                  <a:cubicBezTo>
                    <a:pt x="84" y="180"/>
                    <a:pt x="84" y="180"/>
                    <a:pt x="84" y="180"/>
                  </a:cubicBezTo>
                  <a:cubicBezTo>
                    <a:pt x="84" y="177"/>
                    <a:pt x="82" y="175"/>
                    <a:pt x="79" y="175"/>
                  </a:cubicBezTo>
                  <a:cubicBezTo>
                    <a:pt x="54" y="175"/>
                    <a:pt x="54" y="175"/>
                    <a:pt x="54" y="175"/>
                  </a:cubicBezTo>
                  <a:cubicBezTo>
                    <a:pt x="51" y="175"/>
                    <a:pt x="49" y="177"/>
                    <a:pt x="49" y="180"/>
                  </a:cubicBezTo>
                  <a:cubicBezTo>
                    <a:pt x="49" y="224"/>
                    <a:pt x="49" y="224"/>
                    <a:pt x="49" y="224"/>
                  </a:cubicBezTo>
                  <a:cubicBezTo>
                    <a:pt x="9" y="224"/>
                    <a:pt x="9" y="224"/>
                    <a:pt x="9" y="224"/>
                  </a:cubicBezTo>
                  <a:lnTo>
                    <a:pt x="9" y="30"/>
                  </a:lnTo>
                  <a:close/>
                  <a:moveTo>
                    <a:pt x="58" y="224"/>
                  </a:moveTo>
                  <a:cubicBezTo>
                    <a:pt x="58" y="184"/>
                    <a:pt x="58" y="184"/>
                    <a:pt x="58" y="184"/>
                  </a:cubicBezTo>
                  <a:cubicBezTo>
                    <a:pt x="74" y="184"/>
                    <a:pt x="74" y="184"/>
                    <a:pt x="74" y="184"/>
                  </a:cubicBezTo>
                  <a:cubicBezTo>
                    <a:pt x="74" y="224"/>
                    <a:pt x="74" y="224"/>
                    <a:pt x="74" y="224"/>
                  </a:cubicBezTo>
                  <a:lnTo>
                    <a:pt x="58" y="224"/>
                  </a:lnTo>
                  <a:close/>
                  <a:moveTo>
                    <a:pt x="196" y="224"/>
                  </a:moveTo>
                  <a:cubicBezTo>
                    <a:pt x="170" y="224"/>
                    <a:pt x="170" y="224"/>
                    <a:pt x="170" y="224"/>
                  </a:cubicBezTo>
                  <a:cubicBezTo>
                    <a:pt x="170" y="199"/>
                    <a:pt x="170" y="199"/>
                    <a:pt x="170" y="199"/>
                  </a:cubicBezTo>
                  <a:cubicBezTo>
                    <a:pt x="170" y="197"/>
                    <a:pt x="167" y="195"/>
                    <a:pt x="165" y="195"/>
                  </a:cubicBezTo>
                  <a:cubicBezTo>
                    <a:pt x="164" y="195"/>
                    <a:pt x="164" y="195"/>
                    <a:pt x="164" y="195"/>
                  </a:cubicBezTo>
                  <a:cubicBezTo>
                    <a:pt x="161" y="195"/>
                    <a:pt x="159" y="197"/>
                    <a:pt x="159" y="199"/>
                  </a:cubicBezTo>
                  <a:cubicBezTo>
                    <a:pt x="159" y="224"/>
                    <a:pt x="159" y="224"/>
                    <a:pt x="159" y="224"/>
                  </a:cubicBezTo>
                  <a:cubicBezTo>
                    <a:pt x="133" y="224"/>
                    <a:pt x="133" y="224"/>
                    <a:pt x="133" y="224"/>
                  </a:cubicBezTo>
                  <a:cubicBezTo>
                    <a:pt x="133" y="90"/>
                    <a:pt x="133" y="90"/>
                    <a:pt x="133" y="90"/>
                  </a:cubicBezTo>
                  <a:cubicBezTo>
                    <a:pt x="196" y="105"/>
                    <a:pt x="196" y="105"/>
                    <a:pt x="196" y="105"/>
                  </a:cubicBezTo>
                  <a:lnTo>
                    <a:pt x="196" y="224"/>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1" name="Freeform 224"/>
            <p:cNvSpPr>
              <a:spLocks/>
            </p:cNvSpPr>
            <p:nvPr/>
          </p:nvSpPr>
          <p:spPr bwMode="auto">
            <a:xfrm>
              <a:off x="4633644" y="1350925"/>
              <a:ext cx="13692" cy="34931"/>
            </a:xfrm>
            <a:custGeom>
              <a:avLst/>
              <a:gdLst>
                <a:gd name="T0" fmla="*/ 5 w 11"/>
                <a:gd name="T1" fmla="*/ 24 h 24"/>
                <a:gd name="T2" fmla="*/ 6 w 11"/>
                <a:gd name="T3" fmla="*/ 24 h 24"/>
                <a:gd name="T4" fmla="*/ 11 w 11"/>
                <a:gd name="T5" fmla="*/ 20 h 24"/>
                <a:gd name="T6" fmla="*/ 11 w 11"/>
                <a:gd name="T7" fmla="*/ 5 h 24"/>
                <a:gd name="T8" fmla="*/ 6 w 11"/>
                <a:gd name="T9" fmla="*/ 0 h 24"/>
                <a:gd name="T10" fmla="*/ 5 w 11"/>
                <a:gd name="T11" fmla="*/ 0 h 24"/>
                <a:gd name="T12" fmla="*/ 0 w 11"/>
                <a:gd name="T13" fmla="*/ 5 h 24"/>
                <a:gd name="T14" fmla="*/ 0 w 11"/>
                <a:gd name="T15" fmla="*/ 20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20"/>
                  </a:cubicBezTo>
                  <a:cubicBezTo>
                    <a:pt x="11" y="5"/>
                    <a:pt x="11" y="5"/>
                    <a:pt x="11" y="5"/>
                  </a:cubicBezTo>
                  <a:cubicBezTo>
                    <a:pt x="11" y="2"/>
                    <a:pt x="8" y="0"/>
                    <a:pt x="6" y="0"/>
                  </a:cubicBezTo>
                  <a:cubicBezTo>
                    <a:pt x="5" y="0"/>
                    <a:pt x="5" y="0"/>
                    <a:pt x="5" y="0"/>
                  </a:cubicBezTo>
                  <a:cubicBezTo>
                    <a:pt x="2" y="0"/>
                    <a:pt x="0" y="2"/>
                    <a:pt x="0" y="5"/>
                  </a:cubicBezTo>
                  <a:cubicBezTo>
                    <a:pt x="0" y="20"/>
                    <a:pt x="0" y="20"/>
                    <a:pt x="0" y="20"/>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2" name="Freeform 225"/>
            <p:cNvSpPr>
              <a:spLocks/>
            </p:cNvSpPr>
            <p:nvPr/>
          </p:nvSpPr>
          <p:spPr bwMode="auto">
            <a:xfrm>
              <a:off x="4633644" y="1400018"/>
              <a:ext cx="13692" cy="34931"/>
            </a:xfrm>
            <a:custGeom>
              <a:avLst/>
              <a:gdLst>
                <a:gd name="T0" fmla="*/ 5 w 11"/>
                <a:gd name="T1" fmla="*/ 24 h 24"/>
                <a:gd name="T2" fmla="*/ 6 w 11"/>
                <a:gd name="T3" fmla="*/ 24 h 24"/>
                <a:gd name="T4" fmla="*/ 11 w 11"/>
                <a:gd name="T5" fmla="*/ 19 h 24"/>
                <a:gd name="T6" fmla="*/ 11 w 11"/>
                <a:gd name="T7" fmla="*/ 5 h 24"/>
                <a:gd name="T8" fmla="*/ 6 w 11"/>
                <a:gd name="T9" fmla="*/ 0 h 24"/>
                <a:gd name="T10" fmla="*/ 5 w 11"/>
                <a:gd name="T11" fmla="*/ 0 h 24"/>
                <a:gd name="T12" fmla="*/ 0 w 11"/>
                <a:gd name="T13" fmla="*/ 5 h 24"/>
                <a:gd name="T14" fmla="*/ 0 w 11"/>
                <a:gd name="T15" fmla="*/ 19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19"/>
                  </a:cubicBezTo>
                  <a:cubicBezTo>
                    <a:pt x="11" y="5"/>
                    <a:pt x="11" y="5"/>
                    <a:pt x="11" y="5"/>
                  </a:cubicBezTo>
                  <a:cubicBezTo>
                    <a:pt x="11" y="2"/>
                    <a:pt x="8" y="0"/>
                    <a:pt x="6" y="0"/>
                  </a:cubicBezTo>
                  <a:cubicBezTo>
                    <a:pt x="5" y="0"/>
                    <a:pt x="5" y="0"/>
                    <a:pt x="5" y="0"/>
                  </a:cubicBezTo>
                  <a:cubicBezTo>
                    <a:pt x="2" y="0"/>
                    <a:pt x="0" y="2"/>
                    <a:pt x="0" y="5"/>
                  </a:cubicBezTo>
                  <a:cubicBezTo>
                    <a:pt x="0" y="19"/>
                    <a:pt x="0" y="19"/>
                    <a:pt x="0" y="19"/>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66" name="TextBox 65"/>
            <p:cNvSpPr txBox="1"/>
            <p:nvPr/>
          </p:nvSpPr>
          <p:spPr>
            <a:xfrm>
              <a:off x="4751220" y="1338004"/>
              <a:ext cx="559823" cy="184666"/>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ORIGINAL SENDER</a:t>
              </a:r>
            </a:p>
          </p:txBody>
        </p:sp>
      </p:grpSp>
      <p:grpSp>
        <p:nvGrpSpPr>
          <p:cNvPr id="5" name="Grupp 4"/>
          <p:cNvGrpSpPr/>
          <p:nvPr/>
        </p:nvGrpSpPr>
        <p:grpSpPr>
          <a:xfrm>
            <a:off x="10456642" y="2499308"/>
            <a:ext cx="1166301" cy="464387"/>
            <a:chOff x="7811151" y="1174380"/>
            <a:chExt cx="874726" cy="348290"/>
          </a:xfrm>
        </p:grpSpPr>
        <p:sp>
          <p:nvSpPr>
            <p:cNvPr id="91" name="Freeform 220"/>
            <p:cNvSpPr>
              <a:spLocks noEditPoints="1"/>
            </p:cNvSpPr>
            <p:nvPr/>
          </p:nvSpPr>
          <p:spPr bwMode="auto">
            <a:xfrm>
              <a:off x="7872357" y="1230081"/>
              <a:ext cx="43492" cy="49093"/>
            </a:xfrm>
            <a:custGeom>
              <a:avLst/>
              <a:gdLst>
                <a:gd name="T0" fmla="*/ 5 w 35"/>
                <a:gd name="T1" fmla="*/ 34 h 34"/>
                <a:gd name="T2" fmla="*/ 30 w 35"/>
                <a:gd name="T3" fmla="*/ 34 h 34"/>
                <a:gd name="T4" fmla="*/ 35 w 35"/>
                <a:gd name="T5" fmla="*/ 30 h 34"/>
                <a:gd name="T6" fmla="*/ 35 w 35"/>
                <a:gd name="T7" fmla="*/ 5 h 34"/>
                <a:gd name="T8" fmla="*/ 30 w 35"/>
                <a:gd name="T9" fmla="*/ 0 h 34"/>
                <a:gd name="T10" fmla="*/ 5 w 35"/>
                <a:gd name="T11" fmla="*/ 0 h 34"/>
                <a:gd name="T12" fmla="*/ 0 w 35"/>
                <a:gd name="T13" fmla="*/ 5 h 34"/>
                <a:gd name="T14" fmla="*/ 0 w 35"/>
                <a:gd name="T15" fmla="*/ 30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30"/>
                  </a:cubicBezTo>
                  <a:cubicBezTo>
                    <a:pt x="35" y="5"/>
                    <a:pt x="35" y="5"/>
                    <a:pt x="35" y="5"/>
                  </a:cubicBezTo>
                  <a:cubicBezTo>
                    <a:pt x="35" y="2"/>
                    <a:pt x="33" y="0"/>
                    <a:pt x="30" y="0"/>
                  </a:cubicBezTo>
                  <a:cubicBezTo>
                    <a:pt x="5" y="0"/>
                    <a:pt x="5" y="0"/>
                    <a:pt x="5" y="0"/>
                  </a:cubicBezTo>
                  <a:cubicBezTo>
                    <a:pt x="2" y="0"/>
                    <a:pt x="0" y="2"/>
                    <a:pt x="0" y="5"/>
                  </a:cubicBezTo>
                  <a:cubicBezTo>
                    <a:pt x="0" y="30"/>
                    <a:pt x="0" y="30"/>
                    <a:pt x="0" y="30"/>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2" name="Freeform 221"/>
            <p:cNvSpPr>
              <a:spLocks noEditPoints="1"/>
            </p:cNvSpPr>
            <p:nvPr/>
          </p:nvSpPr>
          <p:spPr bwMode="auto">
            <a:xfrm>
              <a:off x="7872357" y="1295223"/>
              <a:ext cx="43492" cy="50037"/>
            </a:xfrm>
            <a:custGeom>
              <a:avLst/>
              <a:gdLst>
                <a:gd name="T0" fmla="*/ 5 w 35"/>
                <a:gd name="T1" fmla="*/ 34 h 34"/>
                <a:gd name="T2" fmla="*/ 30 w 35"/>
                <a:gd name="T3" fmla="*/ 34 h 34"/>
                <a:gd name="T4" fmla="*/ 35 w 35"/>
                <a:gd name="T5" fmla="*/ 29 h 34"/>
                <a:gd name="T6" fmla="*/ 35 w 35"/>
                <a:gd name="T7" fmla="*/ 4 h 34"/>
                <a:gd name="T8" fmla="*/ 30 w 35"/>
                <a:gd name="T9" fmla="*/ 0 h 34"/>
                <a:gd name="T10" fmla="*/ 5 w 35"/>
                <a:gd name="T11" fmla="*/ 0 h 34"/>
                <a:gd name="T12" fmla="*/ 0 w 35"/>
                <a:gd name="T13" fmla="*/ 4 h 34"/>
                <a:gd name="T14" fmla="*/ 0 w 35"/>
                <a:gd name="T15" fmla="*/ 29 h 34"/>
                <a:gd name="T16" fmla="*/ 5 w 35"/>
                <a:gd name="T17" fmla="*/ 34 h 34"/>
                <a:gd name="T18" fmla="*/ 9 w 35"/>
                <a:gd name="T19" fmla="*/ 9 h 34"/>
                <a:gd name="T20" fmla="*/ 25 w 35"/>
                <a:gd name="T21" fmla="*/ 9 h 34"/>
                <a:gd name="T22" fmla="*/ 25 w 35"/>
                <a:gd name="T23" fmla="*/ 24 h 34"/>
                <a:gd name="T24" fmla="*/ 9 w 35"/>
                <a:gd name="T25" fmla="*/ 24 h 34"/>
                <a:gd name="T26" fmla="*/ 9 w 35"/>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4"/>
                    <a:pt x="35" y="4"/>
                    <a:pt x="35" y="4"/>
                  </a:cubicBezTo>
                  <a:cubicBezTo>
                    <a:pt x="35" y="2"/>
                    <a:pt x="33" y="0"/>
                    <a:pt x="30" y="0"/>
                  </a:cubicBezTo>
                  <a:cubicBezTo>
                    <a:pt x="5" y="0"/>
                    <a:pt x="5" y="0"/>
                    <a:pt x="5" y="0"/>
                  </a:cubicBezTo>
                  <a:cubicBezTo>
                    <a:pt x="2" y="0"/>
                    <a:pt x="0" y="2"/>
                    <a:pt x="0" y="4"/>
                  </a:cubicBezTo>
                  <a:cubicBezTo>
                    <a:pt x="0" y="29"/>
                    <a:pt x="0" y="29"/>
                    <a:pt x="0" y="29"/>
                  </a:cubicBezTo>
                  <a:cubicBezTo>
                    <a:pt x="0" y="32"/>
                    <a:pt x="2" y="34"/>
                    <a:pt x="5" y="34"/>
                  </a:cubicBezTo>
                  <a:close/>
                  <a:moveTo>
                    <a:pt x="9" y="9"/>
                  </a:moveTo>
                  <a:cubicBezTo>
                    <a:pt x="25" y="9"/>
                    <a:pt x="25" y="9"/>
                    <a:pt x="25" y="9"/>
                  </a:cubicBezTo>
                  <a:cubicBezTo>
                    <a:pt x="25" y="24"/>
                    <a:pt x="25" y="24"/>
                    <a:pt x="25" y="24"/>
                  </a:cubicBezTo>
                  <a:cubicBezTo>
                    <a:pt x="9" y="24"/>
                    <a:pt x="9" y="24"/>
                    <a:pt x="9" y="24"/>
                  </a:cubicBezTo>
                  <a:lnTo>
                    <a:pt x="9" y="9"/>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3" name="Freeform 222"/>
            <p:cNvSpPr>
              <a:spLocks noEditPoints="1"/>
            </p:cNvSpPr>
            <p:nvPr/>
          </p:nvSpPr>
          <p:spPr bwMode="auto">
            <a:xfrm>
              <a:off x="7872357" y="1359422"/>
              <a:ext cx="43492" cy="49093"/>
            </a:xfrm>
            <a:custGeom>
              <a:avLst/>
              <a:gdLst>
                <a:gd name="T0" fmla="*/ 5 w 35"/>
                <a:gd name="T1" fmla="*/ 34 h 34"/>
                <a:gd name="T2" fmla="*/ 30 w 35"/>
                <a:gd name="T3" fmla="*/ 34 h 34"/>
                <a:gd name="T4" fmla="*/ 35 w 35"/>
                <a:gd name="T5" fmla="*/ 29 h 34"/>
                <a:gd name="T6" fmla="*/ 35 w 35"/>
                <a:gd name="T7" fmla="*/ 5 h 34"/>
                <a:gd name="T8" fmla="*/ 30 w 35"/>
                <a:gd name="T9" fmla="*/ 0 h 34"/>
                <a:gd name="T10" fmla="*/ 5 w 35"/>
                <a:gd name="T11" fmla="*/ 0 h 34"/>
                <a:gd name="T12" fmla="*/ 0 w 35"/>
                <a:gd name="T13" fmla="*/ 5 h 34"/>
                <a:gd name="T14" fmla="*/ 0 w 35"/>
                <a:gd name="T15" fmla="*/ 29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5"/>
                    <a:pt x="35" y="5"/>
                    <a:pt x="35" y="5"/>
                  </a:cubicBezTo>
                  <a:cubicBezTo>
                    <a:pt x="35" y="2"/>
                    <a:pt x="33" y="0"/>
                    <a:pt x="30" y="0"/>
                  </a:cubicBezTo>
                  <a:cubicBezTo>
                    <a:pt x="5" y="0"/>
                    <a:pt x="5" y="0"/>
                    <a:pt x="5" y="0"/>
                  </a:cubicBezTo>
                  <a:cubicBezTo>
                    <a:pt x="2" y="0"/>
                    <a:pt x="0" y="2"/>
                    <a:pt x="0" y="5"/>
                  </a:cubicBezTo>
                  <a:cubicBezTo>
                    <a:pt x="0" y="29"/>
                    <a:pt x="0" y="29"/>
                    <a:pt x="0" y="29"/>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4" name="Freeform 223"/>
            <p:cNvSpPr>
              <a:spLocks noEditPoints="1"/>
            </p:cNvSpPr>
            <p:nvPr/>
          </p:nvSpPr>
          <p:spPr bwMode="auto">
            <a:xfrm>
              <a:off x="7811151" y="1174380"/>
              <a:ext cx="256122" cy="338929"/>
            </a:xfrm>
            <a:custGeom>
              <a:avLst/>
              <a:gdLst>
                <a:gd name="T0" fmla="*/ 202 w 206"/>
                <a:gd name="T1" fmla="*/ 96 h 233"/>
                <a:gd name="T2" fmla="*/ 133 w 206"/>
                <a:gd name="T3" fmla="*/ 81 h 233"/>
                <a:gd name="T4" fmla="*/ 133 w 206"/>
                <a:gd name="T5" fmla="*/ 7 h 233"/>
                <a:gd name="T6" fmla="*/ 133 w 206"/>
                <a:gd name="T7" fmla="*/ 6 h 233"/>
                <a:gd name="T8" fmla="*/ 133 w 206"/>
                <a:gd name="T9" fmla="*/ 5 h 233"/>
                <a:gd name="T10" fmla="*/ 127 w 206"/>
                <a:gd name="T11" fmla="*/ 1 h 233"/>
                <a:gd name="T12" fmla="*/ 4 w 206"/>
                <a:gd name="T13" fmla="*/ 20 h 233"/>
                <a:gd name="T14" fmla="*/ 0 w 206"/>
                <a:gd name="T15" fmla="*/ 25 h 233"/>
                <a:gd name="T16" fmla="*/ 0 w 206"/>
                <a:gd name="T17" fmla="*/ 25 h 233"/>
                <a:gd name="T18" fmla="*/ 0 w 206"/>
                <a:gd name="T19" fmla="*/ 26 h 233"/>
                <a:gd name="T20" fmla="*/ 0 w 206"/>
                <a:gd name="T21" fmla="*/ 228 h 233"/>
                <a:gd name="T22" fmla="*/ 5 w 206"/>
                <a:gd name="T23" fmla="*/ 233 h 233"/>
                <a:gd name="T24" fmla="*/ 54 w 206"/>
                <a:gd name="T25" fmla="*/ 233 h 233"/>
                <a:gd name="T26" fmla="*/ 79 w 206"/>
                <a:gd name="T27" fmla="*/ 233 h 233"/>
                <a:gd name="T28" fmla="*/ 128 w 206"/>
                <a:gd name="T29" fmla="*/ 233 h 233"/>
                <a:gd name="T30" fmla="*/ 201 w 206"/>
                <a:gd name="T31" fmla="*/ 233 h 233"/>
                <a:gd name="T32" fmla="*/ 206 w 206"/>
                <a:gd name="T33" fmla="*/ 228 h 233"/>
                <a:gd name="T34" fmla="*/ 206 w 206"/>
                <a:gd name="T35" fmla="*/ 101 h 233"/>
                <a:gd name="T36" fmla="*/ 202 w 206"/>
                <a:gd name="T37" fmla="*/ 96 h 233"/>
                <a:gd name="T38" fmla="*/ 9 w 206"/>
                <a:gd name="T39" fmla="*/ 30 h 233"/>
                <a:gd name="T40" fmla="*/ 123 w 206"/>
                <a:gd name="T41" fmla="*/ 12 h 233"/>
                <a:gd name="T42" fmla="*/ 123 w 206"/>
                <a:gd name="T43" fmla="*/ 85 h 233"/>
                <a:gd name="T44" fmla="*/ 123 w 206"/>
                <a:gd name="T45" fmla="*/ 224 h 233"/>
                <a:gd name="T46" fmla="*/ 84 w 206"/>
                <a:gd name="T47" fmla="*/ 224 h 233"/>
                <a:gd name="T48" fmla="*/ 84 w 206"/>
                <a:gd name="T49" fmla="*/ 180 h 233"/>
                <a:gd name="T50" fmla="*/ 79 w 206"/>
                <a:gd name="T51" fmla="*/ 175 h 233"/>
                <a:gd name="T52" fmla="*/ 54 w 206"/>
                <a:gd name="T53" fmla="*/ 175 h 233"/>
                <a:gd name="T54" fmla="*/ 49 w 206"/>
                <a:gd name="T55" fmla="*/ 180 h 233"/>
                <a:gd name="T56" fmla="*/ 49 w 206"/>
                <a:gd name="T57" fmla="*/ 224 h 233"/>
                <a:gd name="T58" fmla="*/ 9 w 206"/>
                <a:gd name="T59" fmla="*/ 224 h 233"/>
                <a:gd name="T60" fmla="*/ 9 w 206"/>
                <a:gd name="T61" fmla="*/ 30 h 233"/>
                <a:gd name="T62" fmla="*/ 58 w 206"/>
                <a:gd name="T63" fmla="*/ 224 h 233"/>
                <a:gd name="T64" fmla="*/ 58 w 206"/>
                <a:gd name="T65" fmla="*/ 184 h 233"/>
                <a:gd name="T66" fmla="*/ 74 w 206"/>
                <a:gd name="T67" fmla="*/ 184 h 233"/>
                <a:gd name="T68" fmla="*/ 74 w 206"/>
                <a:gd name="T69" fmla="*/ 224 h 233"/>
                <a:gd name="T70" fmla="*/ 58 w 206"/>
                <a:gd name="T71" fmla="*/ 224 h 233"/>
                <a:gd name="T72" fmla="*/ 196 w 206"/>
                <a:gd name="T73" fmla="*/ 224 h 233"/>
                <a:gd name="T74" fmla="*/ 170 w 206"/>
                <a:gd name="T75" fmla="*/ 224 h 233"/>
                <a:gd name="T76" fmla="*/ 170 w 206"/>
                <a:gd name="T77" fmla="*/ 199 h 233"/>
                <a:gd name="T78" fmla="*/ 165 w 206"/>
                <a:gd name="T79" fmla="*/ 195 h 233"/>
                <a:gd name="T80" fmla="*/ 164 w 206"/>
                <a:gd name="T81" fmla="*/ 195 h 233"/>
                <a:gd name="T82" fmla="*/ 159 w 206"/>
                <a:gd name="T83" fmla="*/ 199 h 233"/>
                <a:gd name="T84" fmla="*/ 159 w 206"/>
                <a:gd name="T85" fmla="*/ 224 h 233"/>
                <a:gd name="T86" fmla="*/ 133 w 206"/>
                <a:gd name="T87" fmla="*/ 224 h 233"/>
                <a:gd name="T88" fmla="*/ 133 w 206"/>
                <a:gd name="T89" fmla="*/ 90 h 233"/>
                <a:gd name="T90" fmla="*/ 196 w 206"/>
                <a:gd name="T91" fmla="*/ 105 h 233"/>
                <a:gd name="T92" fmla="*/ 196 w 206"/>
                <a:gd name="T9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3">
                  <a:moveTo>
                    <a:pt x="202" y="96"/>
                  </a:moveTo>
                  <a:cubicBezTo>
                    <a:pt x="133" y="81"/>
                    <a:pt x="133" y="81"/>
                    <a:pt x="133" y="81"/>
                  </a:cubicBezTo>
                  <a:cubicBezTo>
                    <a:pt x="133" y="7"/>
                    <a:pt x="133" y="7"/>
                    <a:pt x="133" y="7"/>
                  </a:cubicBezTo>
                  <a:cubicBezTo>
                    <a:pt x="133" y="6"/>
                    <a:pt x="133" y="6"/>
                    <a:pt x="133" y="6"/>
                  </a:cubicBezTo>
                  <a:cubicBezTo>
                    <a:pt x="133" y="6"/>
                    <a:pt x="133" y="5"/>
                    <a:pt x="133" y="5"/>
                  </a:cubicBezTo>
                  <a:cubicBezTo>
                    <a:pt x="132" y="2"/>
                    <a:pt x="130" y="0"/>
                    <a:pt x="127" y="1"/>
                  </a:cubicBezTo>
                  <a:cubicBezTo>
                    <a:pt x="4" y="20"/>
                    <a:pt x="4" y="20"/>
                    <a:pt x="4" y="20"/>
                  </a:cubicBezTo>
                  <a:cubicBezTo>
                    <a:pt x="1" y="20"/>
                    <a:pt x="0" y="23"/>
                    <a:pt x="0" y="25"/>
                  </a:cubicBezTo>
                  <a:cubicBezTo>
                    <a:pt x="0" y="25"/>
                    <a:pt x="0" y="25"/>
                    <a:pt x="0" y="25"/>
                  </a:cubicBezTo>
                  <a:cubicBezTo>
                    <a:pt x="0" y="26"/>
                    <a:pt x="0" y="26"/>
                    <a:pt x="0" y="26"/>
                  </a:cubicBezTo>
                  <a:cubicBezTo>
                    <a:pt x="0" y="228"/>
                    <a:pt x="0" y="228"/>
                    <a:pt x="0" y="228"/>
                  </a:cubicBezTo>
                  <a:cubicBezTo>
                    <a:pt x="0" y="231"/>
                    <a:pt x="2" y="233"/>
                    <a:pt x="5" y="233"/>
                  </a:cubicBezTo>
                  <a:cubicBezTo>
                    <a:pt x="54" y="233"/>
                    <a:pt x="54" y="233"/>
                    <a:pt x="54" y="233"/>
                  </a:cubicBezTo>
                  <a:cubicBezTo>
                    <a:pt x="79" y="233"/>
                    <a:pt x="79" y="233"/>
                    <a:pt x="79" y="233"/>
                  </a:cubicBezTo>
                  <a:cubicBezTo>
                    <a:pt x="128" y="233"/>
                    <a:pt x="128" y="233"/>
                    <a:pt x="128" y="233"/>
                  </a:cubicBezTo>
                  <a:cubicBezTo>
                    <a:pt x="201" y="233"/>
                    <a:pt x="201" y="233"/>
                    <a:pt x="201" y="233"/>
                  </a:cubicBezTo>
                  <a:cubicBezTo>
                    <a:pt x="204" y="233"/>
                    <a:pt x="206" y="231"/>
                    <a:pt x="206" y="228"/>
                  </a:cubicBezTo>
                  <a:cubicBezTo>
                    <a:pt x="206" y="101"/>
                    <a:pt x="206" y="101"/>
                    <a:pt x="206" y="101"/>
                  </a:cubicBezTo>
                  <a:cubicBezTo>
                    <a:pt x="206" y="99"/>
                    <a:pt x="204" y="97"/>
                    <a:pt x="202" y="96"/>
                  </a:cubicBezTo>
                  <a:close/>
                  <a:moveTo>
                    <a:pt x="9" y="30"/>
                  </a:moveTo>
                  <a:cubicBezTo>
                    <a:pt x="123" y="12"/>
                    <a:pt x="123" y="12"/>
                    <a:pt x="123" y="12"/>
                  </a:cubicBezTo>
                  <a:cubicBezTo>
                    <a:pt x="123" y="85"/>
                    <a:pt x="123" y="85"/>
                    <a:pt x="123" y="85"/>
                  </a:cubicBezTo>
                  <a:cubicBezTo>
                    <a:pt x="123" y="224"/>
                    <a:pt x="123" y="224"/>
                    <a:pt x="123" y="224"/>
                  </a:cubicBezTo>
                  <a:cubicBezTo>
                    <a:pt x="84" y="224"/>
                    <a:pt x="84" y="224"/>
                    <a:pt x="84" y="224"/>
                  </a:cubicBezTo>
                  <a:cubicBezTo>
                    <a:pt x="84" y="180"/>
                    <a:pt x="84" y="180"/>
                    <a:pt x="84" y="180"/>
                  </a:cubicBezTo>
                  <a:cubicBezTo>
                    <a:pt x="84" y="177"/>
                    <a:pt x="82" y="175"/>
                    <a:pt x="79" y="175"/>
                  </a:cubicBezTo>
                  <a:cubicBezTo>
                    <a:pt x="54" y="175"/>
                    <a:pt x="54" y="175"/>
                    <a:pt x="54" y="175"/>
                  </a:cubicBezTo>
                  <a:cubicBezTo>
                    <a:pt x="51" y="175"/>
                    <a:pt x="49" y="177"/>
                    <a:pt x="49" y="180"/>
                  </a:cubicBezTo>
                  <a:cubicBezTo>
                    <a:pt x="49" y="224"/>
                    <a:pt x="49" y="224"/>
                    <a:pt x="49" y="224"/>
                  </a:cubicBezTo>
                  <a:cubicBezTo>
                    <a:pt x="9" y="224"/>
                    <a:pt x="9" y="224"/>
                    <a:pt x="9" y="224"/>
                  </a:cubicBezTo>
                  <a:lnTo>
                    <a:pt x="9" y="30"/>
                  </a:lnTo>
                  <a:close/>
                  <a:moveTo>
                    <a:pt x="58" y="224"/>
                  </a:moveTo>
                  <a:cubicBezTo>
                    <a:pt x="58" y="184"/>
                    <a:pt x="58" y="184"/>
                    <a:pt x="58" y="184"/>
                  </a:cubicBezTo>
                  <a:cubicBezTo>
                    <a:pt x="74" y="184"/>
                    <a:pt x="74" y="184"/>
                    <a:pt x="74" y="184"/>
                  </a:cubicBezTo>
                  <a:cubicBezTo>
                    <a:pt x="74" y="224"/>
                    <a:pt x="74" y="224"/>
                    <a:pt x="74" y="224"/>
                  </a:cubicBezTo>
                  <a:lnTo>
                    <a:pt x="58" y="224"/>
                  </a:lnTo>
                  <a:close/>
                  <a:moveTo>
                    <a:pt x="196" y="224"/>
                  </a:moveTo>
                  <a:cubicBezTo>
                    <a:pt x="170" y="224"/>
                    <a:pt x="170" y="224"/>
                    <a:pt x="170" y="224"/>
                  </a:cubicBezTo>
                  <a:cubicBezTo>
                    <a:pt x="170" y="199"/>
                    <a:pt x="170" y="199"/>
                    <a:pt x="170" y="199"/>
                  </a:cubicBezTo>
                  <a:cubicBezTo>
                    <a:pt x="170" y="197"/>
                    <a:pt x="167" y="195"/>
                    <a:pt x="165" y="195"/>
                  </a:cubicBezTo>
                  <a:cubicBezTo>
                    <a:pt x="164" y="195"/>
                    <a:pt x="164" y="195"/>
                    <a:pt x="164" y="195"/>
                  </a:cubicBezTo>
                  <a:cubicBezTo>
                    <a:pt x="161" y="195"/>
                    <a:pt x="159" y="197"/>
                    <a:pt x="159" y="199"/>
                  </a:cubicBezTo>
                  <a:cubicBezTo>
                    <a:pt x="159" y="224"/>
                    <a:pt x="159" y="224"/>
                    <a:pt x="159" y="224"/>
                  </a:cubicBezTo>
                  <a:cubicBezTo>
                    <a:pt x="133" y="224"/>
                    <a:pt x="133" y="224"/>
                    <a:pt x="133" y="224"/>
                  </a:cubicBezTo>
                  <a:cubicBezTo>
                    <a:pt x="133" y="90"/>
                    <a:pt x="133" y="90"/>
                    <a:pt x="133" y="90"/>
                  </a:cubicBezTo>
                  <a:cubicBezTo>
                    <a:pt x="196" y="105"/>
                    <a:pt x="196" y="105"/>
                    <a:pt x="196" y="105"/>
                  </a:cubicBezTo>
                  <a:lnTo>
                    <a:pt x="196" y="224"/>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5" name="Freeform 224"/>
            <p:cNvSpPr>
              <a:spLocks/>
            </p:cNvSpPr>
            <p:nvPr/>
          </p:nvSpPr>
          <p:spPr bwMode="auto">
            <a:xfrm>
              <a:off x="8008472" y="1350925"/>
              <a:ext cx="13692" cy="34931"/>
            </a:xfrm>
            <a:custGeom>
              <a:avLst/>
              <a:gdLst>
                <a:gd name="T0" fmla="*/ 5 w 11"/>
                <a:gd name="T1" fmla="*/ 24 h 24"/>
                <a:gd name="T2" fmla="*/ 6 w 11"/>
                <a:gd name="T3" fmla="*/ 24 h 24"/>
                <a:gd name="T4" fmla="*/ 11 w 11"/>
                <a:gd name="T5" fmla="*/ 20 h 24"/>
                <a:gd name="T6" fmla="*/ 11 w 11"/>
                <a:gd name="T7" fmla="*/ 5 h 24"/>
                <a:gd name="T8" fmla="*/ 6 w 11"/>
                <a:gd name="T9" fmla="*/ 0 h 24"/>
                <a:gd name="T10" fmla="*/ 5 w 11"/>
                <a:gd name="T11" fmla="*/ 0 h 24"/>
                <a:gd name="T12" fmla="*/ 0 w 11"/>
                <a:gd name="T13" fmla="*/ 5 h 24"/>
                <a:gd name="T14" fmla="*/ 0 w 11"/>
                <a:gd name="T15" fmla="*/ 20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20"/>
                  </a:cubicBezTo>
                  <a:cubicBezTo>
                    <a:pt x="11" y="5"/>
                    <a:pt x="11" y="5"/>
                    <a:pt x="11" y="5"/>
                  </a:cubicBezTo>
                  <a:cubicBezTo>
                    <a:pt x="11" y="2"/>
                    <a:pt x="8" y="0"/>
                    <a:pt x="6" y="0"/>
                  </a:cubicBezTo>
                  <a:cubicBezTo>
                    <a:pt x="5" y="0"/>
                    <a:pt x="5" y="0"/>
                    <a:pt x="5" y="0"/>
                  </a:cubicBezTo>
                  <a:cubicBezTo>
                    <a:pt x="2" y="0"/>
                    <a:pt x="0" y="2"/>
                    <a:pt x="0" y="5"/>
                  </a:cubicBezTo>
                  <a:cubicBezTo>
                    <a:pt x="0" y="20"/>
                    <a:pt x="0" y="20"/>
                    <a:pt x="0" y="20"/>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6" name="Freeform 225"/>
            <p:cNvSpPr>
              <a:spLocks/>
            </p:cNvSpPr>
            <p:nvPr/>
          </p:nvSpPr>
          <p:spPr bwMode="auto">
            <a:xfrm>
              <a:off x="8008472" y="1400018"/>
              <a:ext cx="13692" cy="34931"/>
            </a:xfrm>
            <a:custGeom>
              <a:avLst/>
              <a:gdLst>
                <a:gd name="T0" fmla="*/ 5 w 11"/>
                <a:gd name="T1" fmla="*/ 24 h 24"/>
                <a:gd name="T2" fmla="*/ 6 w 11"/>
                <a:gd name="T3" fmla="*/ 24 h 24"/>
                <a:gd name="T4" fmla="*/ 11 w 11"/>
                <a:gd name="T5" fmla="*/ 19 h 24"/>
                <a:gd name="T6" fmla="*/ 11 w 11"/>
                <a:gd name="T7" fmla="*/ 5 h 24"/>
                <a:gd name="T8" fmla="*/ 6 w 11"/>
                <a:gd name="T9" fmla="*/ 0 h 24"/>
                <a:gd name="T10" fmla="*/ 5 w 11"/>
                <a:gd name="T11" fmla="*/ 0 h 24"/>
                <a:gd name="T12" fmla="*/ 0 w 11"/>
                <a:gd name="T13" fmla="*/ 5 h 24"/>
                <a:gd name="T14" fmla="*/ 0 w 11"/>
                <a:gd name="T15" fmla="*/ 19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19"/>
                  </a:cubicBezTo>
                  <a:cubicBezTo>
                    <a:pt x="11" y="5"/>
                    <a:pt x="11" y="5"/>
                    <a:pt x="11" y="5"/>
                  </a:cubicBezTo>
                  <a:cubicBezTo>
                    <a:pt x="11" y="2"/>
                    <a:pt x="8" y="0"/>
                    <a:pt x="6" y="0"/>
                  </a:cubicBezTo>
                  <a:cubicBezTo>
                    <a:pt x="5" y="0"/>
                    <a:pt x="5" y="0"/>
                    <a:pt x="5" y="0"/>
                  </a:cubicBezTo>
                  <a:cubicBezTo>
                    <a:pt x="2" y="0"/>
                    <a:pt x="0" y="2"/>
                    <a:pt x="0" y="5"/>
                  </a:cubicBezTo>
                  <a:cubicBezTo>
                    <a:pt x="0" y="19"/>
                    <a:pt x="0" y="19"/>
                    <a:pt x="0" y="19"/>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67" name="TextBox 66"/>
            <p:cNvSpPr txBox="1"/>
            <p:nvPr/>
          </p:nvSpPr>
          <p:spPr>
            <a:xfrm>
              <a:off x="8126054" y="1338004"/>
              <a:ext cx="559823" cy="184666"/>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FINAL RECIPIENT</a:t>
              </a:r>
            </a:p>
          </p:txBody>
        </p:sp>
      </p:grpSp>
      <p:sp>
        <p:nvSpPr>
          <p:cNvPr id="83" name="Oval 82"/>
          <p:cNvSpPr/>
          <p:nvPr/>
        </p:nvSpPr>
        <p:spPr bwMode="auto">
          <a:xfrm>
            <a:off x="7136659" y="3606090"/>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C2</a:t>
            </a:r>
            <a:endParaRPr lang="en-GB" sz="667" b="1" dirty="0">
              <a:solidFill>
                <a:srgbClr val="646567"/>
              </a:solidFill>
              <a:latin typeface="Verdana" pitchFamily="34" charset="0"/>
            </a:endParaRPr>
          </a:p>
        </p:txBody>
      </p:sp>
      <p:sp>
        <p:nvSpPr>
          <p:cNvPr id="84" name="Oval 83"/>
          <p:cNvSpPr/>
          <p:nvPr/>
        </p:nvSpPr>
        <p:spPr bwMode="auto">
          <a:xfrm>
            <a:off x="9347499" y="3606090"/>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C3</a:t>
            </a:r>
            <a:endParaRPr lang="en-GB" sz="667" b="1" dirty="0">
              <a:solidFill>
                <a:srgbClr val="646567"/>
              </a:solidFill>
              <a:latin typeface="Verdana" pitchFamily="34" charset="0"/>
            </a:endParaRPr>
          </a:p>
        </p:txBody>
      </p:sp>
      <p:sp>
        <p:nvSpPr>
          <p:cNvPr id="85" name="TextBox 84"/>
          <p:cNvSpPr txBox="1"/>
          <p:nvPr/>
        </p:nvSpPr>
        <p:spPr>
          <a:xfrm>
            <a:off x="5897357" y="3656802"/>
            <a:ext cx="1194903"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Access Point Provider</a:t>
            </a:r>
          </a:p>
        </p:txBody>
      </p:sp>
      <p:sp>
        <p:nvSpPr>
          <p:cNvPr id="86" name="TextBox 85"/>
          <p:cNvSpPr txBox="1"/>
          <p:nvPr/>
        </p:nvSpPr>
        <p:spPr>
          <a:xfrm>
            <a:off x="9640821" y="3679157"/>
            <a:ext cx="1235692"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Access Point Provider</a:t>
            </a:r>
          </a:p>
        </p:txBody>
      </p:sp>
      <p:sp>
        <p:nvSpPr>
          <p:cNvPr id="87" name="Oval 86"/>
          <p:cNvSpPr/>
          <p:nvPr/>
        </p:nvSpPr>
        <p:spPr bwMode="auto">
          <a:xfrm>
            <a:off x="7080632" y="2101343"/>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C1</a:t>
            </a:r>
            <a:endParaRPr lang="en-GB" sz="667" b="1" dirty="0">
              <a:solidFill>
                <a:srgbClr val="646567"/>
              </a:solidFill>
              <a:latin typeface="Verdana" pitchFamily="34" charset="0"/>
            </a:endParaRPr>
          </a:p>
        </p:txBody>
      </p:sp>
      <p:sp>
        <p:nvSpPr>
          <p:cNvPr id="88" name="TextBox 87"/>
          <p:cNvSpPr txBox="1"/>
          <p:nvPr/>
        </p:nvSpPr>
        <p:spPr>
          <a:xfrm>
            <a:off x="6513499" y="2135651"/>
            <a:ext cx="578759"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Participant</a:t>
            </a:r>
          </a:p>
        </p:txBody>
      </p:sp>
      <p:sp>
        <p:nvSpPr>
          <p:cNvPr id="89" name="Oval 88"/>
          <p:cNvSpPr/>
          <p:nvPr/>
        </p:nvSpPr>
        <p:spPr bwMode="auto">
          <a:xfrm>
            <a:off x="9347499" y="2122919"/>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C4</a:t>
            </a:r>
            <a:endParaRPr lang="en-GB" sz="667" b="1" dirty="0">
              <a:solidFill>
                <a:srgbClr val="646567"/>
              </a:solidFill>
              <a:latin typeface="Verdana" pitchFamily="34" charset="0"/>
            </a:endParaRPr>
          </a:p>
        </p:txBody>
      </p:sp>
      <p:sp>
        <p:nvSpPr>
          <p:cNvPr id="90" name="TextBox 89"/>
          <p:cNvSpPr txBox="1"/>
          <p:nvPr/>
        </p:nvSpPr>
        <p:spPr>
          <a:xfrm>
            <a:off x="9640821" y="2158006"/>
            <a:ext cx="611412"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Participant</a:t>
            </a:r>
          </a:p>
        </p:txBody>
      </p:sp>
      <p:sp>
        <p:nvSpPr>
          <p:cNvPr id="72" name="TextBox 71"/>
          <p:cNvSpPr txBox="1"/>
          <p:nvPr/>
        </p:nvSpPr>
        <p:spPr>
          <a:xfrm>
            <a:off x="4659145" y="2435731"/>
            <a:ext cx="885663" cy="338554"/>
          </a:xfrm>
          <a:prstGeom prst="rect">
            <a:avLst/>
          </a:prstGeom>
          <a:noFill/>
          <a:effectLst/>
        </p:spPr>
        <p:txBody>
          <a:bodyPr wrap="square" rtlCol="0">
            <a:spAutoFit/>
          </a:bodyPr>
          <a:lstStyle/>
          <a:p>
            <a:pPr algn="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1. SUBMIT</a:t>
            </a:r>
          </a:p>
        </p:txBody>
      </p:sp>
      <p:sp>
        <p:nvSpPr>
          <p:cNvPr id="74" name="TextBox 73"/>
          <p:cNvSpPr txBox="1"/>
          <p:nvPr/>
        </p:nvSpPr>
        <p:spPr>
          <a:xfrm>
            <a:off x="5700020" y="2112775"/>
            <a:ext cx="572593" cy="235898"/>
          </a:xfrm>
          <a:prstGeom prst="rect">
            <a:avLst/>
          </a:prstGeom>
          <a:noFill/>
        </p:spPr>
        <p:txBody>
          <a:bodyPr wrap="none" rtlCol="0">
            <a:spAutoFit/>
          </a:bodyPr>
          <a:lstStyle/>
          <a:p>
            <a:pPr defTabSz="1219170" fontAlgn="base">
              <a:spcBef>
                <a:spcPct val="0"/>
              </a:spcBef>
              <a:spcAft>
                <a:spcPct val="0"/>
              </a:spcAft>
              <a:defRPr/>
            </a:pPr>
            <a:r>
              <a:rPr lang="en-GB" sz="933" b="1" dirty="0">
                <a:solidFill>
                  <a:srgbClr val="0F5494"/>
                </a:solidFill>
                <a:latin typeface="Verdana" pitchFamily="34" charset="0"/>
              </a:rPr>
              <a:t>Seller</a:t>
            </a:r>
          </a:p>
        </p:txBody>
      </p:sp>
      <p:sp>
        <p:nvSpPr>
          <p:cNvPr id="75" name="TextBox 74"/>
          <p:cNvSpPr txBox="1"/>
          <p:nvPr/>
        </p:nvSpPr>
        <p:spPr>
          <a:xfrm>
            <a:off x="10282299" y="2101343"/>
            <a:ext cx="579005" cy="235898"/>
          </a:xfrm>
          <a:prstGeom prst="rect">
            <a:avLst/>
          </a:prstGeom>
          <a:noFill/>
        </p:spPr>
        <p:txBody>
          <a:bodyPr wrap="none" rtlCol="0">
            <a:spAutoFit/>
          </a:bodyPr>
          <a:lstStyle/>
          <a:p>
            <a:pPr defTabSz="1219170" fontAlgn="base">
              <a:spcBef>
                <a:spcPct val="0"/>
              </a:spcBef>
              <a:spcAft>
                <a:spcPct val="0"/>
              </a:spcAft>
              <a:defRPr/>
            </a:pPr>
            <a:r>
              <a:rPr lang="en-GB" sz="933" b="1" dirty="0">
                <a:solidFill>
                  <a:srgbClr val="0F5494"/>
                </a:solidFill>
                <a:latin typeface="Verdana" pitchFamily="34" charset="0"/>
              </a:rPr>
              <a:t>Buyer</a:t>
            </a:r>
          </a:p>
        </p:txBody>
      </p:sp>
      <p:sp>
        <p:nvSpPr>
          <p:cNvPr id="79" name="Arc 78"/>
          <p:cNvSpPr/>
          <p:nvPr/>
        </p:nvSpPr>
        <p:spPr bwMode="auto">
          <a:xfrm rot="10800000">
            <a:off x="4873613" y="2774126"/>
            <a:ext cx="2637444" cy="1757324"/>
          </a:xfrm>
          <a:prstGeom prst="arc">
            <a:avLst>
              <a:gd name="adj1" fmla="val 15512432"/>
              <a:gd name="adj2" fmla="val 3165025"/>
            </a:avLst>
          </a:prstGeom>
          <a:noFill/>
          <a:ln w="19050" cap="rnd" cmpd="sng" algn="ctr">
            <a:solidFill>
              <a:schemeClr val="bg1">
                <a:lumMod val="50000"/>
              </a:schemeClr>
            </a:solidFill>
            <a:prstDash val="sysDot"/>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rtlCol="0" anchor="ctr"/>
          <a:lstStyle/>
          <a:p>
            <a:pPr algn="ctr" defTabSz="1219170" fontAlgn="base">
              <a:spcBef>
                <a:spcPct val="0"/>
              </a:spcBef>
              <a:spcAft>
                <a:spcPct val="0"/>
              </a:spcAft>
              <a:defRPr/>
            </a:pPr>
            <a:endParaRPr lang="en-GB" sz="1333" dirty="0">
              <a:solidFill>
                <a:srgbClr val="0F5494"/>
              </a:solidFill>
              <a:latin typeface="Verdana" pitchFamily="34" charset="0"/>
            </a:endParaRPr>
          </a:p>
        </p:txBody>
      </p:sp>
      <p:sp>
        <p:nvSpPr>
          <p:cNvPr id="49" name="Rectangle 48">
            <a:hlinkClick r:id="" action="ppaction://noaction"/>
          </p:cNvPr>
          <p:cNvSpPr/>
          <p:nvPr/>
        </p:nvSpPr>
        <p:spPr bwMode="auto">
          <a:xfrm>
            <a:off x="6513499" y="4288476"/>
            <a:ext cx="837227" cy="448664"/>
          </a:xfrm>
          <a:prstGeom prst="rect">
            <a:avLst/>
          </a:prstGeom>
          <a:solidFill>
            <a:srgbClr val="0F5494"/>
          </a:solidFill>
          <a:ln w="9525" cap="flat" cmpd="sng" algn="ctr">
            <a:solidFill>
              <a:srgbClr val="002060"/>
            </a:solid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933" kern="0" dirty="0">
                <a:solidFill>
                  <a:srgbClr val="FFFFFF"/>
                </a:solidFill>
                <a:latin typeface="Verdana"/>
                <a:ea typeface="Verdana" charset="0"/>
                <a:cs typeface="Verdana" charset="0"/>
              </a:rPr>
              <a:t>Access</a:t>
            </a:r>
          </a:p>
          <a:p>
            <a:pPr algn="ctr" defTabSz="1624823" eaLnBrk="0" hangingPunct="0">
              <a:lnSpc>
                <a:spcPct val="90000"/>
              </a:lnSpc>
              <a:defRPr/>
            </a:pPr>
            <a:r>
              <a:rPr lang="en-GB" sz="933" kern="0" dirty="0">
                <a:solidFill>
                  <a:srgbClr val="FFFFFF"/>
                </a:solidFill>
                <a:latin typeface="Verdana"/>
                <a:ea typeface="Verdana" charset="0"/>
                <a:cs typeface="Verdana" charset="0"/>
              </a:rPr>
              <a:t>Point</a:t>
            </a:r>
          </a:p>
        </p:txBody>
      </p:sp>
      <p:sp>
        <p:nvSpPr>
          <p:cNvPr id="50" name="Rectangle 49">
            <a:hlinkClick r:id="" action="ppaction://noaction"/>
          </p:cNvPr>
          <p:cNvSpPr/>
          <p:nvPr/>
        </p:nvSpPr>
        <p:spPr bwMode="auto">
          <a:xfrm>
            <a:off x="9356419" y="4288476"/>
            <a:ext cx="837227" cy="448664"/>
          </a:xfrm>
          <a:prstGeom prst="rect">
            <a:avLst/>
          </a:prstGeom>
          <a:solidFill>
            <a:srgbClr val="0F5494"/>
          </a:solidFill>
          <a:ln w="9525" cap="flat" cmpd="sng" algn="ctr">
            <a:solidFill>
              <a:srgbClr val="002060"/>
            </a:solid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933" kern="0" dirty="0">
                <a:solidFill>
                  <a:srgbClr val="FFFFFF"/>
                </a:solidFill>
                <a:latin typeface="Verdana"/>
                <a:ea typeface="Verdana" charset="0"/>
                <a:cs typeface="Verdana" charset="0"/>
              </a:rPr>
              <a:t>Access</a:t>
            </a:r>
          </a:p>
          <a:p>
            <a:pPr algn="ctr" defTabSz="1624823" eaLnBrk="0" hangingPunct="0">
              <a:lnSpc>
                <a:spcPct val="90000"/>
              </a:lnSpc>
              <a:defRPr/>
            </a:pPr>
            <a:r>
              <a:rPr lang="en-GB" sz="933" kern="0" dirty="0">
                <a:solidFill>
                  <a:srgbClr val="FFFFFF"/>
                </a:solidFill>
                <a:latin typeface="Verdana"/>
                <a:ea typeface="Verdana" charset="0"/>
                <a:cs typeface="Verdana" charset="0"/>
              </a:rPr>
              <a:t>Point</a:t>
            </a:r>
          </a:p>
        </p:txBody>
      </p:sp>
      <p:sp>
        <p:nvSpPr>
          <p:cNvPr id="103" name="Rectangle 102">
            <a:hlinkClick r:id="" action="ppaction://noaction"/>
          </p:cNvPr>
          <p:cNvSpPr/>
          <p:nvPr/>
        </p:nvSpPr>
        <p:spPr bwMode="auto">
          <a:xfrm>
            <a:off x="6980325" y="5061182"/>
            <a:ext cx="747856" cy="374556"/>
          </a:xfrm>
          <a:prstGeom prst="rect">
            <a:avLst/>
          </a:prstGeom>
          <a:solidFill>
            <a:srgbClr val="00A0AA"/>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SMP</a:t>
            </a:r>
          </a:p>
        </p:txBody>
      </p:sp>
      <p:sp>
        <p:nvSpPr>
          <p:cNvPr id="104" name="Rectangle 103">
            <a:hlinkClick r:id="" action="ppaction://noaction"/>
          </p:cNvPr>
          <p:cNvSpPr/>
          <p:nvPr/>
        </p:nvSpPr>
        <p:spPr bwMode="auto">
          <a:xfrm>
            <a:off x="7916596" y="3265338"/>
            <a:ext cx="747856" cy="374556"/>
          </a:xfrm>
          <a:prstGeom prst="rect">
            <a:avLst/>
          </a:prstGeom>
          <a:solidFill>
            <a:srgbClr val="5B527F"/>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SML</a:t>
            </a:r>
          </a:p>
          <a:p>
            <a:pPr algn="ctr" defTabSz="1624823" eaLnBrk="0" hangingPunct="0">
              <a:lnSpc>
                <a:spcPct val="90000"/>
              </a:lnSpc>
              <a:defRPr/>
            </a:pPr>
            <a:r>
              <a:rPr lang="fr-BE" sz="667" kern="0" dirty="0">
                <a:solidFill>
                  <a:srgbClr val="FFFFFF"/>
                </a:solidFill>
                <a:latin typeface="Verdana"/>
                <a:ea typeface="Verdana" charset="0"/>
                <a:cs typeface="Verdana" charset="0"/>
              </a:rPr>
              <a:t>(</a:t>
            </a:r>
            <a:r>
              <a:rPr lang="fr-BE" sz="667" kern="0" dirty="0" err="1">
                <a:solidFill>
                  <a:srgbClr val="FFFFFF"/>
                </a:solidFill>
                <a:latin typeface="Verdana"/>
                <a:ea typeface="Verdana" charset="0"/>
                <a:cs typeface="Verdana" charset="0"/>
              </a:rPr>
              <a:t>centralised</a:t>
            </a:r>
            <a:r>
              <a:rPr lang="fr-BE" sz="667" kern="0" dirty="0">
                <a:solidFill>
                  <a:srgbClr val="FFFFFF"/>
                </a:solidFill>
                <a:latin typeface="Verdana"/>
                <a:ea typeface="Verdana" charset="0"/>
                <a:cs typeface="Verdana" charset="0"/>
              </a:rPr>
              <a:t>)</a:t>
            </a:r>
            <a:endParaRPr lang="en-GB" sz="667" kern="0" dirty="0">
              <a:solidFill>
                <a:srgbClr val="FFFFFF"/>
              </a:solidFill>
              <a:latin typeface="Verdana"/>
              <a:ea typeface="Verdana" charset="0"/>
              <a:cs typeface="Verdana" charset="0"/>
            </a:endParaRPr>
          </a:p>
        </p:txBody>
      </p:sp>
      <p:sp>
        <p:nvSpPr>
          <p:cNvPr id="108" name="TextBox 107"/>
          <p:cNvSpPr txBox="1"/>
          <p:nvPr/>
        </p:nvSpPr>
        <p:spPr>
          <a:xfrm>
            <a:off x="6882250" y="3934431"/>
            <a:ext cx="2816551" cy="276999"/>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1200" dirty="0">
                <a:solidFill>
                  <a:srgbClr val="000000"/>
                </a:solidFill>
              </a:rPr>
              <a:t>DNS</a:t>
            </a:r>
          </a:p>
        </p:txBody>
      </p:sp>
      <p:sp>
        <p:nvSpPr>
          <p:cNvPr id="109" name="Rectangle 108">
            <a:hlinkClick r:id="" action="ppaction://noaction"/>
          </p:cNvPr>
          <p:cNvSpPr/>
          <p:nvPr/>
        </p:nvSpPr>
        <p:spPr bwMode="auto">
          <a:xfrm>
            <a:off x="8905435" y="5061181"/>
            <a:ext cx="747856" cy="374556"/>
          </a:xfrm>
          <a:prstGeom prst="rect">
            <a:avLst/>
          </a:prstGeom>
          <a:solidFill>
            <a:srgbClr val="00A0AA"/>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SMP</a:t>
            </a:r>
          </a:p>
        </p:txBody>
      </p:sp>
      <p:sp>
        <p:nvSpPr>
          <p:cNvPr id="3" name="TextBox 2"/>
          <p:cNvSpPr txBox="1"/>
          <p:nvPr/>
        </p:nvSpPr>
        <p:spPr>
          <a:xfrm>
            <a:off x="6745288" y="260649"/>
            <a:ext cx="2953512" cy="338554"/>
          </a:xfrm>
          <a:prstGeom prst="rect">
            <a:avLst/>
          </a:prstGeom>
          <a:noFill/>
        </p:spPr>
        <p:txBody>
          <a:bodyPr wrap="square" rtlCol="0">
            <a:spAutoFit/>
          </a:bodyPr>
          <a:lstStyle/>
          <a:p>
            <a:pPr defTabSz="1219170" fontAlgn="base">
              <a:spcBef>
                <a:spcPct val="0"/>
              </a:spcBef>
              <a:spcAft>
                <a:spcPct val="0"/>
              </a:spcAft>
              <a:defRPr/>
            </a:pPr>
            <a:r>
              <a:rPr lang="fr-BE" sz="1600" dirty="0">
                <a:solidFill>
                  <a:srgbClr val="0F5494"/>
                </a:solidFill>
                <a:latin typeface="Verdana" pitchFamily="34" charset="0"/>
              </a:rPr>
              <a:t>Phase 2: Operations</a:t>
            </a:r>
            <a:endParaRPr lang="en-GB" sz="1600" dirty="0">
              <a:solidFill>
                <a:srgbClr val="0F5494"/>
              </a:solidFill>
              <a:latin typeface="Verdana" pitchFamily="34" charset="0"/>
            </a:endParaRPr>
          </a:p>
        </p:txBody>
      </p:sp>
      <p:sp>
        <p:nvSpPr>
          <p:cNvPr id="62" name="TextBox 128">
            <a:extLst>
              <a:ext uri="{FF2B5EF4-FFF2-40B4-BE49-F238E27FC236}">
                <a16:creationId xmlns:a16="http://schemas.microsoft.com/office/drawing/2014/main" id="{265BCD59-F2EC-46C4-BE2C-0A8B579CA541}"/>
              </a:ext>
            </a:extLst>
          </p:cNvPr>
          <p:cNvSpPr txBox="1"/>
          <p:nvPr/>
        </p:nvSpPr>
        <p:spPr>
          <a:xfrm>
            <a:off x="6494807" y="6009392"/>
            <a:ext cx="4758419" cy="338554"/>
          </a:xfrm>
          <a:prstGeom prst="rect">
            <a:avLst/>
          </a:prstGeom>
          <a:noFill/>
          <a:effectLst/>
        </p:spPr>
        <p:txBody>
          <a:bodyPr wrap="square" rtlCol="0">
            <a:spAutoFit/>
          </a:bodyPr>
          <a:lstStyle/>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1. Seller issues an eInvoice (or other eDocument) and hands it over to the AP</a:t>
            </a:r>
          </a:p>
          <a:p>
            <a:pPr defTabSz="1219170" eaLnBrk="0" fontAlgn="base" hangingPunct="0">
              <a:spcBef>
                <a:spcPct val="0"/>
              </a:spcBef>
              <a:spcAft>
                <a:spcPct val="0"/>
              </a:spcAft>
              <a:defRPr/>
            </a:pPr>
            <a:endParaRPr lang="en-GB" sz="800" b="1" kern="0" dirty="0">
              <a:solidFill>
                <a:srgbClr val="0F5494"/>
              </a:solidFill>
              <a:latin typeface="Verdana"/>
              <a:ea typeface="Verdana" charset="0"/>
              <a:cs typeface="Verdana" charset="0"/>
            </a:endParaRPr>
          </a:p>
        </p:txBody>
      </p:sp>
    </p:spTree>
    <p:extLst>
      <p:ext uri="{BB962C8B-B14F-4D97-AF65-F5344CB8AC3E}">
        <p14:creationId xmlns:p14="http://schemas.microsoft.com/office/powerpoint/2010/main" val="496378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bwMode="auto">
          <a:xfrm>
            <a:off x="4463819" y="-63824"/>
            <a:ext cx="1551671" cy="7045219"/>
          </a:xfrm>
          <a:prstGeom prst="rect">
            <a:avLst/>
          </a:prstGeom>
          <a:solidFill>
            <a:schemeClr val="bg1"/>
          </a:solidFill>
          <a:ln>
            <a:noFill/>
          </a:ln>
        </p:spPr>
        <p:txBody>
          <a:bodyPr rtlCol="0" anchor="t"/>
          <a:lstStyle/>
          <a:p>
            <a:pPr algn="ctr" defTabSz="1219170" fontAlgn="base">
              <a:spcBef>
                <a:spcPct val="0"/>
              </a:spcBef>
              <a:spcAft>
                <a:spcPct val="0"/>
              </a:spcAft>
              <a:defRPr/>
            </a:pPr>
            <a:endParaRPr lang="en-GB" sz="1467" dirty="0">
              <a:solidFill>
                <a:srgbClr val="646567"/>
              </a:solidFill>
              <a:latin typeface="Verdana" pitchFamily="34" charset="0"/>
            </a:endParaRPr>
          </a:p>
        </p:txBody>
      </p:sp>
      <p:sp>
        <p:nvSpPr>
          <p:cNvPr id="2" name="Title 1"/>
          <p:cNvSpPr>
            <a:spLocks noGrp="1"/>
          </p:cNvSpPr>
          <p:nvPr>
            <p:ph type="title"/>
          </p:nvPr>
        </p:nvSpPr>
        <p:spPr/>
        <p:txBody>
          <a:bodyPr/>
          <a:lstStyle/>
          <a:p>
            <a:r>
              <a:rPr lang="en-GB" b="0" noProof="0" dirty="0"/>
              <a:t>Dynamic discovery in detail</a:t>
            </a:r>
          </a:p>
        </p:txBody>
      </p:sp>
      <p:sp>
        <p:nvSpPr>
          <p:cNvPr id="18" name="Text Placeholder 17"/>
          <p:cNvSpPr>
            <a:spLocks noGrp="1"/>
          </p:cNvSpPr>
          <p:nvPr>
            <p:ph type="body" sz="quarter" idx="14"/>
          </p:nvPr>
        </p:nvSpPr>
        <p:spPr>
          <a:xfrm>
            <a:off x="623394" y="1478171"/>
            <a:ext cx="3648404" cy="4447107"/>
          </a:xfrm>
        </p:spPr>
        <p:txBody>
          <a:bodyPr>
            <a:noAutofit/>
          </a:bodyPr>
          <a:lstStyle/>
          <a:p>
            <a:pPr marL="0" indent="0">
              <a:lnSpc>
                <a:spcPct val="150000"/>
              </a:lnSpc>
              <a:buNone/>
            </a:pPr>
            <a:r>
              <a:rPr lang="en-GB" sz="1200" b="1" dirty="0"/>
              <a:t>SML</a:t>
            </a:r>
          </a:p>
          <a:p>
            <a:pPr marL="0" indent="0">
              <a:lnSpc>
                <a:spcPct val="150000"/>
              </a:lnSpc>
              <a:buNone/>
            </a:pPr>
            <a:r>
              <a:rPr lang="en-GB" sz="1200" dirty="0"/>
              <a:t>The role of the SML (Service Metadata Locator) is to manage the resource records of the participants and SMPs (Service Metadata Publisher) in the DNS (Domain Name System). The SML is usually a centralised component in an eDelivery Messaging Infrastructure.</a:t>
            </a:r>
          </a:p>
          <a:p>
            <a:pPr marL="0" indent="0">
              <a:lnSpc>
                <a:spcPct val="150000"/>
              </a:lnSpc>
            </a:pPr>
            <a:endParaRPr lang="en-GB" sz="1200" dirty="0"/>
          </a:p>
          <a:p>
            <a:pPr marL="0" indent="0">
              <a:lnSpc>
                <a:spcPct val="150000"/>
              </a:lnSpc>
              <a:buNone/>
            </a:pPr>
            <a:r>
              <a:rPr lang="en-GB" sz="1200" b="1" dirty="0"/>
              <a:t>SMP</a:t>
            </a:r>
          </a:p>
          <a:p>
            <a:pPr marL="0" indent="0">
              <a:lnSpc>
                <a:spcPct val="150000"/>
              </a:lnSpc>
              <a:buNone/>
            </a:pPr>
            <a:r>
              <a:rPr lang="en-GB" sz="1200" dirty="0"/>
              <a:t>Once the sender discovers the address of the receiver’s SMP, it is able to retrieve the needed information (i.e. metadata) about the receiver. With such information, the message can be sent. The SMP is usually a distributed component in an eDelivery Messaging Infrastructure.</a:t>
            </a:r>
          </a:p>
        </p:txBody>
      </p:sp>
      <p:sp>
        <p:nvSpPr>
          <p:cNvPr id="53" name="Rectangle 52"/>
          <p:cNvSpPr/>
          <p:nvPr/>
        </p:nvSpPr>
        <p:spPr bwMode="auto">
          <a:xfrm>
            <a:off x="9345635" y="3602112"/>
            <a:ext cx="2689628" cy="1198957"/>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4" name="Freeform 9198"/>
          <p:cNvSpPr>
            <a:spLocks/>
          </p:cNvSpPr>
          <p:nvPr/>
        </p:nvSpPr>
        <p:spPr bwMode="auto">
          <a:xfrm>
            <a:off x="7363669" y="3923034"/>
            <a:ext cx="1910649" cy="1522191"/>
          </a:xfrm>
          <a:custGeom>
            <a:avLst/>
            <a:gdLst>
              <a:gd name="T0" fmla="*/ 70414064 w 1439"/>
              <a:gd name="T1" fmla="*/ 17862886 h 935"/>
              <a:gd name="T2" fmla="*/ 66680858 w 1439"/>
              <a:gd name="T3" fmla="*/ 18205151 h 935"/>
              <a:gd name="T4" fmla="*/ 43123825 w 1439"/>
              <a:gd name="T5" fmla="*/ 0 h 935"/>
              <a:gd name="T6" fmla="*/ 18472432 w 1439"/>
              <a:gd name="T7" fmla="*/ 25596663 h 935"/>
              <a:gd name="T8" fmla="*/ 18729974 w 1439"/>
              <a:gd name="T9" fmla="*/ 29292289 h 935"/>
              <a:gd name="T10" fmla="*/ 16734600 w 1439"/>
              <a:gd name="T11" fmla="*/ 29155539 h 935"/>
              <a:gd name="T12" fmla="*/ 0 w 1439"/>
              <a:gd name="T13" fmla="*/ 46539411 h 935"/>
              <a:gd name="T14" fmla="*/ 16734600 w 1439"/>
              <a:gd name="T15" fmla="*/ 63991527 h 935"/>
              <a:gd name="T16" fmla="*/ 70414064 w 1439"/>
              <a:gd name="T17" fmla="*/ 63991527 h 935"/>
              <a:gd name="T18" fmla="*/ 92619450 w 1439"/>
              <a:gd name="T19" fmla="*/ 40927207 h 935"/>
              <a:gd name="T20" fmla="*/ 70414064 w 1439"/>
              <a:gd name="T21" fmla="*/ 17862886 h 9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9" h="935">
                <a:moveTo>
                  <a:pt x="1094" y="261"/>
                </a:moveTo>
                <a:cubicBezTo>
                  <a:pt x="1075" y="261"/>
                  <a:pt x="1055" y="263"/>
                  <a:pt x="1036" y="266"/>
                </a:cubicBezTo>
                <a:cubicBezTo>
                  <a:pt x="989" y="112"/>
                  <a:pt x="843" y="0"/>
                  <a:pt x="670" y="0"/>
                </a:cubicBezTo>
                <a:cubicBezTo>
                  <a:pt x="458" y="0"/>
                  <a:pt x="287" y="167"/>
                  <a:pt x="287" y="374"/>
                </a:cubicBezTo>
                <a:cubicBezTo>
                  <a:pt x="287" y="392"/>
                  <a:pt x="288" y="410"/>
                  <a:pt x="291" y="428"/>
                </a:cubicBezTo>
                <a:cubicBezTo>
                  <a:pt x="281" y="427"/>
                  <a:pt x="271" y="426"/>
                  <a:pt x="260" y="426"/>
                </a:cubicBezTo>
                <a:cubicBezTo>
                  <a:pt x="116" y="426"/>
                  <a:pt x="0" y="540"/>
                  <a:pt x="0" y="680"/>
                </a:cubicBezTo>
                <a:cubicBezTo>
                  <a:pt x="0" y="821"/>
                  <a:pt x="116" y="935"/>
                  <a:pt x="260" y="935"/>
                </a:cubicBezTo>
                <a:lnTo>
                  <a:pt x="1094" y="935"/>
                </a:lnTo>
                <a:cubicBezTo>
                  <a:pt x="1285" y="935"/>
                  <a:pt x="1439" y="784"/>
                  <a:pt x="1439" y="598"/>
                </a:cubicBezTo>
                <a:cubicBezTo>
                  <a:pt x="1439" y="412"/>
                  <a:pt x="1285" y="261"/>
                  <a:pt x="1094" y="261"/>
                </a:cubicBezTo>
              </a:path>
            </a:pathLst>
          </a:custGeom>
          <a:solidFill>
            <a:srgbClr val="FFFFFF">
              <a:lumMod val="95000"/>
            </a:srgbClr>
          </a:solidFill>
          <a:ln>
            <a:noFill/>
          </a:ln>
        </p:spPr>
        <p:txBody>
          <a:bodyPr lIns="181157" tIns="90577" rIns="181157" bIns="90577"/>
          <a:lstStyle/>
          <a:p>
            <a:pPr defTabSz="1219170" eaLnBrk="0" hangingPunct="0">
              <a:defRPr/>
            </a:pPr>
            <a:endParaRPr lang="en-US" sz="10666" b="1" kern="0" dirty="0">
              <a:solidFill>
                <a:srgbClr val="FFD624"/>
              </a:solidFill>
              <a:latin typeface="Verdana"/>
            </a:endParaRPr>
          </a:p>
        </p:txBody>
      </p:sp>
      <p:sp>
        <p:nvSpPr>
          <p:cNvPr id="55" name="Rectangle 54"/>
          <p:cNvSpPr/>
          <p:nvPr/>
        </p:nvSpPr>
        <p:spPr bwMode="auto">
          <a:xfrm>
            <a:off x="4655841" y="3614628"/>
            <a:ext cx="2689628" cy="1198957"/>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6" name="Rectangle 55"/>
          <p:cNvSpPr/>
          <p:nvPr/>
        </p:nvSpPr>
        <p:spPr bwMode="auto">
          <a:xfrm>
            <a:off x="9378834" y="2122827"/>
            <a:ext cx="2718316" cy="1347072"/>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7" name="Rectangle 56"/>
          <p:cNvSpPr/>
          <p:nvPr/>
        </p:nvSpPr>
        <p:spPr bwMode="auto">
          <a:xfrm>
            <a:off x="4659144" y="2116087"/>
            <a:ext cx="2680797" cy="1362611"/>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2800" b="1" kern="0" dirty="0">
              <a:solidFill>
                <a:srgbClr val="FFD624"/>
              </a:solidFill>
              <a:latin typeface="Verdana"/>
            </a:endParaRPr>
          </a:p>
        </p:txBody>
      </p:sp>
      <p:sp>
        <p:nvSpPr>
          <p:cNvPr id="64" name="TextBox 63"/>
          <p:cNvSpPr txBox="1"/>
          <p:nvPr/>
        </p:nvSpPr>
        <p:spPr>
          <a:xfrm>
            <a:off x="6920842" y="4990957"/>
            <a:ext cx="2816551" cy="276999"/>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1200" dirty="0">
                <a:solidFill>
                  <a:srgbClr val="000000"/>
                </a:solidFill>
              </a:rPr>
              <a:t>Internet</a:t>
            </a:r>
          </a:p>
        </p:txBody>
      </p:sp>
      <p:grpSp>
        <p:nvGrpSpPr>
          <p:cNvPr id="4" name="Grupp 3"/>
          <p:cNvGrpSpPr/>
          <p:nvPr/>
        </p:nvGrpSpPr>
        <p:grpSpPr>
          <a:xfrm>
            <a:off x="5638548" y="2515447"/>
            <a:ext cx="1166301" cy="464387"/>
            <a:chOff x="4436317" y="1174380"/>
            <a:chExt cx="874726" cy="348290"/>
          </a:xfrm>
        </p:grpSpPr>
        <p:sp>
          <p:nvSpPr>
            <p:cNvPr id="97" name="Freeform 220"/>
            <p:cNvSpPr>
              <a:spLocks noEditPoints="1"/>
            </p:cNvSpPr>
            <p:nvPr/>
          </p:nvSpPr>
          <p:spPr bwMode="auto">
            <a:xfrm>
              <a:off x="4497529" y="1230081"/>
              <a:ext cx="43492" cy="49093"/>
            </a:xfrm>
            <a:custGeom>
              <a:avLst/>
              <a:gdLst>
                <a:gd name="T0" fmla="*/ 5 w 35"/>
                <a:gd name="T1" fmla="*/ 34 h 34"/>
                <a:gd name="T2" fmla="*/ 30 w 35"/>
                <a:gd name="T3" fmla="*/ 34 h 34"/>
                <a:gd name="T4" fmla="*/ 35 w 35"/>
                <a:gd name="T5" fmla="*/ 30 h 34"/>
                <a:gd name="T6" fmla="*/ 35 w 35"/>
                <a:gd name="T7" fmla="*/ 5 h 34"/>
                <a:gd name="T8" fmla="*/ 30 w 35"/>
                <a:gd name="T9" fmla="*/ 0 h 34"/>
                <a:gd name="T10" fmla="*/ 5 w 35"/>
                <a:gd name="T11" fmla="*/ 0 h 34"/>
                <a:gd name="T12" fmla="*/ 0 w 35"/>
                <a:gd name="T13" fmla="*/ 5 h 34"/>
                <a:gd name="T14" fmla="*/ 0 w 35"/>
                <a:gd name="T15" fmla="*/ 30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30"/>
                  </a:cubicBezTo>
                  <a:cubicBezTo>
                    <a:pt x="35" y="5"/>
                    <a:pt x="35" y="5"/>
                    <a:pt x="35" y="5"/>
                  </a:cubicBezTo>
                  <a:cubicBezTo>
                    <a:pt x="35" y="2"/>
                    <a:pt x="33" y="0"/>
                    <a:pt x="30" y="0"/>
                  </a:cubicBezTo>
                  <a:cubicBezTo>
                    <a:pt x="5" y="0"/>
                    <a:pt x="5" y="0"/>
                    <a:pt x="5" y="0"/>
                  </a:cubicBezTo>
                  <a:cubicBezTo>
                    <a:pt x="2" y="0"/>
                    <a:pt x="0" y="2"/>
                    <a:pt x="0" y="5"/>
                  </a:cubicBezTo>
                  <a:cubicBezTo>
                    <a:pt x="0" y="30"/>
                    <a:pt x="0" y="30"/>
                    <a:pt x="0" y="30"/>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8" name="Freeform 221"/>
            <p:cNvSpPr>
              <a:spLocks noEditPoints="1"/>
            </p:cNvSpPr>
            <p:nvPr/>
          </p:nvSpPr>
          <p:spPr bwMode="auto">
            <a:xfrm>
              <a:off x="4497529" y="1295223"/>
              <a:ext cx="43492" cy="50037"/>
            </a:xfrm>
            <a:custGeom>
              <a:avLst/>
              <a:gdLst>
                <a:gd name="T0" fmla="*/ 5 w 35"/>
                <a:gd name="T1" fmla="*/ 34 h 34"/>
                <a:gd name="T2" fmla="*/ 30 w 35"/>
                <a:gd name="T3" fmla="*/ 34 h 34"/>
                <a:gd name="T4" fmla="*/ 35 w 35"/>
                <a:gd name="T5" fmla="*/ 29 h 34"/>
                <a:gd name="T6" fmla="*/ 35 w 35"/>
                <a:gd name="T7" fmla="*/ 4 h 34"/>
                <a:gd name="T8" fmla="*/ 30 w 35"/>
                <a:gd name="T9" fmla="*/ 0 h 34"/>
                <a:gd name="T10" fmla="*/ 5 w 35"/>
                <a:gd name="T11" fmla="*/ 0 h 34"/>
                <a:gd name="T12" fmla="*/ 0 w 35"/>
                <a:gd name="T13" fmla="*/ 4 h 34"/>
                <a:gd name="T14" fmla="*/ 0 w 35"/>
                <a:gd name="T15" fmla="*/ 29 h 34"/>
                <a:gd name="T16" fmla="*/ 5 w 35"/>
                <a:gd name="T17" fmla="*/ 34 h 34"/>
                <a:gd name="T18" fmla="*/ 9 w 35"/>
                <a:gd name="T19" fmla="*/ 9 h 34"/>
                <a:gd name="T20" fmla="*/ 25 w 35"/>
                <a:gd name="T21" fmla="*/ 9 h 34"/>
                <a:gd name="T22" fmla="*/ 25 w 35"/>
                <a:gd name="T23" fmla="*/ 24 h 34"/>
                <a:gd name="T24" fmla="*/ 9 w 35"/>
                <a:gd name="T25" fmla="*/ 24 h 34"/>
                <a:gd name="T26" fmla="*/ 9 w 35"/>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4"/>
                    <a:pt x="35" y="4"/>
                    <a:pt x="35" y="4"/>
                  </a:cubicBezTo>
                  <a:cubicBezTo>
                    <a:pt x="35" y="2"/>
                    <a:pt x="33" y="0"/>
                    <a:pt x="30" y="0"/>
                  </a:cubicBezTo>
                  <a:cubicBezTo>
                    <a:pt x="5" y="0"/>
                    <a:pt x="5" y="0"/>
                    <a:pt x="5" y="0"/>
                  </a:cubicBezTo>
                  <a:cubicBezTo>
                    <a:pt x="2" y="0"/>
                    <a:pt x="0" y="2"/>
                    <a:pt x="0" y="4"/>
                  </a:cubicBezTo>
                  <a:cubicBezTo>
                    <a:pt x="0" y="29"/>
                    <a:pt x="0" y="29"/>
                    <a:pt x="0" y="29"/>
                  </a:cubicBezTo>
                  <a:cubicBezTo>
                    <a:pt x="0" y="32"/>
                    <a:pt x="2" y="34"/>
                    <a:pt x="5" y="34"/>
                  </a:cubicBezTo>
                  <a:close/>
                  <a:moveTo>
                    <a:pt x="9" y="9"/>
                  </a:moveTo>
                  <a:cubicBezTo>
                    <a:pt x="25" y="9"/>
                    <a:pt x="25" y="9"/>
                    <a:pt x="25" y="9"/>
                  </a:cubicBezTo>
                  <a:cubicBezTo>
                    <a:pt x="25" y="24"/>
                    <a:pt x="25" y="24"/>
                    <a:pt x="25" y="24"/>
                  </a:cubicBezTo>
                  <a:cubicBezTo>
                    <a:pt x="9" y="24"/>
                    <a:pt x="9" y="24"/>
                    <a:pt x="9" y="24"/>
                  </a:cubicBezTo>
                  <a:lnTo>
                    <a:pt x="9" y="9"/>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9" name="Freeform 222"/>
            <p:cNvSpPr>
              <a:spLocks noEditPoints="1"/>
            </p:cNvSpPr>
            <p:nvPr/>
          </p:nvSpPr>
          <p:spPr bwMode="auto">
            <a:xfrm>
              <a:off x="4497529" y="1359422"/>
              <a:ext cx="43492" cy="49093"/>
            </a:xfrm>
            <a:custGeom>
              <a:avLst/>
              <a:gdLst>
                <a:gd name="T0" fmla="*/ 5 w 35"/>
                <a:gd name="T1" fmla="*/ 34 h 34"/>
                <a:gd name="T2" fmla="*/ 30 w 35"/>
                <a:gd name="T3" fmla="*/ 34 h 34"/>
                <a:gd name="T4" fmla="*/ 35 w 35"/>
                <a:gd name="T5" fmla="*/ 29 h 34"/>
                <a:gd name="T6" fmla="*/ 35 w 35"/>
                <a:gd name="T7" fmla="*/ 5 h 34"/>
                <a:gd name="T8" fmla="*/ 30 w 35"/>
                <a:gd name="T9" fmla="*/ 0 h 34"/>
                <a:gd name="T10" fmla="*/ 5 w 35"/>
                <a:gd name="T11" fmla="*/ 0 h 34"/>
                <a:gd name="T12" fmla="*/ 0 w 35"/>
                <a:gd name="T13" fmla="*/ 5 h 34"/>
                <a:gd name="T14" fmla="*/ 0 w 35"/>
                <a:gd name="T15" fmla="*/ 29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5"/>
                    <a:pt x="35" y="5"/>
                    <a:pt x="35" y="5"/>
                  </a:cubicBezTo>
                  <a:cubicBezTo>
                    <a:pt x="35" y="2"/>
                    <a:pt x="33" y="0"/>
                    <a:pt x="30" y="0"/>
                  </a:cubicBezTo>
                  <a:cubicBezTo>
                    <a:pt x="5" y="0"/>
                    <a:pt x="5" y="0"/>
                    <a:pt x="5" y="0"/>
                  </a:cubicBezTo>
                  <a:cubicBezTo>
                    <a:pt x="2" y="0"/>
                    <a:pt x="0" y="2"/>
                    <a:pt x="0" y="5"/>
                  </a:cubicBezTo>
                  <a:cubicBezTo>
                    <a:pt x="0" y="29"/>
                    <a:pt x="0" y="29"/>
                    <a:pt x="0" y="29"/>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0" name="Freeform 223"/>
            <p:cNvSpPr>
              <a:spLocks noEditPoints="1"/>
            </p:cNvSpPr>
            <p:nvPr/>
          </p:nvSpPr>
          <p:spPr bwMode="auto">
            <a:xfrm>
              <a:off x="4436317" y="1174380"/>
              <a:ext cx="256122" cy="338929"/>
            </a:xfrm>
            <a:custGeom>
              <a:avLst/>
              <a:gdLst>
                <a:gd name="T0" fmla="*/ 202 w 206"/>
                <a:gd name="T1" fmla="*/ 96 h 233"/>
                <a:gd name="T2" fmla="*/ 133 w 206"/>
                <a:gd name="T3" fmla="*/ 81 h 233"/>
                <a:gd name="T4" fmla="*/ 133 w 206"/>
                <a:gd name="T5" fmla="*/ 7 h 233"/>
                <a:gd name="T6" fmla="*/ 133 w 206"/>
                <a:gd name="T7" fmla="*/ 6 h 233"/>
                <a:gd name="T8" fmla="*/ 133 w 206"/>
                <a:gd name="T9" fmla="*/ 5 h 233"/>
                <a:gd name="T10" fmla="*/ 127 w 206"/>
                <a:gd name="T11" fmla="*/ 1 h 233"/>
                <a:gd name="T12" fmla="*/ 4 w 206"/>
                <a:gd name="T13" fmla="*/ 20 h 233"/>
                <a:gd name="T14" fmla="*/ 0 w 206"/>
                <a:gd name="T15" fmla="*/ 25 h 233"/>
                <a:gd name="T16" fmla="*/ 0 w 206"/>
                <a:gd name="T17" fmla="*/ 25 h 233"/>
                <a:gd name="T18" fmla="*/ 0 w 206"/>
                <a:gd name="T19" fmla="*/ 26 h 233"/>
                <a:gd name="T20" fmla="*/ 0 w 206"/>
                <a:gd name="T21" fmla="*/ 228 h 233"/>
                <a:gd name="T22" fmla="*/ 5 w 206"/>
                <a:gd name="T23" fmla="*/ 233 h 233"/>
                <a:gd name="T24" fmla="*/ 54 w 206"/>
                <a:gd name="T25" fmla="*/ 233 h 233"/>
                <a:gd name="T26" fmla="*/ 79 w 206"/>
                <a:gd name="T27" fmla="*/ 233 h 233"/>
                <a:gd name="T28" fmla="*/ 128 w 206"/>
                <a:gd name="T29" fmla="*/ 233 h 233"/>
                <a:gd name="T30" fmla="*/ 201 w 206"/>
                <a:gd name="T31" fmla="*/ 233 h 233"/>
                <a:gd name="T32" fmla="*/ 206 w 206"/>
                <a:gd name="T33" fmla="*/ 228 h 233"/>
                <a:gd name="T34" fmla="*/ 206 w 206"/>
                <a:gd name="T35" fmla="*/ 101 h 233"/>
                <a:gd name="T36" fmla="*/ 202 w 206"/>
                <a:gd name="T37" fmla="*/ 96 h 233"/>
                <a:gd name="T38" fmla="*/ 9 w 206"/>
                <a:gd name="T39" fmla="*/ 30 h 233"/>
                <a:gd name="T40" fmla="*/ 123 w 206"/>
                <a:gd name="T41" fmla="*/ 12 h 233"/>
                <a:gd name="T42" fmla="*/ 123 w 206"/>
                <a:gd name="T43" fmla="*/ 85 h 233"/>
                <a:gd name="T44" fmla="*/ 123 w 206"/>
                <a:gd name="T45" fmla="*/ 224 h 233"/>
                <a:gd name="T46" fmla="*/ 84 w 206"/>
                <a:gd name="T47" fmla="*/ 224 h 233"/>
                <a:gd name="T48" fmla="*/ 84 w 206"/>
                <a:gd name="T49" fmla="*/ 180 h 233"/>
                <a:gd name="T50" fmla="*/ 79 w 206"/>
                <a:gd name="T51" fmla="*/ 175 h 233"/>
                <a:gd name="T52" fmla="*/ 54 w 206"/>
                <a:gd name="T53" fmla="*/ 175 h 233"/>
                <a:gd name="T54" fmla="*/ 49 w 206"/>
                <a:gd name="T55" fmla="*/ 180 h 233"/>
                <a:gd name="T56" fmla="*/ 49 w 206"/>
                <a:gd name="T57" fmla="*/ 224 h 233"/>
                <a:gd name="T58" fmla="*/ 9 w 206"/>
                <a:gd name="T59" fmla="*/ 224 h 233"/>
                <a:gd name="T60" fmla="*/ 9 w 206"/>
                <a:gd name="T61" fmla="*/ 30 h 233"/>
                <a:gd name="T62" fmla="*/ 58 w 206"/>
                <a:gd name="T63" fmla="*/ 224 h 233"/>
                <a:gd name="T64" fmla="*/ 58 w 206"/>
                <a:gd name="T65" fmla="*/ 184 h 233"/>
                <a:gd name="T66" fmla="*/ 74 w 206"/>
                <a:gd name="T67" fmla="*/ 184 h 233"/>
                <a:gd name="T68" fmla="*/ 74 w 206"/>
                <a:gd name="T69" fmla="*/ 224 h 233"/>
                <a:gd name="T70" fmla="*/ 58 w 206"/>
                <a:gd name="T71" fmla="*/ 224 h 233"/>
                <a:gd name="T72" fmla="*/ 196 w 206"/>
                <a:gd name="T73" fmla="*/ 224 h 233"/>
                <a:gd name="T74" fmla="*/ 170 w 206"/>
                <a:gd name="T75" fmla="*/ 224 h 233"/>
                <a:gd name="T76" fmla="*/ 170 w 206"/>
                <a:gd name="T77" fmla="*/ 199 h 233"/>
                <a:gd name="T78" fmla="*/ 165 w 206"/>
                <a:gd name="T79" fmla="*/ 195 h 233"/>
                <a:gd name="T80" fmla="*/ 164 w 206"/>
                <a:gd name="T81" fmla="*/ 195 h 233"/>
                <a:gd name="T82" fmla="*/ 159 w 206"/>
                <a:gd name="T83" fmla="*/ 199 h 233"/>
                <a:gd name="T84" fmla="*/ 159 w 206"/>
                <a:gd name="T85" fmla="*/ 224 h 233"/>
                <a:gd name="T86" fmla="*/ 133 w 206"/>
                <a:gd name="T87" fmla="*/ 224 h 233"/>
                <a:gd name="T88" fmla="*/ 133 w 206"/>
                <a:gd name="T89" fmla="*/ 90 h 233"/>
                <a:gd name="T90" fmla="*/ 196 w 206"/>
                <a:gd name="T91" fmla="*/ 105 h 233"/>
                <a:gd name="T92" fmla="*/ 196 w 206"/>
                <a:gd name="T9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3">
                  <a:moveTo>
                    <a:pt x="202" y="96"/>
                  </a:moveTo>
                  <a:cubicBezTo>
                    <a:pt x="133" y="81"/>
                    <a:pt x="133" y="81"/>
                    <a:pt x="133" y="81"/>
                  </a:cubicBezTo>
                  <a:cubicBezTo>
                    <a:pt x="133" y="7"/>
                    <a:pt x="133" y="7"/>
                    <a:pt x="133" y="7"/>
                  </a:cubicBezTo>
                  <a:cubicBezTo>
                    <a:pt x="133" y="6"/>
                    <a:pt x="133" y="6"/>
                    <a:pt x="133" y="6"/>
                  </a:cubicBezTo>
                  <a:cubicBezTo>
                    <a:pt x="133" y="6"/>
                    <a:pt x="133" y="5"/>
                    <a:pt x="133" y="5"/>
                  </a:cubicBezTo>
                  <a:cubicBezTo>
                    <a:pt x="132" y="2"/>
                    <a:pt x="130" y="0"/>
                    <a:pt x="127" y="1"/>
                  </a:cubicBezTo>
                  <a:cubicBezTo>
                    <a:pt x="4" y="20"/>
                    <a:pt x="4" y="20"/>
                    <a:pt x="4" y="20"/>
                  </a:cubicBezTo>
                  <a:cubicBezTo>
                    <a:pt x="1" y="20"/>
                    <a:pt x="0" y="23"/>
                    <a:pt x="0" y="25"/>
                  </a:cubicBezTo>
                  <a:cubicBezTo>
                    <a:pt x="0" y="25"/>
                    <a:pt x="0" y="25"/>
                    <a:pt x="0" y="25"/>
                  </a:cubicBezTo>
                  <a:cubicBezTo>
                    <a:pt x="0" y="26"/>
                    <a:pt x="0" y="26"/>
                    <a:pt x="0" y="26"/>
                  </a:cubicBezTo>
                  <a:cubicBezTo>
                    <a:pt x="0" y="228"/>
                    <a:pt x="0" y="228"/>
                    <a:pt x="0" y="228"/>
                  </a:cubicBezTo>
                  <a:cubicBezTo>
                    <a:pt x="0" y="231"/>
                    <a:pt x="2" y="233"/>
                    <a:pt x="5" y="233"/>
                  </a:cubicBezTo>
                  <a:cubicBezTo>
                    <a:pt x="54" y="233"/>
                    <a:pt x="54" y="233"/>
                    <a:pt x="54" y="233"/>
                  </a:cubicBezTo>
                  <a:cubicBezTo>
                    <a:pt x="79" y="233"/>
                    <a:pt x="79" y="233"/>
                    <a:pt x="79" y="233"/>
                  </a:cubicBezTo>
                  <a:cubicBezTo>
                    <a:pt x="128" y="233"/>
                    <a:pt x="128" y="233"/>
                    <a:pt x="128" y="233"/>
                  </a:cubicBezTo>
                  <a:cubicBezTo>
                    <a:pt x="201" y="233"/>
                    <a:pt x="201" y="233"/>
                    <a:pt x="201" y="233"/>
                  </a:cubicBezTo>
                  <a:cubicBezTo>
                    <a:pt x="204" y="233"/>
                    <a:pt x="206" y="231"/>
                    <a:pt x="206" y="228"/>
                  </a:cubicBezTo>
                  <a:cubicBezTo>
                    <a:pt x="206" y="101"/>
                    <a:pt x="206" y="101"/>
                    <a:pt x="206" y="101"/>
                  </a:cubicBezTo>
                  <a:cubicBezTo>
                    <a:pt x="206" y="99"/>
                    <a:pt x="204" y="97"/>
                    <a:pt x="202" y="96"/>
                  </a:cubicBezTo>
                  <a:close/>
                  <a:moveTo>
                    <a:pt x="9" y="30"/>
                  </a:moveTo>
                  <a:cubicBezTo>
                    <a:pt x="123" y="12"/>
                    <a:pt x="123" y="12"/>
                    <a:pt x="123" y="12"/>
                  </a:cubicBezTo>
                  <a:cubicBezTo>
                    <a:pt x="123" y="85"/>
                    <a:pt x="123" y="85"/>
                    <a:pt x="123" y="85"/>
                  </a:cubicBezTo>
                  <a:cubicBezTo>
                    <a:pt x="123" y="224"/>
                    <a:pt x="123" y="224"/>
                    <a:pt x="123" y="224"/>
                  </a:cubicBezTo>
                  <a:cubicBezTo>
                    <a:pt x="84" y="224"/>
                    <a:pt x="84" y="224"/>
                    <a:pt x="84" y="224"/>
                  </a:cubicBezTo>
                  <a:cubicBezTo>
                    <a:pt x="84" y="180"/>
                    <a:pt x="84" y="180"/>
                    <a:pt x="84" y="180"/>
                  </a:cubicBezTo>
                  <a:cubicBezTo>
                    <a:pt x="84" y="177"/>
                    <a:pt x="82" y="175"/>
                    <a:pt x="79" y="175"/>
                  </a:cubicBezTo>
                  <a:cubicBezTo>
                    <a:pt x="54" y="175"/>
                    <a:pt x="54" y="175"/>
                    <a:pt x="54" y="175"/>
                  </a:cubicBezTo>
                  <a:cubicBezTo>
                    <a:pt x="51" y="175"/>
                    <a:pt x="49" y="177"/>
                    <a:pt x="49" y="180"/>
                  </a:cubicBezTo>
                  <a:cubicBezTo>
                    <a:pt x="49" y="224"/>
                    <a:pt x="49" y="224"/>
                    <a:pt x="49" y="224"/>
                  </a:cubicBezTo>
                  <a:cubicBezTo>
                    <a:pt x="9" y="224"/>
                    <a:pt x="9" y="224"/>
                    <a:pt x="9" y="224"/>
                  </a:cubicBezTo>
                  <a:lnTo>
                    <a:pt x="9" y="30"/>
                  </a:lnTo>
                  <a:close/>
                  <a:moveTo>
                    <a:pt x="58" y="224"/>
                  </a:moveTo>
                  <a:cubicBezTo>
                    <a:pt x="58" y="184"/>
                    <a:pt x="58" y="184"/>
                    <a:pt x="58" y="184"/>
                  </a:cubicBezTo>
                  <a:cubicBezTo>
                    <a:pt x="74" y="184"/>
                    <a:pt x="74" y="184"/>
                    <a:pt x="74" y="184"/>
                  </a:cubicBezTo>
                  <a:cubicBezTo>
                    <a:pt x="74" y="224"/>
                    <a:pt x="74" y="224"/>
                    <a:pt x="74" y="224"/>
                  </a:cubicBezTo>
                  <a:lnTo>
                    <a:pt x="58" y="224"/>
                  </a:lnTo>
                  <a:close/>
                  <a:moveTo>
                    <a:pt x="196" y="224"/>
                  </a:moveTo>
                  <a:cubicBezTo>
                    <a:pt x="170" y="224"/>
                    <a:pt x="170" y="224"/>
                    <a:pt x="170" y="224"/>
                  </a:cubicBezTo>
                  <a:cubicBezTo>
                    <a:pt x="170" y="199"/>
                    <a:pt x="170" y="199"/>
                    <a:pt x="170" y="199"/>
                  </a:cubicBezTo>
                  <a:cubicBezTo>
                    <a:pt x="170" y="197"/>
                    <a:pt x="167" y="195"/>
                    <a:pt x="165" y="195"/>
                  </a:cubicBezTo>
                  <a:cubicBezTo>
                    <a:pt x="164" y="195"/>
                    <a:pt x="164" y="195"/>
                    <a:pt x="164" y="195"/>
                  </a:cubicBezTo>
                  <a:cubicBezTo>
                    <a:pt x="161" y="195"/>
                    <a:pt x="159" y="197"/>
                    <a:pt x="159" y="199"/>
                  </a:cubicBezTo>
                  <a:cubicBezTo>
                    <a:pt x="159" y="224"/>
                    <a:pt x="159" y="224"/>
                    <a:pt x="159" y="224"/>
                  </a:cubicBezTo>
                  <a:cubicBezTo>
                    <a:pt x="133" y="224"/>
                    <a:pt x="133" y="224"/>
                    <a:pt x="133" y="224"/>
                  </a:cubicBezTo>
                  <a:cubicBezTo>
                    <a:pt x="133" y="90"/>
                    <a:pt x="133" y="90"/>
                    <a:pt x="133" y="90"/>
                  </a:cubicBezTo>
                  <a:cubicBezTo>
                    <a:pt x="196" y="105"/>
                    <a:pt x="196" y="105"/>
                    <a:pt x="196" y="105"/>
                  </a:cubicBezTo>
                  <a:lnTo>
                    <a:pt x="196" y="224"/>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1" name="Freeform 224"/>
            <p:cNvSpPr>
              <a:spLocks/>
            </p:cNvSpPr>
            <p:nvPr/>
          </p:nvSpPr>
          <p:spPr bwMode="auto">
            <a:xfrm>
              <a:off x="4633644" y="1350925"/>
              <a:ext cx="13692" cy="34931"/>
            </a:xfrm>
            <a:custGeom>
              <a:avLst/>
              <a:gdLst>
                <a:gd name="T0" fmla="*/ 5 w 11"/>
                <a:gd name="T1" fmla="*/ 24 h 24"/>
                <a:gd name="T2" fmla="*/ 6 w 11"/>
                <a:gd name="T3" fmla="*/ 24 h 24"/>
                <a:gd name="T4" fmla="*/ 11 w 11"/>
                <a:gd name="T5" fmla="*/ 20 h 24"/>
                <a:gd name="T6" fmla="*/ 11 w 11"/>
                <a:gd name="T7" fmla="*/ 5 h 24"/>
                <a:gd name="T8" fmla="*/ 6 w 11"/>
                <a:gd name="T9" fmla="*/ 0 h 24"/>
                <a:gd name="T10" fmla="*/ 5 w 11"/>
                <a:gd name="T11" fmla="*/ 0 h 24"/>
                <a:gd name="T12" fmla="*/ 0 w 11"/>
                <a:gd name="T13" fmla="*/ 5 h 24"/>
                <a:gd name="T14" fmla="*/ 0 w 11"/>
                <a:gd name="T15" fmla="*/ 20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20"/>
                  </a:cubicBezTo>
                  <a:cubicBezTo>
                    <a:pt x="11" y="5"/>
                    <a:pt x="11" y="5"/>
                    <a:pt x="11" y="5"/>
                  </a:cubicBezTo>
                  <a:cubicBezTo>
                    <a:pt x="11" y="2"/>
                    <a:pt x="8" y="0"/>
                    <a:pt x="6" y="0"/>
                  </a:cubicBezTo>
                  <a:cubicBezTo>
                    <a:pt x="5" y="0"/>
                    <a:pt x="5" y="0"/>
                    <a:pt x="5" y="0"/>
                  </a:cubicBezTo>
                  <a:cubicBezTo>
                    <a:pt x="2" y="0"/>
                    <a:pt x="0" y="2"/>
                    <a:pt x="0" y="5"/>
                  </a:cubicBezTo>
                  <a:cubicBezTo>
                    <a:pt x="0" y="20"/>
                    <a:pt x="0" y="20"/>
                    <a:pt x="0" y="20"/>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2" name="Freeform 225"/>
            <p:cNvSpPr>
              <a:spLocks/>
            </p:cNvSpPr>
            <p:nvPr/>
          </p:nvSpPr>
          <p:spPr bwMode="auto">
            <a:xfrm>
              <a:off x="4633644" y="1400018"/>
              <a:ext cx="13692" cy="34931"/>
            </a:xfrm>
            <a:custGeom>
              <a:avLst/>
              <a:gdLst>
                <a:gd name="T0" fmla="*/ 5 w 11"/>
                <a:gd name="T1" fmla="*/ 24 h 24"/>
                <a:gd name="T2" fmla="*/ 6 w 11"/>
                <a:gd name="T3" fmla="*/ 24 h 24"/>
                <a:gd name="T4" fmla="*/ 11 w 11"/>
                <a:gd name="T5" fmla="*/ 19 h 24"/>
                <a:gd name="T6" fmla="*/ 11 w 11"/>
                <a:gd name="T7" fmla="*/ 5 h 24"/>
                <a:gd name="T8" fmla="*/ 6 w 11"/>
                <a:gd name="T9" fmla="*/ 0 h 24"/>
                <a:gd name="T10" fmla="*/ 5 w 11"/>
                <a:gd name="T11" fmla="*/ 0 h 24"/>
                <a:gd name="T12" fmla="*/ 0 w 11"/>
                <a:gd name="T13" fmla="*/ 5 h 24"/>
                <a:gd name="T14" fmla="*/ 0 w 11"/>
                <a:gd name="T15" fmla="*/ 19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19"/>
                  </a:cubicBezTo>
                  <a:cubicBezTo>
                    <a:pt x="11" y="5"/>
                    <a:pt x="11" y="5"/>
                    <a:pt x="11" y="5"/>
                  </a:cubicBezTo>
                  <a:cubicBezTo>
                    <a:pt x="11" y="2"/>
                    <a:pt x="8" y="0"/>
                    <a:pt x="6" y="0"/>
                  </a:cubicBezTo>
                  <a:cubicBezTo>
                    <a:pt x="5" y="0"/>
                    <a:pt x="5" y="0"/>
                    <a:pt x="5" y="0"/>
                  </a:cubicBezTo>
                  <a:cubicBezTo>
                    <a:pt x="2" y="0"/>
                    <a:pt x="0" y="2"/>
                    <a:pt x="0" y="5"/>
                  </a:cubicBezTo>
                  <a:cubicBezTo>
                    <a:pt x="0" y="19"/>
                    <a:pt x="0" y="19"/>
                    <a:pt x="0" y="19"/>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66" name="TextBox 65"/>
            <p:cNvSpPr txBox="1"/>
            <p:nvPr/>
          </p:nvSpPr>
          <p:spPr>
            <a:xfrm>
              <a:off x="4751220" y="1338004"/>
              <a:ext cx="559823" cy="184666"/>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ORIGINAL SENDER</a:t>
              </a:r>
            </a:p>
          </p:txBody>
        </p:sp>
      </p:grpSp>
      <p:grpSp>
        <p:nvGrpSpPr>
          <p:cNvPr id="5" name="Grupp 4"/>
          <p:cNvGrpSpPr/>
          <p:nvPr/>
        </p:nvGrpSpPr>
        <p:grpSpPr>
          <a:xfrm>
            <a:off x="10456642" y="2499308"/>
            <a:ext cx="1166301" cy="464387"/>
            <a:chOff x="7811151" y="1174380"/>
            <a:chExt cx="874726" cy="348290"/>
          </a:xfrm>
        </p:grpSpPr>
        <p:sp>
          <p:nvSpPr>
            <p:cNvPr id="91" name="Freeform 220"/>
            <p:cNvSpPr>
              <a:spLocks noEditPoints="1"/>
            </p:cNvSpPr>
            <p:nvPr/>
          </p:nvSpPr>
          <p:spPr bwMode="auto">
            <a:xfrm>
              <a:off x="7872357" y="1230081"/>
              <a:ext cx="43492" cy="49093"/>
            </a:xfrm>
            <a:custGeom>
              <a:avLst/>
              <a:gdLst>
                <a:gd name="T0" fmla="*/ 5 w 35"/>
                <a:gd name="T1" fmla="*/ 34 h 34"/>
                <a:gd name="T2" fmla="*/ 30 w 35"/>
                <a:gd name="T3" fmla="*/ 34 h 34"/>
                <a:gd name="T4" fmla="*/ 35 w 35"/>
                <a:gd name="T5" fmla="*/ 30 h 34"/>
                <a:gd name="T6" fmla="*/ 35 w 35"/>
                <a:gd name="T7" fmla="*/ 5 h 34"/>
                <a:gd name="T8" fmla="*/ 30 w 35"/>
                <a:gd name="T9" fmla="*/ 0 h 34"/>
                <a:gd name="T10" fmla="*/ 5 w 35"/>
                <a:gd name="T11" fmla="*/ 0 h 34"/>
                <a:gd name="T12" fmla="*/ 0 w 35"/>
                <a:gd name="T13" fmla="*/ 5 h 34"/>
                <a:gd name="T14" fmla="*/ 0 w 35"/>
                <a:gd name="T15" fmla="*/ 30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30"/>
                  </a:cubicBezTo>
                  <a:cubicBezTo>
                    <a:pt x="35" y="5"/>
                    <a:pt x="35" y="5"/>
                    <a:pt x="35" y="5"/>
                  </a:cubicBezTo>
                  <a:cubicBezTo>
                    <a:pt x="35" y="2"/>
                    <a:pt x="33" y="0"/>
                    <a:pt x="30" y="0"/>
                  </a:cubicBezTo>
                  <a:cubicBezTo>
                    <a:pt x="5" y="0"/>
                    <a:pt x="5" y="0"/>
                    <a:pt x="5" y="0"/>
                  </a:cubicBezTo>
                  <a:cubicBezTo>
                    <a:pt x="2" y="0"/>
                    <a:pt x="0" y="2"/>
                    <a:pt x="0" y="5"/>
                  </a:cubicBezTo>
                  <a:cubicBezTo>
                    <a:pt x="0" y="30"/>
                    <a:pt x="0" y="30"/>
                    <a:pt x="0" y="30"/>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2" name="Freeform 221"/>
            <p:cNvSpPr>
              <a:spLocks noEditPoints="1"/>
            </p:cNvSpPr>
            <p:nvPr/>
          </p:nvSpPr>
          <p:spPr bwMode="auto">
            <a:xfrm>
              <a:off x="7872357" y="1295223"/>
              <a:ext cx="43492" cy="50037"/>
            </a:xfrm>
            <a:custGeom>
              <a:avLst/>
              <a:gdLst>
                <a:gd name="T0" fmla="*/ 5 w 35"/>
                <a:gd name="T1" fmla="*/ 34 h 34"/>
                <a:gd name="T2" fmla="*/ 30 w 35"/>
                <a:gd name="T3" fmla="*/ 34 h 34"/>
                <a:gd name="T4" fmla="*/ 35 w 35"/>
                <a:gd name="T5" fmla="*/ 29 h 34"/>
                <a:gd name="T6" fmla="*/ 35 w 35"/>
                <a:gd name="T7" fmla="*/ 4 h 34"/>
                <a:gd name="T8" fmla="*/ 30 w 35"/>
                <a:gd name="T9" fmla="*/ 0 h 34"/>
                <a:gd name="T10" fmla="*/ 5 w 35"/>
                <a:gd name="T11" fmla="*/ 0 h 34"/>
                <a:gd name="T12" fmla="*/ 0 w 35"/>
                <a:gd name="T13" fmla="*/ 4 h 34"/>
                <a:gd name="T14" fmla="*/ 0 w 35"/>
                <a:gd name="T15" fmla="*/ 29 h 34"/>
                <a:gd name="T16" fmla="*/ 5 w 35"/>
                <a:gd name="T17" fmla="*/ 34 h 34"/>
                <a:gd name="T18" fmla="*/ 9 w 35"/>
                <a:gd name="T19" fmla="*/ 9 h 34"/>
                <a:gd name="T20" fmla="*/ 25 w 35"/>
                <a:gd name="T21" fmla="*/ 9 h 34"/>
                <a:gd name="T22" fmla="*/ 25 w 35"/>
                <a:gd name="T23" fmla="*/ 24 h 34"/>
                <a:gd name="T24" fmla="*/ 9 w 35"/>
                <a:gd name="T25" fmla="*/ 24 h 34"/>
                <a:gd name="T26" fmla="*/ 9 w 35"/>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4"/>
                    <a:pt x="35" y="4"/>
                    <a:pt x="35" y="4"/>
                  </a:cubicBezTo>
                  <a:cubicBezTo>
                    <a:pt x="35" y="2"/>
                    <a:pt x="33" y="0"/>
                    <a:pt x="30" y="0"/>
                  </a:cubicBezTo>
                  <a:cubicBezTo>
                    <a:pt x="5" y="0"/>
                    <a:pt x="5" y="0"/>
                    <a:pt x="5" y="0"/>
                  </a:cubicBezTo>
                  <a:cubicBezTo>
                    <a:pt x="2" y="0"/>
                    <a:pt x="0" y="2"/>
                    <a:pt x="0" y="4"/>
                  </a:cubicBezTo>
                  <a:cubicBezTo>
                    <a:pt x="0" y="29"/>
                    <a:pt x="0" y="29"/>
                    <a:pt x="0" y="29"/>
                  </a:cubicBezTo>
                  <a:cubicBezTo>
                    <a:pt x="0" y="32"/>
                    <a:pt x="2" y="34"/>
                    <a:pt x="5" y="34"/>
                  </a:cubicBezTo>
                  <a:close/>
                  <a:moveTo>
                    <a:pt x="9" y="9"/>
                  </a:moveTo>
                  <a:cubicBezTo>
                    <a:pt x="25" y="9"/>
                    <a:pt x="25" y="9"/>
                    <a:pt x="25" y="9"/>
                  </a:cubicBezTo>
                  <a:cubicBezTo>
                    <a:pt x="25" y="24"/>
                    <a:pt x="25" y="24"/>
                    <a:pt x="25" y="24"/>
                  </a:cubicBezTo>
                  <a:cubicBezTo>
                    <a:pt x="9" y="24"/>
                    <a:pt x="9" y="24"/>
                    <a:pt x="9" y="24"/>
                  </a:cubicBezTo>
                  <a:lnTo>
                    <a:pt x="9" y="9"/>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3" name="Freeform 222"/>
            <p:cNvSpPr>
              <a:spLocks noEditPoints="1"/>
            </p:cNvSpPr>
            <p:nvPr/>
          </p:nvSpPr>
          <p:spPr bwMode="auto">
            <a:xfrm>
              <a:off x="7872357" y="1359422"/>
              <a:ext cx="43492" cy="49093"/>
            </a:xfrm>
            <a:custGeom>
              <a:avLst/>
              <a:gdLst>
                <a:gd name="T0" fmla="*/ 5 w 35"/>
                <a:gd name="T1" fmla="*/ 34 h 34"/>
                <a:gd name="T2" fmla="*/ 30 w 35"/>
                <a:gd name="T3" fmla="*/ 34 h 34"/>
                <a:gd name="T4" fmla="*/ 35 w 35"/>
                <a:gd name="T5" fmla="*/ 29 h 34"/>
                <a:gd name="T6" fmla="*/ 35 w 35"/>
                <a:gd name="T7" fmla="*/ 5 h 34"/>
                <a:gd name="T8" fmla="*/ 30 w 35"/>
                <a:gd name="T9" fmla="*/ 0 h 34"/>
                <a:gd name="T10" fmla="*/ 5 w 35"/>
                <a:gd name="T11" fmla="*/ 0 h 34"/>
                <a:gd name="T12" fmla="*/ 0 w 35"/>
                <a:gd name="T13" fmla="*/ 5 h 34"/>
                <a:gd name="T14" fmla="*/ 0 w 35"/>
                <a:gd name="T15" fmla="*/ 29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5"/>
                    <a:pt x="35" y="5"/>
                    <a:pt x="35" y="5"/>
                  </a:cubicBezTo>
                  <a:cubicBezTo>
                    <a:pt x="35" y="2"/>
                    <a:pt x="33" y="0"/>
                    <a:pt x="30" y="0"/>
                  </a:cubicBezTo>
                  <a:cubicBezTo>
                    <a:pt x="5" y="0"/>
                    <a:pt x="5" y="0"/>
                    <a:pt x="5" y="0"/>
                  </a:cubicBezTo>
                  <a:cubicBezTo>
                    <a:pt x="2" y="0"/>
                    <a:pt x="0" y="2"/>
                    <a:pt x="0" y="5"/>
                  </a:cubicBezTo>
                  <a:cubicBezTo>
                    <a:pt x="0" y="29"/>
                    <a:pt x="0" y="29"/>
                    <a:pt x="0" y="29"/>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4" name="Freeform 223"/>
            <p:cNvSpPr>
              <a:spLocks noEditPoints="1"/>
            </p:cNvSpPr>
            <p:nvPr/>
          </p:nvSpPr>
          <p:spPr bwMode="auto">
            <a:xfrm>
              <a:off x="7811151" y="1174380"/>
              <a:ext cx="256122" cy="338929"/>
            </a:xfrm>
            <a:custGeom>
              <a:avLst/>
              <a:gdLst>
                <a:gd name="T0" fmla="*/ 202 w 206"/>
                <a:gd name="T1" fmla="*/ 96 h 233"/>
                <a:gd name="T2" fmla="*/ 133 w 206"/>
                <a:gd name="T3" fmla="*/ 81 h 233"/>
                <a:gd name="T4" fmla="*/ 133 w 206"/>
                <a:gd name="T5" fmla="*/ 7 h 233"/>
                <a:gd name="T6" fmla="*/ 133 w 206"/>
                <a:gd name="T7" fmla="*/ 6 h 233"/>
                <a:gd name="T8" fmla="*/ 133 w 206"/>
                <a:gd name="T9" fmla="*/ 5 h 233"/>
                <a:gd name="T10" fmla="*/ 127 w 206"/>
                <a:gd name="T11" fmla="*/ 1 h 233"/>
                <a:gd name="T12" fmla="*/ 4 w 206"/>
                <a:gd name="T13" fmla="*/ 20 h 233"/>
                <a:gd name="T14" fmla="*/ 0 w 206"/>
                <a:gd name="T15" fmla="*/ 25 h 233"/>
                <a:gd name="T16" fmla="*/ 0 w 206"/>
                <a:gd name="T17" fmla="*/ 25 h 233"/>
                <a:gd name="T18" fmla="*/ 0 w 206"/>
                <a:gd name="T19" fmla="*/ 26 h 233"/>
                <a:gd name="T20" fmla="*/ 0 w 206"/>
                <a:gd name="T21" fmla="*/ 228 h 233"/>
                <a:gd name="T22" fmla="*/ 5 w 206"/>
                <a:gd name="T23" fmla="*/ 233 h 233"/>
                <a:gd name="T24" fmla="*/ 54 w 206"/>
                <a:gd name="T25" fmla="*/ 233 h 233"/>
                <a:gd name="T26" fmla="*/ 79 w 206"/>
                <a:gd name="T27" fmla="*/ 233 h 233"/>
                <a:gd name="T28" fmla="*/ 128 w 206"/>
                <a:gd name="T29" fmla="*/ 233 h 233"/>
                <a:gd name="T30" fmla="*/ 201 w 206"/>
                <a:gd name="T31" fmla="*/ 233 h 233"/>
                <a:gd name="T32" fmla="*/ 206 w 206"/>
                <a:gd name="T33" fmla="*/ 228 h 233"/>
                <a:gd name="T34" fmla="*/ 206 w 206"/>
                <a:gd name="T35" fmla="*/ 101 h 233"/>
                <a:gd name="T36" fmla="*/ 202 w 206"/>
                <a:gd name="T37" fmla="*/ 96 h 233"/>
                <a:gd name="T38" fmla="*/ 9 w 206"/>
                <a:gd name="T39" fmla="*/ 30 h 233"/>
                <a:gd name="T40" fmla="*/ 123 w 206"/>
                <a:gd name="T41" fmla="*/ 12 h 233"/>
                <a:gd name="T42" fmla="*/ 123 w 206"/>
                <a:gd name="T43" fmla="*/ 85 h 233"/>
                <a:gd name="T44" fmla="*/ 123 w 206"/>
                <a:gd name="T45" fmla="*/ 224 h 233"/>
                <a:gd name="T46" fmla="*/ 84 w 206"/>
                <a:gd name="T47" fmla="*/ 224 h 233"/>
                <a:gd name="T48" fmla="*/ 84 w 206"/>
                <a:gd name="T49" fmla="*/ 180 h 233"/>
                <a:gd name="T50" fmla="*/ 79 w 206"/>
                <a:gd name="T51" fmla="*/ 175 h 233"/>
                <a:gd name="T52" fmla="*/ 54 w 206"/>
                <a:gd name="T53" fmla="*/ 175 h 233"/>
                <a:gd name="T54" fmla="*/ 49 w 206"/>
                <a:gd name="T55" fmla="*/ 180 h 233"/>
                <a:gd name="T56" fmla="*/ 49 w 206"/>
                <a:gd name="T57" fmla="*/ 224 h 233"/>
                <a:gd name="T58" fmla="*/ 9 w 206"/>
                <a:gd name="T59" fmla="*/ 224 h 233"/>
                <a:gd name="T60" fmla="*/ 9 w 206"/>
                <a:gd name="T61" fmla="*/ 30 h 233"/>
                <a:gd name="T62" fmla="*/ 58 w 206"/>
                <a:gd name="T63" fmla="*/ 224 h 233"/>
                <a:gd name="T64" fmla="*/ 58 w 206"/>
                <a:gd name="T65" fmla="*/ 184 h 233"/>
                <a:gd name="T66" fmla="*/ 74 w 206"/>
                <a:gd name="T67" fmla="*/ 184 h 233"/>
                <a:gd name="T68" fmla="*/ 74 w 206"/>
                <a:gd name="T69" fmla="*/ 224 h 233"/>
                <a:gd name="T70" fmla="*/ 58 w 206"/>
                <a:gd name="T71" fmla="*/ 224 h 233"/>
                <a:gd name="T72" fmla="*/ 196 w 206"/>
                <a:gd name="T73" fmla="*/ 224 h 233"/>
                <a:gd name="T74" fmla="*/ 170 w 206"/>
                <a:gd name="T75" fmla="*/ 224 h 233"/>
                <a:gd name="T76" fmla="*/ 170 w 206"/>
                <a:gd name="T77" fmla="*/ 199 h 233"/>
                <a:gd name="T78" fmla="*/ 165 w 206"/>
                <a:gd name="T79" fmla="*/ 195 h 233"/>
                <a:gd name="T80" fmla="*/ 164 w 206"/>
                <a:gd name="T81" fmla="*/ 195 h 233"/>
                <a:gd name="T82" fmla="*/ 159 w 206"/>
                <a:gd name="T83" fmla="*/ 199 h 233"/>
                <a:gd name="T84" fmla="*/ 159 w 206"/>
                <a:gd name="T85" fmla="*/ 224 h 233"/>
                <a:gd name="T86" fmla="*/ 133 w 206"/>
                <a:gd name="T87" fmla="*/ 224 h 233"/>
                <a:gd name="T88" fmla="*/ 133 w 206"/>
                <a:gd name="T89" fmla="*/ 90 h 233"/>
                <a:gd name="T90" fmla="*/ 196 w 206"/>
                <a:gd name="T91" fmla="*/ 105 h 233"/>
                <a:gd name="T92" fmla="*/ 196 w 206"/>
                <a:gd name="T9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3">
                  <a:moveTo>
                    <a:pt x="202" y="96"/>
                  </a:moveTo>
                  <a:cubicBezTo>
                    <a:pt x="133" y="81"/>
                    <a:pt x="133" y="81"/>
                    <a:pt x="133" y="81"/>
                  </a:cubicBezTo>
                  <a:cubicBezTo>
                    <a:pt x="133" y="7"/>
                    <a:pt x="133" y="7"/>
                    <a:pt x="133" y="7"/>
                  </a:cubicBezTo>
                  <a:cubicBezTo>
                    <a:pt x="133" y="6"/>
                    <a:pt x="133" y="6"/>
                    <a:pt x="133" y="6"/>
                  </a:cubicBezTo>
                  <a:cubicBezTo>
                    <a:pt x="133" y="6"/>
                    <a:pt x="133" y="5"/>
                    <a:pt x="133" y="5"/>
                  </a:cubicBezTo>
                  <a:cubicBezTo>
                    <a:pt x="132" y="2"/>
                    <a:pt x="130" y="0"/>
                    <a:pt x="127" y="1"/>
                  </a:cubicBezTo>
                  <a:cubicBezTo>
                    <a:pt x="4" y="20"/>
                    <a:pt x="4" y="20"/>
                    <a:pt x="4" y="20"/>
                  </a:cubicBezTo>
                  <a:cubicBezTo>
                    <a:pt x="1" y="20"/>
                    <a:pt x="0" y="23"/>
                    <a:pt x="0" y="25"/>
                  </a:cubicBezTo>
                  <a:cubicBezTo>
                    <a:pt x="0" y="25"/>
                    <a:pt x="0" y="25"/>
                    <a:pt x="0" y="25"/>
                  </a:cubicBezTo>
                  <a:cubicBezTo>
                    <a:pt x="0" y="26"/>
                    <a:pt x="0" y="26"/>
                    <a:pt x="0" y="26"/>
                  </a:cubicBezTo>
                  <a:cubicBezTo>
                    <a:pt x="0" y="228"/>
                    <a:pt x="0" y="228"/>
                    <a:pt x="0" y="228"/>
                  </a:cubicBezTo>
                  <a:cubicBezTo>
                    <a:pt x="0" y="231"/>
                    <a:pt x="2" y="233"/>
                    <a:pt x="5" y="233"/>
                  </a:cubicBezTo>
                  <a:cubicBezTo>
                    <a:pt x="54" y="233"/>
                    <a:pt x="54" y="233"/>
                    <a:pt x="54" y="233"/>
                  </a:cubicBezTo>
                  <a:cubicBezTo>
                    <a:pt x="79" y="233"/>
                    <a:pt x="79" y="233"/>
                    <a:pt x="79" y="233"/>
                  </a:cubicBezTo>
                  <a:cubicBezTo>
                    <a:pt x="128" y="233"/>
                    <a:pt x="128" y="233"/>
                    <a:pt x="128" y="233"/>
                  </a:cubicBezTo>
                  <a:cubicBezTo>
                    <a:pt x="201" y="233"/>
                    <a:pt x="201" y="233"/>
                    <a:pt x="201" y="233"/>
                  </a:cubicBezTo>
                  <a:cubicBezTo>
                    <a:pt x="204" y="233"/>
                    <a:pt x="206" y="231"/>
                    <a:pt x="206" y="228"/>
                  </a:cubicBezTo>
                  <a:cubicBezTo>
                    <a:pt x="206" y="101"/>
                    <a:pt x="206" y="101"/>
                    <a:pt x="206" y="101"/>
                  </a:cubicBezTo>
                  <a:cubicBezTo>
                    <a:pt x="206" y="99"/>
                    <a:pt x="204" y="97"/>
                    <a:pt x="202" y="96"/>
                  </a:cubicBezTo>
                  <a:close/>
                  <a:moveTo>
                    <a:pt x="9" y="30"/>
                  </a:moveTo>
                  <a:cubicBezTo>
                    <a:pt x="123" y="12"/>
                    <a:pt x="123" y="12"/>
                    <a:pt x="123" y="12"/>
                  </a:cubicBezTo>
                  <a:cubicBezTo>
                    <a:pt x="123" y="85"/>
                    <a:pt x="123" y="85"/>
                    <a:pt x="123" y="85"/>
                  </a:cubicBezTo>
                  <a:cubicBezTo>
                    <a:pt x="123" y="224"/>
                    <a:pt x="123" y="224"/>
                    <a:pt x="123" y="224"/>
                  </a:cubicBezTo>
                  <a:cubicBezTo>
                    <a:pt x="84" y="224"/>
                    <a:pt x="84" y="224"/>
                    <a:pt x="84" y="224"/>
                  </a:cubicBezTo>
                  <a:cubicBezTo>
                    <a:pt x="84" y="180"/>
                    <a:pt x="84" y="180"/>
                    <a:pt x="84" y="180"/>
                  </a:cubicBezTo>
                  <a:cubicBezTo>
                    <a:pt x="84" y="177"/>
                    <a:pt x="82" y="175"/>
                    <a:pt x="79" y="175"/>
                  </a:cubicBezTo>
                  <a:cubicBezTo>
                    <a:pt x="54" y="175"/>
                    <a:pt x="54" y="175"/>
                    <a:pt x="54" y="175"/>
                  </a:cubicBezTo>
                  <a:cubicBezTo>
                    <a:pt x="51" y="175"/>
                    <a:pt x="49" y="177"/>
                    <a:pt x="49" y="180"/>
                  </a:cubicBezTo>
                  <a:cubicBezTo>
                    <a:pt x="49" y="224"/>
                    <a:pt x="49" y="224"/>
                    <a:pt x="49" y="224"/>
                  </a:cubicBezTo>
                  <a:cubicBezTo>
                    <a:pt x="9" y="224"/>
                    <a:pt x="9" y="224"/>
                    <a:pt x="9" y="224"/>
                  </a:cubicBezTo>
                  <a:lnTo>
                    <a:pt x="9" y="30"/>
                  </a:lnTo>
                  <a:close/>
                  <a:moveTo>
                    <a:pt x="58" y="224"/>
                  </a:moveTo>
                  <a:cubicBezTo>
                    <a:pt x="58" y="184"/>
                    <a:pt x="58" y="184"/>
                    <a:pt x="58" y="184"/>
                  </a:cubicBezTo>
                  <a:cubicBezTo>
                    <a:pt x="74" y="184"/>
                    <a:pt x="74" y="184"/>
                    <a:pt x="74" y="184"/>
                  </a:cubicBezTo>
                  <a:cubicBezTo>
                    <a:pt x="74" y="224"/>
                    <a:pt x="74" y="224"/>
                    <a:pt x="74" y="224"/>
                  </a:cubicBezTo>
                  <a:lnTo>
                    <a:pt x="58" y="224"/>
                  </a:lnTo>
                  <a:close/>
                  <a:moveTo>
                    <a:pt x="196" y="224"/>
                  </a:moveTo>
                  <a:cubicBezTo>
                    <a:pt x="170" y="224"/>
                    <a:pt x="170" y="224"/>
                    <a:pt x="170" y="224"/>
                  </a:cubicBezTo>
                  <a:cubicBezTo>
                    <a:pt x="170" y="199"/>
                    <a:pt x="170" y="199"/>
                    <a:pt x="170" y="199"/>
                  </a:cubicBezTo>
                  <a:cubicBezTo>
                    <a:pt x="170" y="197"/>
                    <a:pt x="167" y="195"/>
                    <a:pt x="165" y="195"/>
                  </a:cubicBezTo>
                  <a:cubicBezTo>
                    <a:pt x="164" y="195"/>
                    <a:pt x="164" y="195"/>
                    <a:pt x="164" y="195"/>
                  </a:cubicBezTo>
                  <a:cubicBezTo>
                    <a:pt x="161" y="195"/>
                    <a:pt x="159" y="197"/>
                    <a:pt x="159" y="199"/>
                  </a:cubicBezTo>
                  <a:cubicBezTo>
                    <a:pt x="159" y="224"/>
                    <a:pt x="159" y="224"/>
                    <a:pt x="159" y="224"/>
                  </a:cubicBezTo>
                  <a:cubicBezTo>
                    <a:pt x="133" y="224"/>
                    <a:pt x="133" y="224"/>
                    <a:pt x="133" y="224"/>
                  </a:cubicBezTo>
                  <a:cubicBezTo>
                    <a:pt x="133" y="90"/>
                    <a:pt x="133" y="90"/>
                    <a:pt x="133" y="90"/>
                  </a:cubicBezTo>
                  <a:cubicBezTo>
                    <a:pt x="196" y="105"/>
                    <a:pt x="196" y="105"/>
                    <a:pt x="196" y="105"/>
                  </a:cubicBezTo>
                  <a:lnTo>
                    <a:pt x="196" y="224"/>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5" name="Freeform 224"/>
            <p:cNvSpPr>
              <a:spLocks/>
            </p:cNvSpPr>
            <p:nvPr/>
          </p:nvSpPr>
          <p:spPr bwMode="auto">
            <a:xfrm>
              <a:off x="8008472" y="1350925"/>
              <a:ext cx="13692" cy="34931"/>
            </a:xfrm>
            <a:custGeom>
              <a:avLst/>
              <a:gdLst>
                <a:gd name="T0" fmla="*/ 5 w 11"/>
                <a:gd name="T1" fmla="*/ 24 h 24"/>
                <a:gd name="T2" fmla="*/ 6 w 11"/>
                <a:gd name="T3" fmla="*/ 24 h 24"/>
                <a:gd name="T4" fmla="*/ 11 w 11"/>
                <a:gd name="T5" fmla="*/ 20 h 24"/>
                <a:gd name="T6" fmla="*/ 11 w 11"/>
                <a:gd name="T7" fmla="*/ 5 h 24"/>
                <a:gd name="T8" fmla="*/ 6 w 11"/>
                <a:gd name="T9" fmla="*/ 0 h 24"/>
                <a:gd name="T10" fmla="*/ 5 w 11"/>
                <a:gd name="T11" fmla="*/ 0 h 24"/>
                <a:gd name="T12" fmla="*/ 0 w 11"/>
                <a:gd name="T13" fmla="*/ 5 h 24"/>
                <a:gd name="T14" fmla="*/ 0 w 11"/>
                <a:gd name="T15" fmla="*/ 20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20"/>
                  </a:cubicBezTo>
                  <a:cubicBezTo>
                    <a:pt x="11" y="5"/>
                    <a:pt x="11" y="5"/>
                    <a:pt x="11" y="5"/>
                  </a:cubicBezTo>
                  <a:cubicBezTo>
                    <a:pt x="11" y="2"/>
                    <a:pt x="8" y="0"/>
                    <a:pt x="6" y="0"/>
                  </a:cubicBezTo>
                  <a:cubicBezTo>
                    <a:pt x="5" y="0"/>
                    <a:pt x="5" y="0"/>
                    <a:pt x="5" y="0"/>
                  </a:cubicBezTo>
                  <a:cubicBezTo>
                    <a:pt x="2" y="0"/>
                    <a:pt x="0" y="2"/>
                    <a:pt x="0" y="5"/>
                  </a:cubicBezTo>
                  <a:cubicBezTo>
                    <a:pt x="0" y="20"/>
                    <a:pt x="0" y="20"/>
                    <a:pt x="0" y="20"/>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6" name="Freeform 225"/>
            <p:cNvSpPr>
              <a:spLocks/>
            </p:cNvSpPr>
            <p:nvPr/>
          </p:nvSpPr>
          <p:spPr bwMode="auto">
            <a:xfrm>
              <a:off x="8008472" y="1400018"/>
              <a:ext cx="13692" cy="34931"/>
            </a:xfrm>
            <a:custGeom>
              <a:avLst/>
              <a:gdLst>
                <a:gd name="T0" fmla="*/ 5 w 11"/>
                <a:gd name="T1" fmla="*/ 24 h 24"/>
                <a:gd name="T2" fmla="*/ 6 w 11"/>
                <a:gd name="T3" fmla="*/ 24 h 24"/>
                <a:gd name="T4" fmla="*/ 11 w 11"/>
                <a:gd name="T5" fmla="*/ 19 h 24"/>
                <a:gd name="T6" fmla="*/ 11 w 11"/>
                <a:gd name="T7" fmla="*/ 5 h 24"/>
                <a:gd name="T8" fmla="*/ 6 w 11"/>
                <a:gd name="T9" fmla="*/ 0 h 24"/>
                <a:gd name="T10" fmla="*/ 5 w 11"/>
                <a:gd name="T11" fmla="*/ 0 h 24"/>
                <a:gd name="T12" fmla="*/ 0 w 11"/>
                <a:gd name="T13" fmla="*/ 5 h 24"/>
                <a:gd name="T14" fmla="*/ 0 w 11"/>
                <a:gd name="T15" fmla="*/ 19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19"/>
                  </a:cubicBezTo>
                  <a:cubicBezTo>
                    <a:pt x="11" y="5"/>
                    <a:pt x="11" y="5"/>
                    <a:pt x="11" y="5"/>
                  </a:cubicBezTo>
                  <a:cubicBezTo>
                    <a:pt x="11" y="2"/>
                    <a:pt x="8" y="0"/>
                    <a:pt x="6" y="0"/>
                  </a:cubicBezTo>
                  <a:cubicBezTo>
                    <a:pt x="5" y="0"/>
                    <a:pt x="5" y="0"/>
                    <a:pt x="5" y="0"/>
                  </a:cubicBezTo>
                  <a:cubicBezTo>
                    <a:pt x="2" y="0"/>
                    <a:pt x="0" y="2"/>
                    <a:pt x="0" y="5"/>
                  </a:cubicBezTo>
                  <a:cubicBezTo>
                    <a:pt x="0" y="19"/>
                    <a:pt x="0" y="19"/>
                    <a:pt x="0" y="19"/>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67" name="TextBox 66"/>
            <p:cNvSpPr txBox="1"/>
            <p:nvPr/>
          </p:nvSpPr>
          <p:spPr>
            <a:xfrm>
              <a:off x="8126054" y="1338004"/>
              <a:ext cx="559823" cy="184666"/>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FINAL RECIPIENT</a:t>
              </a:r>
            </a:p>
          </p:txBody>
        </p:sp>
      </p:grpSp>
      <p:sp>
        <p:nvSpPr>
          <p:cNvPr id="83" name="Oval 82"/>
          <p:cNvSpPr/>
          <p:nvPr/>
        </p:nvSpPr>
        <p:spPr bwMode="auto">
          <a:xfrm>
            <a:off x="7136659" y="3606090"/>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C2</a:t>
            </a:r>
            <a:endParaRPr lang="en-GB" sz="667" b="1" dirty="0">
              <a:solidFill>
                <a:srgbClr val="646567"/>
              </a:solidFill>
              <a:latin typeface="Verdana" pitchFamily="34" charset="0"/>
            </a:endParaRPr>
          </a:p>
        </p:txBody>
      </p:sp>
      <p:sp>
        <p:nvSpPr>
          <p:cNvPr id="84" name="Oval 83"/>
          <p:cNvSpPr/>
          <p:nvPr/>
        </p:nvSpPr>
        <p:spPr bwMode="auto">
          <a:xfrm>
            <a:off x="9347499" y="3606090"/>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C3</a:t>
            </a:r>
            <a:endParaRPr lang="en-GB" sz="667" b="1" dirty="0">
              <a:solidFill>
                <a:srgbClr val="646567"/>
              </a:solidFill>
              <a:latin typeface="Verdana" pitchFamily="34" charset="0"/>
            </a:endParaRPr>
          </a:p>
        </p:txBody>
      </p:sp>
      <p:sp>
        <p:nvSpPr>
          <p:cNvPr id="85" name="TextBox 84"/>
          <p:cNvSpPr txBox="1"/>
          <p:nvPr/>
        </p:nvSpPr>
        <p:spPr>
          <a:xfrm>
            <a:off x="5897357" y="3656802"/>
            <a:ext cx="1194903"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Access Point Provider</a:t>
            </a:r>
          </a:p>
        </p:txBody>
      </p:sp>
      <p:sp>
        <p:nvSpPr>
          <p:cNvPr id="86" name="TextBox 85"/>
          <p:cNvSpPr txBox="1"/>
          <p:nvPr/>
        </p:nvSpPr>
        <p:spPr>
          <a:xfrm>
            <a:off x="9640821" y="3679157"/>
            <a:ext cx="1235692"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Access Point Provider</a:t>
            </a:r>
          </a:p>
        </p:txBody>
      </p:sp>
      <p:sp>
        <p:nvSpPr>
          <p:cNvPr id="87" name="Oval 86"/>
          <p:cNvSpPr/>
          <p:nvPr/>
        </p:nvSpPr>
        <p:spPr bwMode="auto">
          <a:xfrm>
            <a:off x="7080632" y="2101343"/>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C1</a:t>
            </a:r>
            <a:endParaRPr lang="en-GB" sz="667" b="1" dirty="0">
              <a:solidFill>
                <a:srgbClr val="646567"/>
              </a:solidFill>
              <a:latin typeface="Verdana" pitchFamily="34" charset="0"/>
            </a:endParaRPr>
          </a:p>
        </p:txBody>
      </p:sp>
      <p:sp>
        <p:nvSpPr>
          <p:cNvPr id="88" name="TextBox 87"/>
          <p:cNvSpPr txBox="1"/>
          <p:nvPr/>
        </p:nvSpPr>
        <p:spPr>
          <a:xfrm>
            <a:off x="6513499" y="2135651"/>
            <a:ext cx="578759"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Participant</a:t>
            </a:r>
          </a:p>
        </p:txBody>
      </p:sp>
      <p:sp>
        <p:nvSpPr>
          <p:cNvPr id="89" name="Oval 88"/>
          <p:cNvSpPr/>
          <p:nvPr/>
        </p:nvSpPr>
        <p:spPr bwMode="auto">
          <a:xfrm>
            <a:off x="9347499" y="2122919"/>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C4</a:t>
            </a:r>
            <a:endParaRPr lang="en-GB" sz="667" b="1" dirty="0">
              <a:solidFill>
                <a:srgbClr val="646567"/>
              </a:solidFill>
              <a:latin typeface="Verdana" pitchFamily="34" charset="0"/>
            </a:endParaRPr>
          </a:p>
        </p:txBody>
      </p:sp>
      <p:sp>
        <p:nvSpPr>
          <p:cNvPr id="90" name="TextBox 89"/>
          <p:cNvSpPr txBox="1"/>
          <p:nvPr/>
        </p:nvSpPr>
        <p:spPr>
          <a:xfrm>
            <a:off x="9640821" y="2158006"/>
            <a:ext cx="611412"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Participant</a:t>
            </a:r>
          </a:p>
        </p:txBody>
      </p:sp>
      <p:sp>
        <p:nvSpPr>
          <p:cNvPr id="72" name="TextBox 71"/>
          <p:cNvSpPr txBox="1"/>
          <p:nvPr/>
        </p:nvSpPr>
        <p:spPr>
          <a:xfrm>
            <a:off x="4659145" y="2435731"/>
            <a:ext cx="885663" cy="338554"/>
          </a:xfrm>
          <a:prstGeom prst="rect">
            <a:avLst/>
          </a:prstGeom>
          <a:noFill/>
          <a:effectLst/>
        </p:spPr>
        <p:txBody>
          <a:bodyPr wrap="square" rtlCol="0">
            <a:spAutoFit/>
          </a:bodyPr>
          <a:lstStyle/>
          <a:p>
            <a:pPr algn="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1. SUBMIT</a:t>
            </a:r>
          </a:p>
        </p:txBody>
      </p:sp>
      <p:sp>
        <p:nvSpPr>
          <p:cNvPr id="74" name="TextBox 73"/>
          <p:cNvSpPr txBox="1"/>
          <p:nvPr/>
        </p:nvSpPr>
        <p:spPr>
          <a:xfrm>
            <a:off x="5700020" y="2112775"/>
            <a:ext cx="572593" cy="235898"/>
          </a:xfrm>
          <a:prstGeom prst="rect">
            <a:avLst/>
          </a:prstGeom>
          <a:noFill/>
        </p:spPr>
        <p:txBody>
          <a:bodyPr wrap="none" rtlCol="0">
            <a:spAutoFit/>
          </a:bodyPr>
          <a:lstStyle/>
          <a:p>
            <a:pPr defTabSz="1219170" fontAlgn="base">
              <a:spcBef>
                <a:spcPct val="0"/>
              </a:spcBef>
              <a:spcAft>
                <a:spcPct val="0"/>
              </a:spcAft>
              <a:defRPr/>
            </a:pPr>
            <a:r>
              <a:rPr lang="en-GB" sz="933" b="1" dirty="0">
                <a:solidFill>
                  <a:srgbClr val="0F5494"/>
                </a:solidFill>
                <a:latin typeface="Verdana" pitchFamily="34" charset="0"/>
              </a:rPr>
              <a:t>Seller</a:t>
            </a:r>
          </a:p>
        </p:txBody>
      </p:sp>
      <p:sp>
        <p:nvSpPr>
          <p:cNvPr id="75" name="TextBox 74"/>
          <p:cNvSpPr txBox="1"/>
          <p:nvPr/>
        </p:nvSpPr>
        <p:spPr>
          <a:xfrm>
            <a:off x="10282299" y="2101343"/>
            <a:ext cx="579005" cy="235898"/>
          </a:xfrm>
          <a:prstGeom prst="rect">
            <a:avLst/>
          </a:prstGeom>
          <a:noFill/>
        </p:spPr>
        <p:txBody>
          <a:bodyPr wrap="none" rtlCol="0">
            <a:spAutoFit/>
          </a:bodyPr>
          <a:lstStyle/>
          <a:p>
            <a:pPr defTabSz="1219170" fontAlgn="base">
              <a:spcBef>
                <a:spcPct val="0"/>
              </a:spcBef>
              <a:spcAft>
                <a:spcPct val="0"/>
              </a:spcAft>
              <a:defRPr/>
            </a:pPr>
            <a:r>
              <a:rPr lang="en-GB" sz="933" b="1" dirty="0">
                <a:solidFill>
                  <a:srgbClr val="0F5494"/>
                </a:solidFill>
                <a:latin typeface="Verdana" pitchFamily="34" charset="0"/>
              </a:rPr>
              <a:t>Buyer</a:t>
            </a:r>
          </a:p>
        </p:txBody>
      </p:sp>
      <p:sp>
        <p:nvSpPr>
          <p:cNvPr id="79" name="Arc 78"/>
          <p:cNvSpPr/>
          <p:nvPr/>
        </p:nvSpPr>
        <p:spPr bwMode="auto">
          <a:xfrm rot="10800000">
            <a:off x="4873613" y="2774126"/>
            <a:ext cx="2637444" cy="1757324"/>
          </a:xfrm>
          <a:prstGeom prst="arc">
            <a:avLst>
              <a:gd name="adj1" fmla="val 15512432"/>
              <a:gd name="adj2" fmla="val 3165025"/>
            </a:avLst>
          </a:prstGeom>
          <a:noFill/>
          <a:ln w="19050" cap="rnd" cmpd="sng" algn="ctr">
            <a:solidFill>
              <a:schemeClr val="bg1">
                <a:lumMod val="50000"/>
              </a:schemeClr>
            </a:solidFill>
            <a:prstDash val="sysDot"/>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rtlCol="0" anchor="ctr"/>
          <a:lstStyle/>
          <a:p>
            <a:pPr algn="ctr" defTabSz="1219170" fontAlgn="base">
              <a:spcBef>
                <a:spcPct val="0"/>
              </a:spcBef>
              <a:spcAft>
                <a:spcPct val="0"/>
              </a:spcAft>
              <a:defRPr/>
            </a:pPr>
            <a:endParaRPr lang="en-GB" sz="1333" dirty="0">
              <a:solidFill>
                <a:srgbClr val="0F5494"/>
              </a:solidFill>
              <a:latin typeface="Verdana" pitchFamily="34" charset="0"/>
            </a:endParaRPr>
          </a:p>
        </p:txBody>
      </p:sp>
      <p:sp>
        <p:nvSpPr>
          <p:cNvPr id="49" name="Rectangle 48">
            <a:hlinkClick r:id="" action="ppaction://noaction"/>
          </p:cNvPr>
          <p:cNvSpPr/>
          <p:nvPr/>
        </p:nvSpPr>
        <p:spPr bwMode="auto">
          <a:xfrm>
            <a:off x="6513499" y="4288476"/>
            <a:ext cx="837227" cy="448664"/>
          </a:xfrm>
          <a:prstGeom prst="rect">
            <a:avLst/>
          </a:prstGeom>
          <a:solidFill>
            <a:srgbClr val="0F5494"/>
          </a:solidFill>
          <a:ln w="9525" cap="flat" cmpd="sng" algn="ctr">
            <a:solidFill>
              <a:srgbClr val="002060"/>
            </a:solid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933" kern="0" dirty="0">
                <a:solidFill>
                  <a:srgbClr val="FFFFFF"/>
                </a:solidFill>
                <a:latin typeface="Verdana"/>
                <a:ea typeface="Verdana" charset="0"/>
                <a:cs typeface="Verdana" charset="0"/>
              </a:rPr>
              <a:t>Access</a:t>
            </a:r>
          </a:p>
          <a:p>
            <a:pPr algn="ctr" defTabSz="1624823" eaLnBrk="0" hangingPunct="0">
              <a:lnSpc>
                <a:spcPct val="90000"/>
              </a:lnSpc>
              <a:defRPr/>
            </a:pPr>
            <a:r>
              <a:rPr lang="en-GB" sz="933" kern="0" dirty="0">
                <a:solidFill>
                  <a:srgbClr val="FFFFFF"/>
                </a:solidFill>
                <a:latin typeface="Verdana"/>
                <a:ea typeface="Verdana" charset="0"/>
                <a:cs typeface="Verdana" charset="0"/>
              </a:rPr>
              <a:t>Point</a:t>
            </a:r>
          </a:p>
        </p:txBody>
      </p:sp>
      <p:sp>
        <p:nvSpPr>
          <p:cNvPr id="50" name="Rectangle 49">
            <a:hlinkClick r:id="" action="ppaction://noaction"/>
          </p:cNvPr>
          <p:cNvSpPr/>
          <p:nvPr/>
        </p:nvSpPr>
        <p:spPr bwMode="auto">
          <a:xfrm>
            <a:off x="9356419" y="4288476"/>
            <a:ext cx="837227" cy="448664"/>
          </a:xfrm>
          <a:prstGeom prst="rect">
            <a:avLst/>
          </a:prstGeom>
          <a:solidFill>
            <a:srgbClr val="0F5494"/>
          </a:solidFill>
          <a:ln w="9525" cap="flat" cmpd="sng" algn="ctr">
            <a:solidFill>
              <a:srgbClr val="002060"/>
            </a:solid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933" kern="0" dirty="0">
                <a:solidFill>
                  <a:srgbClr val="FFFFFF"/>
                </a:solidFill>
                <a:latin typeface="Verdana"/>
                <a:ea typeface="Verdana" charset="0"/>
                <a:cs typeface="Verdana" charset="0"/>
              </a:rPr>
              <a:t>Access</a:t>
            </a:r>
          </a:p>
          <a:p>
            <a:pPr algn="ctr" defTabSz="1624823" eaLnBrk="0" hangingPunct="0">
              <a:lnSpc>
                <a:spcPct val="90000"/>
              </a:lnSpc>
              <a:defRPr/>
            </a:pPr>
            <a:r>
              <a:rPr lang="en-GB" sz="933" kern="0" dirty="0">
                <a:solidFill>
                  <a:srgbClr val="FFFFFF"/>
                </a:solidFill>
                <a:latin typeface="Verdana"/>
                <a:ea typeface="Verdana" charset="0"/>
                <a:cs typeface="Verdana" charset="0"/>
              </a:rPr>
              <a:t>Point</a:t>
            </a:r>
          </a:p>
        </p:txBody>
      </p:sp>
      <p:sp>
        <p:nvSpPr>
          <p:cNvPr id="103" name="Rectangle 102">
            <a:hlinkClick r:id="" action="ppaction://noaction"/>
          </p:cNvPr>
          <p:cNvSpPr/>
          <p:nvPr/>
        </p:nvSpPr>
        <p:spPr bwMode="auto">
          <a:xfrm>
            <a:off x="6980325" y="5061182"/>
            <a:ext cx="747856" cy="374556"/>
          </a:xfrm>
          <a:prstGeom prst="rect">
            <a:avLst/>
          </a:prstGeom>
          <a:solidFill>
            <a:srgbClr val="00A0AA"/>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SMP</a:t>
            </a:r>
          </a:p>
        </p:txBody>
      </p:sp>
      <p:sp>
        <p:nvSpPr>
          <p:cNvPr id="104" name="Rectangle 103">
            <a:hlinkClick r:id="" action="ppaction://noaction"/>
          </p:cNvPr>
          <p:cNvSpPr/>
          <p:nvPr/>
        </p:nvSpPr>
        <p:spPr bwMode="auto">
          <a:xfrm>
            <a:off x="7916596" y="3265338"/>
            <a:ext cx="747856" cy="374556"/>
          </a:xfrm>
          <a:prstGeom prst="rect">
            <a:avLst/>
          </a:prstGeom>
          <a:solidFill>
            <a:srgbClr val="5B527F"/>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SML</a:t>
            </a:r>
          </a:p>
          <a:p>
            <a:pPr algn="ctr" defTabSz="1624823" eaLnBrk="0" hangingPunct="0">
              <a:lnSpc>
                <a:spcPct val="90000"/>
              </a:lnSpc>
              <a:defRPr/>
            </a:pPr>
            <a:r>
              <a:rPr lang="fr-BE" sz="667" kern="0" dirty="0">
                <a:solidFill>
                  <a:srgbClr val="FFFFFF"/>
                </a:solidFill>
                <a:latin typeface="Verdana"/>
                <a:ea typeface="Verdana" charset="0"/>
                <a:cs typeface="Verdana" charset="0"/>
              </a:rPr>
              <a:t>(</a:t>
            </a:r>
            <a:r>
              <a:rPr lang="fr-BE" sz="667" kern="0" dirty="0" err="1">
                <a:solidFill>
                  <a:srgbClr val="FFFFFF"/>
                </a:solidFill>
                <a:latin typeface="Verdana"/>
                <a:ea typeface="Verdana" charset="0"/>
                <a:cs typeface="Verdana" charset="0"/>
              </a:rPr>
              <a:t>centralised</a:t>
            </a:r>
            <a:r>
              <a:rPr lang="fr-BE" sz="667" kern="0" dirty="0">
                <a:solidFill>
                  <a:srgbClr val="FFFFFF"/>
                </a:solidFill>
                <a:latin typeface="Verdana"/>
                <a:ea typeface="Verdana" charset="0"/>
                <a:cs typeface="Verdana" charset="0"/>
              </a:rPr>
              <a:t>)</a:t>
            </a:r>
            <a:endParaRPr lang="en-GB" sz="667" kern="0" dirty="0">
              <a:solidFill>
                <a:srgbClr val="FFFFFF"/>
              </a:solidFill>
              <a:latin typeface="Verdana"/>
              <a:ea typeface="Verdana" charset="0"/>
              <a:cs typeface="Verdana" charset="0"/>
            </a:endParaRPr>
          </a:p>
        </p:txBody>
      </p:sp>
      <p:sp>
        <p:nvSpPr>
          <p:cNvPr id="108" name="TextBox 107"/>
          <p:cNvSpPr txBox="1"/>
          <p:nvPr/>
        </p:nvSpPr>
        <p:spPr>
          <a:xfrm>
            <a:off x="6882250" y="3934431"/>
            <a:ext cx="2816551" cy="276999"/>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1200" dirty="0">
                <a:solidFill>
                  <a:srgbClr val="000000"/>
                </a:solidFill>
              </a:rPr>
              <a:t>DNS</a:t>
            </a:r>
          </a:p>
        </p:txBody>
      </p:sp>
      <p:sp>
        <p:nvSpPr>
          <p:cNvPr id="109" name="Rectangle 108">
            <a:hlinkClick r:id="" action="ppaction://noaction"/>
          </p:cNvPr>
          <p:cNvSpPr/>
          <p:nvPr/>
        </p:nvSpPr>
        <p:spPr bwMode="auto">
          <a:xfrm>
            <a:off x="8905435" y="5061181"/>
            <a:ext cx="747856" cy="374556"/>
          </a:xfrm>
          <a:prstGeom prst="rect">
            <a:avLst/>
          </a:prstGeom>
          <a:solidFill>
            <a:srgbClr val="00A0AA"/>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SMP</a:t>
            </a:r>
          </a:p>
        </p:txBody>
      </p:sp>
      <p:sp>
        <p:nvSpPr>
          <p:cNvPr id="111" name="TextBox 110"/>
          <p:cNvSpPr txBox="1"/>
          <p:nvPr/>
        </p:nvSpPr>
        <p:spPr>
          <a:xfrm>
            <a:off x="7056108" y="3833363"/>
            <a:ext cx="1031873" cy="338554"/>
          </a:xfrm>
          <a:prstGeom prst="rect">
            <a:avLst/>
          </a:prstGeom>
          <a:noFill/>
          <a:effectLst/>
        </p:spPr>
        <p:txBody>
          <a:bodyPr wrap="square" rtlCol="0">
            <a:spAutoFit/>
          </a:bodyPr>
          <a:lstStyle/>
          <a:p>
            <a:pPr algn="ct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2. LOOKUP</a:t>
            </a:r>
          </a:p>
        </p:txBody>
      </p:sp>
      <p:sp>
        <p:nvSpPr>
          <p:cNvPr id="112" name="Arc 111"/>
          <p:cNvSpPr/>
          <p:nvPr/>
        </p:nvSpPr>
        <p:spPr bwMode="auto">
          <a:xfrm rot="16200000">
            <a:off x="7978294" y="3492764"/>
            <a:ext cx="497407" cy="1696329"/>
          </a:xfrm>
          <a:prstGeom prst="arc">
            <a:avLst>
              <a:gd name="adj1" fmla="val 16353490"/>
              <a:gd name="adj2" fmla="val 19242153"/>
            </a:avLst>
          </a:prstGeom>
          <a:noFill/>
          <a:ln w="19050" cap="rnd" cmpd="sng" algn="ctr">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rtlCol="0" anchor="ctr"/>
          <a:lstStyle/>
          <a:p>
            <a:pPr algn="ctr" defTabSz="1219170" fontAlgn="base">
              <a:spcBef>
                <a:spcPct val="0"/>
              </a:spcBef>
              <a:spcAft>
                <a:spcPct val="0"/>
              </a:spcAft>
              <a:defRPr/>
            </a:pPr>
            <a:endParaRPr lang="en-GB" sz="1333" dirty="0">
              <a:solidFill>
                <a:srgbClr val="0F5494"/>
              </a:solidFill>
              <a:latin typeface="Verdana" pitchFamily="34" charset="0"/>
            </a:endParaRPr>
          </a:p>
        </p:txBody>
      </p:sp>
      <p:sp>
        <p:nvSpPr>
          <p:cNvPr id="3" name="TextBox 2"/>
          <p:cNvSpPr txBox="1"/>
          <p:nvPr/>
        </p:nvSpPr>
        <p:spPr>
          <a:xfrm>
            <a:off x="6745288" y="260649"/>
            <a:ext cx="2953512" cy="338554"/>
          </a:xfrm>
          <a:prstGeom prst="rect">
            <a:avLst/>
          </a:prstGeom>
          <a:noFill/>
        </p:spPr>
        <p:txBody>
          <a:bodyPr wrap="square" rtlCol="0">
            <a:spAutoFit/>
          </a:bodyPr>
          <a:lstStyle/>
          <a:p>
            <a:pPr defTabSz="1219170" fontAlgn="base">
              <a:spcBef>
                <a:spcPct val="0"/>
              </a:spcBef>
              <a:spcAft>
                <a:spcPct val="0"/>
              </a:spcAft>
              <a:defRPr/>
            </a:pPr>
            <a:r>
              <a:rPr lang="fr-BE" sz="1600" dirty="0">
                <a:solidFill>
                  <a:srgbClr val="0F5494"/>
                </a:solidFill>
                <a:latin typeface="Verdana" pitchFamily="34" charset="0"/>
              </a:rPr>
              <a:t>Phase 2: Operations</a:t>
            </a:r>
            <a:endParaRPr lang="en-GB" sz="1600" dirty="0">
              <a:solidFill>
                <a:srgbClr val="0F5494"/>
              </a:solidFill>
              <a:latin typeface="Verdana" pitchFamily="34" charset="0"/>
            </a:endParaRPr>
          </a:p>
        </p:txBody>
      </p:sp>
      <p:sp>
        <p:nvSpPr>
          <p:cNvPr id="62" name="TextBox 128">
            <a:extLst>
              <a:ext uri="{FF2B5EF4-FFF2-40B4-BE49-F238E27FC236}">
                <a16:creationId xmlns:a16="http://schemas.microsoft.com/office/drawing/2014/main" id="{265BCD59-F2EC-46C4-BE2C-0A8B579CA541}"/>
              </a:ext>
            </a:extLst>
          </p:cNvPr>
          <p:cNvSpPr txBox="1"/>
          <p:nvPr/>
        </p:nvSpPr>
        <p:spPr>
          <a:xfrm>
            <a:off x="6494807" y="6009391"/>
            <a:ext cx="4758419" cy="461665"/>
          </a:xfrm>
          <a:prstGeom prst="rect">
            <a:avLst/>
          </a:prstGeom>
          <a:noFill/>
          <a:effectLst/>
        </p:spPr>
        <p:txBody>
          <a:bodyPr wrap="square" rtlCol="0">
            <a:spAutoFit/>
          </a:bodyPr>
          <a:lstStyle/>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1. Seller issues an eInvoice (or other eDocument) and hands it over to the AP</a:t>
            </a:r>
          </a:p>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2. The AP makes a lookup using a HTTP GET. The DNS directs the AP to the participant’s SMP</a:t>
            </a:r>
          </a:p>
        </p:txBody>
      </p:sp>
    </p:spTree>
    <p:extLst>
      <p:ext uri="{BB962C8B-B14F-4D97-AF65-F5344CB8AC3E}">
        <p14:creationId xmlns:p14="http://schemas.microsoft.com/office/powerpoint/2010/main" val="1793672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9198"/>
          <p:cNvSpPr>
            <a:spLocks/>
          </p:cNvSpPr>
          <p:nvPr/>
        </p:nvSpPr>
        <p:spPr bwMode="auto">
          <a:xfrm>
            <a:off x="7363669" y="3923034"/>
            <a:ext cx="1910649" cy="1522191"/>
          </a:xfrm>
          <a:custGeom>
            <a:avLst/>
            <a:gdLst>
              <a:gd name="T0" fmla="*/ 70414064 w 1439"/>
              <a:gd name="T1" fmla="*/ 17862886 h 935"/>
              <a:gd name="T2" fmla="*/ 66680858 w 1439"/>
              <a:gd name="T3" fmla="*/ 18205151 h 935"/>
              <a:gd name="T4" fmla="*/ 43123825 w 1439"/>
              <a:gd name="T5" fmla="*/ 0 h 935"/>
              <a:gd name="T6" fmla="*/ 18472432 w 1439"/>
              <a:gd name="T7" fmla="*/ 25596663 h 935"/>
              <a:gd name="T8" fmla="*/ 18729974 w 1439"/>
              <a:gd name="T9" fmla="*/ 29292289 h 935"/>
              <a:gd name="T10" fmla="*/ 16734600 w 1439"/>
              <a:gd name="T11" fmla="*/ 29155539 h 935"/>
              <a:gd name="T12" fmla="*/ 0 w 1439"/>
              <a:gd name="T13" fmla="*/ 46539411 h 935"/>
              <a:gd name="T14" fmla="*/ 16734600 w 1439"/>
              <a:gd name="T15" fmla="*/ 63991527 h 935"/>
              <a:gd name="T16" fmla="*/ 70414064 w 1439"/>
              <a:gd name="T17" fmla="*/ 63991527 h 935"/>
              <a:gd name="T18" fmla="*/ 92619450 w 1439"/>
              <a:gd name="T19" fmla="*/ 40927207 h 935"/>
              <a:gd name="T20" fmla="*/ 70414064 w 1439"/>
              <a:gd name="T21" fmla="*/ 17862886 h 9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9" h="935">
                <a:moveTo>
                  <a:pt x="1094" y="261"/>
                </a:moveTo>
                <a:cubicBezTo>
                  <a:pt x="1075" y="261"/>
                  <a:pt x="1055" y="263"/>
                  <a:pt x="1036" y="266"/>
                </a:cubicBezTo>
                <a:cubicBezTo>
                  <a:pt x="989" y="112"/>
                  <a:pt x="843" y="0"/>
                  <a:pt x="670" y="0"/>
                </a:cubicBezTo>
                <a:cubicBezTo>
                  <a:pt x="458" y="0"/>
                  <a:pt x="287" y="167"/>
                  <a:pt x="287" y="374"/>
                </a:cubicBezTo>
                <a:cubicBezTo>
                  <a:pt x="287" y="392"/>
                  <a:pt x="288" y="410"/>
                  <a:pt x="291" y="428"/>
                </a:cubicBezTo>
                <a:cubicBezTo>
                  <a:pt x="281" y="427"/>
                  <a:pt x="271" y="426"/>
                  <a:pt x="260" y="426"/>
                </a:cubicBezTo>
                <a:cubicBezTo>
                  <a:pt x="116" y="426"/>
                  <a:pt x="0" y="540"/>
                  <a:pt x="0" y="680"/>
                </a:cubicBezTo>
                <a:cubicBezTo>
                  <a:pt x="0" y="821"/>
                  <a:pt x="116" y="935"/>
                  <a:pt x="260" y="935"/>
                </a:cubicBezTo>
                <a:lnTo>
                  <a:pt x="1094" y="935"/>
                </a:lnTo>
                <a:cubicBezTo>
                  <a:pt x="1285" y="935"/>
                  <a:pt x="1439" y="784"/>
                  <a:pt x="1439" y="598"/>
                </a:cubicBezTo>
                <a:cubicBezTo>
                  <a:pt x="1439" y="412"/>
                  <a:pt x="1285" y="261"/>
                  <a:pt x="1094" y="261"/>
                </a:cubicBezTo>
              </a:path>
            </a:pathLst>
          </a:custGeom>
          <a:solidFill>
            <a:srgbClr val="FFFFFF">
              <a:lumMod val="95000"/>
            </a:srgbClr>
          </a:solidFill>
          <a:ln>
            <a:noFill/>
          </a:ln>
        </p:spPr>
        <p:txBody>
          <a:bodyPr lIns="181157" tIns="90577" rIns="181157" bIns="90577"/>
          <a:lstStyle/>
          <a:p>
            <a:pPr defTabSz="1219170" eaLnBrk="0" hangingPunct="0">
              <a:defRPr/>
            </a:pPr>
            <a:endParaRPr lang="en-US" sz="10666" b="1" kern="0" dirty="0">
              <a:solidFill>
                <a:srgbClr val="FFD624"/>
              </a:solidFill>
              <a:latin typeface="Verdana"/>
            </a:endParaRPr>
          </a:p>
        </p:txBody>
      </p:sp>
      <p:sp>
        <p:nvSpPr>
          <p:cNvPr id="106" name="Arc 105"/>
          <p:cNvSpPr/>
          <p:nvPr/>
        </p:nvSpPr>
        <p:spPr bwMode="auto">
          <a:xfrm rot="8677816">
            <a:off x="6467666" y="4014307"/>
            <a:ext cx="3428705" cy="1598555"/>
          </a:xfrm>
          <a:prstGeom prst="arc">
            <a:avLst>
              <a:gd name="adj1" fmla="val 15512432"/>
              <a:gd name="adj2" fmla="val 2945872"/>
            </a:avLst>
          </a:prstGeom>
          <a:noFill/>
          <a:ln w="19050" cap="rnd" cmpd="sng" algn="ctr">
            <a:solidFill>
              <a:schemeClr val="bg1">
                <a:lumMod val="50000"/>
              </a:schemeClr>
            </a:solidFill>
            <a:prstDash val="sysDot"/>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rtlCol="0" anchor="ctr"/>
          <a:lstStyle/>
          <a:p>
            <a:pPr algn="ctr" defTabSz="1219170" fontAlgn="base">
              <a:spcBef>
                <a:spcPct val="0"/>
              </a:spcBef>
              <a:spcAft>
                <a:spcPct val="0"/>
              </a:spcAft>
              <a:defRPr/>
            </a:pPr>
            <a:endParaRPr lang="en-GB" sz="1333" dirty="0">
              <a:solidFill>
                <a:srgbClr val="0F5494"/>
              </a:solidFill>
              <a:latin typeface="Verdana" pitchFamily="34" charset="0"/>
            </a:endParaRPr>
          </a:p>
        </p:txBody>
      </p:sp>
      <p:sp>
        <p:nvSpPr>
          <p:cNvPr id="61" name="Rectangle 60"/>
          <p:cNvSpPr/>
          <p:nvPr/>
        </p:nvSpPr>
        <p:spPr bwMode="auto">
          <a:xfrm>
            <a:off x="4463819" y="-63824"/>
            <a:ext cx="1551671" cy="7045219"/>
          </a:xfrm>
          <a:prstGeom prst="rect">
            <a:avLst/>
          </a:prstGeom>
          <a:solidFill>
            <a:schemeClr val="bg1"/>
          </a:solidFill>
          <a:ln>
            <a:noFill/>
          </a:ln>
        </p:spPr>
        <p:txBody>
          <a:bodyPr rtlCol="0" anchor="t"/>
          <a:lstStyle/>
          <a:p>
            <a:pPr algn="ctr" defTabSz="1219170" fontAlgn="base">
              <a:spcBef>
                <a:spcPct val="0"/>
              </a:spcBef>
              <a:spcAft>
                <a:spcPct val="0"/>
              </a:spcAft>
              <a:defRPr/>
            </a:pPr>
            <a:endParaRPr lang="en-GB" sz="1467" dirty="0">
              <a:solidFill>
                <a:srgbClr val="646567"/>
              </a:solidFill>
              <a:latin typeface="Verdana" pitchFamily="34" charset="0"/>
            </a:endParaRPr>
          </a:p>
        </p:txBody>
      </p:sp>
      <p:sp>
        <p:nvSpPr>
          <p:cNvPr id="2" name="Title 1"/>
          <p:cNvSpPr>
            <a:spLocks noGrp="1"/>
          </p:cNvSpPr>
          <p:nvPr>
            <p:ph type="title"/>
          </p:nvPr>
        </p:nvSpPr>
        <p:spPr/>
        <p:txBody>
          <a:bodyPr/>
          <a:lstStyle/>
          <a:p>
            <a:r>
              <a:rPr lang="en-GB" b="0" noProof="0" dirty="0"/>
              <a:t>Dynamic discovery in detail</a:t>
            </a:r>
          </a:p>
        </p:txBody>
      </p:sp>
      <p:sp>
        <p:nvSpPr>
          <p:cNvPr id="18" name="Text Placeholder 17"/>
          <p:cNvSpPr>
            <a:spLocks noGrp="1"/>
          </p:cNvSpPr>
          <p:nvPr>
            <p:ph type="body" sz="quarter" idx="14"/>
          </p:nvPr>
        </p:nvSpPr>
        <p:spPr>
          <a:xfrm>
            <a:off x="623394" y="1478171"/>
            <a:ext cx="3648404" cy="4447107"/>
          </a:xfrm>
        </p:spPr>
        <p:txBody>
          <a:bodyPr>
            <a:noAutofit/>
          </a:bodyPr>
          <a:lstStyle/>
          <a:p>
            <a:pPr marL="0" indent="0">
              <a:lnSpc>
                <a:spcPct val="150000"/>
              </a:lnSpc>
              <a:buNone/>
            </a:pPr>
            <a:r>
              <a:rPr lang="en-GB" sz="1200" b="1" dirty="0"/>
              <a:t>SML</a:t>
            </a:r>
          </a:p>
          <a:p>
            <a:pPr marL="0" indent="0">
              <a:lnSpc>
                <a:spcPct val="150000"/>
              </a:lnSpc>
              <a:buNone/>
            </a:pPr>
            <a:r>
              <a:rPr lang="en-GB" sz="1200" dirty="0"/>
              <a:t>The role of the SML (Service Metadata Locator) is to manage the resource records of the participants and SMPs (Service Metadata Publisher) in the DNS (Domain Name System). The SML is usually a centralised component in an eDelivery Messaging Infrastructure.</a:t>
            </a:r>
          </a:p>
          <a:p>
            <a:pPr marL="0" indent="0">
              <a:lnSpc>
                <a:spcPct val="150000"/>
              </a:lnSpc>
            </a:pPr>
            <a:endParaRPr lang="en-GB" sz="1200" dirty="0"/>
          </a:p>
          <a:p>
            <a:pPr marL="0" indent="0">
              <a:lnSpc>
                <a:spcPct val="150000"/>
              </a:lnSpc>
              <a:buNone/>
            </a:pPr>
            <a:r>
              <a:rPr lang="en-GB" sz="1200" b="1" dirty="0"/>
              <a:t>SMP</a:t>
            </a:r>
          </a:p>
          <a:p>
            <a:pPr marL="0" indent="0">
              <a:lnSpc>
                <a:spcPct val="150000"/>
              </a:lnSpc>
              <a:buNone/>
            </a:pPr>
            <a:r>
              <a:rPr lang="en-GB" sz="1200" dirty="0"/>
              <a:t>Once the sender discovers the address of the receiver’s SMP, it is able to retrieve the needed information (i.e. metadata) about the receiver. With such information, the message can be sent. The SMP is usually a distributed component in an eDelivery Messaging Infrastructure.</a:t>
            </a:r>
          </a:p>
        </p:txBody>
      </p:sp>
      <p:sp>
        <p:nvSpPr>
          <p:cNvPr id="53" name="Rectangle 52"/>
          <p:cNvSpPr/>
          <p:nvPr/>
        </p:nvSpPr>
        <p:spPr bwMode="auto">
          <a:xfrm>
            <a:off x="9345635" y="3602112"/>
            <a:ext cx="2689628" cy="1198957"/>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5" name="Rectangle 54"/>
          <p:cNvSpPr/>
          <p:nvPr/>
        </p:nvSpPr>
        <p:spPr bwMode="auto">
          <a:xfrm>
            <a:off x="4655841" y="3614628"/>
            <a:ext cx="2689628" cy="1198957"/>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6" name="Rectangle 55"/>
          <p:cNvSpPr/>
          <p:nvPr/>
        </p:nvSpPr>
        <p:spPr bwMode="auto">
          <a:xfrm>
            <a:off x="9378834" y="2122827"/>
            <a:ext cx="2718316" cy="1347072"/>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7" name="Rectangle 56"/>
          <p:cNvSpPr/>
          <p:nvPr/>
        </p:nvSpPr>
        <p:spPr bwMode="auto">
          <a:xfrm>
            <a:off x="4659144" y="2116087"/>
            <a:ext cx="2680797" cy="1362611"/>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2800" b="1" kern="0" dirty="0">
              <a:solidFill>
                <a:srgbClr val="FFD624"/>
              </a:solidFill>
              <a:latin typeface="Verdana"/>
            </a:endParaRPr>
          </a:p>
        </p:txBody>
      </p:sp>
      <p:sp>
        <p:nvSpPr>
          <p:cNvPr id="64" name="TextBox 63"/>
          <p:cNvSpPr txBox="1"/>
          <p:nvPr/>
        </p:nvSpPr>
        <p:spPr>
          <a:xfrm>
            <a:off x="6920842" y="4990957"/>
            <a:ext cx="2816551" cy="276999"/>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1200" dirty="0">
                <a:solidFill>
                  <a:srgbClr val="000000"/>
                </a:solidFill>
              </a:rPr>
              <a:t>Internet</a:t>
            </a:r>
          </a:p>
        </p:txBody>
      </p:sp>
      <p:grpSp>
        <p:nvGrpSpPr>
          <p:cNvPr id="4" name="Grupp 3"/>
          <p:cNvGrpSpPr/>
          <p:nvPr/>
        </p:nvGrpSpPr>
        <p:grpSpPr>
          <a:xfrm>
            <a:off x="5638548" y="2515447"/>
            <a:ext cx="1166301" cy="464387"/>
            <a:chOff x="4436317" y="1174380"/>
            <a:chExt cx="874726" cy="348290"/>
          </a:xfrm>
        </p:grpSpPr>
        <p:sp>
          <p:nvSpPr>
            <p:cNvPr id="97" name="Freeform 220"/>
            <p:cNvSpPr>
              <a:spLocks noEditPoints="1"/>
            </p:cNvSpPr>
            <p:nvPr/>
          </p:nvSpPr>
          <p:spPr bwMode="auto">
            <a:xfrm>
              <a:off x="4497529" y="1230081"/>
              <a:ext cx="43492" cy="49093"/>
            </a:xfrm>
            <a:custGeom>
              <a:avLst/>
              <a:gdLst>
                <a:gd name="T0" fmla="*/ 5 w 35"/>
                <a:gd name="T1" fmla="*/ 34 h 34"/>
                <a:gd name="T2" fmla="*/ 30 w 35"/>
                <a:gd name="T3" fmla="*/ 34 h 34"/>
                <a:gd name="T4" fmla="*/ 35 w 35"/>
                <a:gd name="T5" fmla="*/ 30 h 34"/>
                <a:gd name="T6" fmla="*/ 35 w 35"/>
                <a:gd name="T7" fmla="*/ 5 h 34"/>
                <a:gd name="T8" fmla="*/ 30 w 35"/>
                <a:gd name="T9" fmla="*/ 0 h 34"/>
                <a:gd name="T10" fmla="*/ 5 w 35"/>
                <a:gd name="T11" fmla="*/ 0 h 34"/>
                <a:gd name="T12" fmla="*/ 0 w 35"/>
                <a:gd name="T13" fmla="*/ 5 h 34"/>
                <a:gd name="T14" fmla="*/ 0 w 35"/>
                <a:gd name="T15" fmla="*/ 30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30"/>
                  </a:cubicBezTo>
                  <a:cubicBezTo>
                    <a:pt x="35" y="5"/>
                    <a:pt x="35" y="5"/>
                    <a:pt x="35" y="5"/>
                  </a:cubicBezTo>
                  <a:cubicBezTo>
                    <a:pt x="35" y="2"/>
                    <a:pt x="33" y="0"/>
                    <a:pt x="30" y="0"/>
                  </a:cubicBezTo>
                  <a:cubicBezTo>
                    <a:pt x="5" y="0"/>
                    <a:pt x="5" y="0"/>
                    <a:pt x="5" y="0"/>
                  </a:cubicBezTo>
                  <a:cubicBezTo>
                    <a:pt x="2" y="0"/>
                    <a:pt x="0" y="2"/>
                    <a:pt x="0" y="5"/>
                  </a:cubicBezTo>
                  <a:cubicBezTo>
                    <a:pt x="0" y="30"/>
                    <a:pt x="0" y="30"/>
                    <a:pt x="0" y="30"/>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8" name="Freeform 221"/>
            <p:cNvSpPr>
              <a:spLocks noEditPoints="1"/>
            </p:cNvSpPr>
            <p:nvPr/>
          </p:nvSpPr>
          <p:spPr bwMode="auto">
            <a:xfrm>
              <a:off x="4497529" y="1295223"/>
              <a:ext cx="43492" cy="50037"/>
            </a:xfrm>
            <a:custGeom>
              <a:avLst/>
              <a:gdLst>
                <a:gd name="T0" fmla="*/ 5 w 35"/>
                <a:gd name="T1" fmla="*/ 34 h 34"/>
                <a:gd name="T2" fmla="*/ 30 w 35"/>
                <a:gd name="T3" fmla="*/ 34 h 34"/>
                <a:gd name="T4" fmla="*/ 35 w 35"/>
                <a:gd name="T5" fmla="*/ 29 h 34"/>
                <a:gd name="T6" fmla="*/ 35 w 35"/>
                <a:gd name="T7" fmla="*/ 4 h 34"/>
                <a:gd name="T8" fmla="*/ 30 w 35"/>
                <a:gd name="T9" fmla="*/ 0 h 34"/>
                <a:gd name="T10" fmla="*/ 5 w 35"/>
                <a:gd name="T11" fmla="*/ 0 h 34"/>
                <a:gd name="T12" fmla="*/ 0 w 35"/>
                <a:gd name="T13" fmla="*/ 4 h 34"/>
                <a:gd name="T14" fmla="*/ 0 w 35"/>
                <a:gd name="T15" fmla="*/ 29 h 34"/>
                <a:gd name="T16" fmla="*/ 5 w 35"/>
                <a:gd name="T17" fmla="*/ 34 h 34"/>
                <a:gd name="T18" fmla="*/ 9 w 35"/>
                <a:gd name="T19" fmla="*/ 9 h 34"/>
                <a:gd name="T20" fmla="*/ 25 w 35"/>
                <a:gd name="T21" fmla="*/ 9 h 34"/>
                <a:gd name="T22" fmla="*/ 25 w 35"/>
                <a:gd name="T23" fmla="*/ 24 h 34"/>
                <a:gd name="T24" fmla="*/ 9 w 35"/>
                <a:gd name="T25" fmla="*/ 24 h 34"/>
                <a:gd name="T26" fmla="*/ 9 w 35"/>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4"/>
                    <a:pt x="35" y="4"/>
                    <a:pt x="35" y="4"/>
                  </a:cubicBezTo>
                  <a:cubicBezTo>
                    <a:pt x="35" y="2"/>
                    <a:pt x="33" y="0"/>
                    <a:pt x="30" y="0"/>
                  </a:cubicBezTo>
                  <a:cubicBezTo>
                    <a:pt x="5" y="0"/>
                    <a:pt x="5" y="0"/>
                    <a:pt x="5" y="0"/>
                  </a:cubicBezTo>
                  <a:cubicBezTo>
                    <a:pt x="2" y="0"/>
                    <a:pt x="0" y="2"/>
                    <a:pt x="0" y="4"/>
                  </a:cubicBezTo>
                  <a:cubicBezTo>
                    <a:pt x="0" y="29"/>
                    <a:pt x="0" y="29"/>
                    <a:pt x="0" y="29"/>
                  </a:cubicBezTo>
                  <a:cubicBezTo>
                    <a:pt x="0" y="32"/>
                    <a:pt x="2" y="34"/>
                    <a:pt x="5" y="34"/>
                  </a:cubicBezTo>
                  <a:close/>
                  <a:moveTo>
                    <a:pt x="9" y="9"/>
                  </a:moveTo>
                  <a:cubicBezTo>
                    <a:pt x="25" y="9"/>
                    <a:pt x="25" y="9"/>
                    <a:pt x="25" y="9"/>
                  </a:cubicBezTo>
                  <a:cubicBezTo>
                    <a:pt x="25" y="24"/>
                    <a:pt x="25" y="24"/>
                    <a:pt x="25" y="24"/>
                  </a:cubicBezTo>
                  <a:cubicBezTo>
                    <a:pt x="9" y="24"/>
                    <a:pt x="9" y="24"/>
                    <a:pt x="9" y="24"/>
                  </a:cubicBezTo>
                  <a:lnTo>
                    <a:pt x="9" y="9"/>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9" name="Freeform 222"/>
            <p:cNvSpPr>
              <a:spLocks noEditPoints="1"/>
            </p:cNvSpPr>
            <p:nvPr/>
          </p:nvSpPr>
          <p:spPr bwMode="auto">
            <a:xfrm>
              <a:off x="4497529" y="1359422"/>
              <a:ext cx="43492" cy="49093"/>
            </a:xfrm>
            <a:custGeom>
              <a:avLst/>
              <a:gdLst>
                <a:gd name="T0" fmla="*/ 5 w 35"/>
                <a:gd name="T1" fmla="*/ 34 h 34"/>
                <a:gd name="T2" fmla="*/ 30 w 35"/>
                <a:gd name="T3" fmla="*/ 34 h 34"/>
                <a:gd name="T4" fmla="*/ 35 w 35"/>
                <a:gd name="T5" fmla="*/ 29 h 34"/>
                <a:gd name="T6" fmla="*/ 35 w 35"/>
                <a:gd name="T7" fmla="*/ 5 h 34"/>
                <a:gd name="T8" fmla="*/ 30 w 35"/>
                <a:gd name="T9" fmla="*/ 0 h 34"/>
                <a:gd name="T10" fmla="*/ 5 w 35"/>
                <a:gd name="T11" fmla="*/ 0 h 34"/>
                <a:gd name="T12" fmla="*/ 0 w 35"/>
                <a:gd name="T13" fmla="*/ 5 h 34"/>
                <a:gd name="T14" fmla="*/ 0 w 35"/>
                <a:gd name="T15" fmla="*/ 29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5"/>
                    <a:pt x="35" y="5"/>
                    <a:pt x="35" y="5"/>
                  </a:cubicBezTo>
                  <a:cubicBezTo>
                    <a:pt x="35" y="2"/>
                    <a:pt x="33" y="0"/>
                    <a:pt x="30" y="0"/>
                  </a:cubicBezTo>
                  <a:cubicBezTo>
                    <a:pt x="5" y="0"/>
                    <a:pt x="5" y="0"/>
                    <a:pt x="5" y="0"/>
                  </a:cubicBezTo>
                  <a:cubicBezTo>
                    <a:pt x="2" y="0"/>
                    <a:pt x="0" y="2"/>
                    <a:pt x="0" y="5"/>
                  </a:cubicBezTo>
                  <a:cubicBezTo>
                    <a:pt x="0" y="29"/>
                    <a:pt x="0" y="29"/>
                    <a:pt x="0" y="29"/>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0" name="Freeform 223"/>
            <p:cNvSpPr>
              <a:spLocks noEditPoints="1"/>
            </p:cNvSpPr>
            <p:nvPr/>
          </p:nvSpPr>
          <p:spPr bwMode="auto">
            <a:xfrm>
              <a:off x="4436317" y="1174380"/>
              <a:ext cx="256122" cy="338929"/>
            </a:xfrm>
            <a:custGeom>
              <a:avLst/>
              <a:gdLst>
                <a:gd name="T0" fmla="*/ 202 w 206"/>
                <a:gd name="T1" fmla="*/ 96 h 233"/>
                <a:gd name="T2" fmla="*/ 133 w 206"/>
                <a:gd name="T3" fmla="*/ 81 h 233"/>
                <a:gd name="T4" fmla="*/ 133 w 206"/>
                <a:gd name="T5" fmla="*/ 7 h 233"/>
                <a:gd name="T6" fmla="*/ 133 w 206"/>
                <a:gd name="T7" fmla="*/ 6 h 233"/>
                <a:gd name="T8" fmla="*/ 133 w 206"/>
                <a:gd name="T9" fmla="*/ 5 h 233"/>
                <a:gd name="T10" fmla="*/ 127 w 206"/>
                <a:gd name="T11" fmla="*/ 1 h 233"/>
                <a:gd name="T12" fmla="*/ 4 w 206"/>
                <a:gd name="T13" fmla="*/ 20 h 233"/>
                <a:gd name="T14" fmla="*/ 0 w 206"/>
                <a:gd name="T15" fmla="*/ 25 h 233"/>
                <a:gd name="T16" fmla="*/ 0 w 206"/>
                <a:gd name="T17" fmla="*/ 25 h 233"/>
                <a:gd name="T18" fmla="*/ 0 w 206"/>
                <a:gd name="T19" fmla="*/ 26 h 233"/>
                <a:gd name="T20" fmla="*/ 0 w 206"/>
                <a:gd name="T21" fmla="*/ 228 h 233"/>
                <a:gd name="T22" fmla="*/ 5 w 206"/>
                <a:gd name="T23" fmla="*/ 233 h 233"/>
                <a:gd name="T24" fmla="*/ 54 w 206"/>
                <a:gd name="T25" fmla="*/ 233 h 233"/>
                <a:gd name="T26" fmla="*/ 79 w 206"/>
                <a:gd name="T27" fmla="*/ 233 h 233"/>
                <a:gd name="T28" fmla="*/ 128 w 206"/>
                <a:gd name="T29" fmla="*/ 233 h 233"/>
                <a:gd name="T30" fmla="*/ 201 w 206"/>
                <a:gd name="T31" fmla="*/ 233 h 233"/>
                <a:gd name="T32" fmla="*/ 206 w 206"/>
                <a:gd name="T33" fmla="*/ 228 h 233"/>
                <a:gd name="T34" fmla="*/ 206 w 206"/>
                <a:gd name="T35" fmla="*/ 101 h 233"/>
                <a:gd name="T36" fmla="*/ 202 w 206"/>
                <a:gd name="T37" fmla="*/ 96 h 233"/>
                <a:gd name="T38" fmla="*/ 9 w 206"/>
                <a:gd name="T39" fmla="*/ 30 h 233"/>
                <a:gd name="T40" fmla="*/ 123 w 206"/>
                <a:gd name="T41" fmla="*/ 12 h 233"/>
                <a:gd name="T42" fmla="*/ 123 w 206"/>
                <a:gd name="T43" fmla="*/ 85 h 233"/>
                <a:gd name="T44" fmla="*/ 123 w 206"/>
                <a:gd name="T45" fmla="*/ 224 h 233"/>
                <a:gd name="T46" fmla="*/ 84 w 206"/>
                <a:gd name="T47" fmla="*/ 224 h 233"/>
                <a:gd name="T48" fmla="*/ 84 w 206"/>
                <a:gd name="T49" fmla="*/ 180 h 233"/>
                <a:gd name="T50" fmla="*/ 79 w 206"/>
                <a:gd name="T51" fmla="*/ 175 h 233"/>
                <a:gd name="T52" fmla="*/ 54 w 206"/>
                <a:gd name="T53" fmla="*/ 175 h 233"/>
                <a:gd name="T54" fmla="*/ 49 w 206"/>
                <a:gd name="T55" fmla="*/ 180 h 233"/>
                <a:gd name="T56" fmla="*/ 49 w 206"/>
                <a:gd name="T57" fmla="*/ 224 h 233"/>
                <a:gd name="T58" fmla="*/ 9 w 206"/>
                <a:gd name="T59" fmla="*/ 224 h 233"/>
                <a:gd name="T60" fmla="*/ 9 w 206"/>
                <a:gd name="T61" fmla="*/ 30 h 233"/>
                <a:gd name="T62" fmla="*/ 58 w 206"/>
                <a:gd name="T63" fmla="*/ 224 h 233"/>
                <a:gd name="T64" fmla="*/ 58 w 206"/>
                <a:gd name="T65" fmla="*/ 184 h 233"/>
                <a:gd name="T66" fmla="*/ 74 w 206"/>
                <a:gd name="T67" fmla="*/ 184 h 233"/>
                <a:gd name="T68" fmla="*/ 74 w 206"/>
                <a:gd name="T69" fmla="*/ 224 h 233"/>
                <a:gd name="T70" fmla="*/ 58 w 206"/>
                <a:gd name="T71" fmla="*/ 224 h 233"/>
                <a:gd name="T72" fmla="*/ 196 w 206"/>
                <a:gd name="T73" fmla="*/ 224 h 233"/>
                <a:gd name="T74" fmla="*/ 170 w 206"/>
                <a:gd name="T75" fmla="*/ 224 h 233"/>
                <a:gd name="T76" fmla="*/ 170 w 206"/>
                <a:gd name="T77" fmla="*/ 199 h 233"/>
                <a:gd name="T78" fmla="*/ 165 w 206"/>
                <a:gd name="T79" fmla="*/ 195 h 233"/>
                <a:gd name="T80" fmla="*/ 164 w 206"/>
                <a:gd name="T81" fmla="*/ 195 h 233"/>
                <a:gd name="T82" fmla="*/ 159 w 206"/>
                <a:gd name="T83" fmla="*/ 199 h 233"/>
                <a:gd name="T84" fmla="*/ 159 w 206"/>
                <a:gd name="T85" fmla="*/ 224 h 233"/>
                <a:gd name="T86" fmla="*/ 133 w 206"/>
                <a:gd name="T87" fmla="*/ 224 h 233"/>
                <a:gd name="T88" fmla="*/ 133 w 206"/>
                <a:gd name="T89" fmla="*/ 90 h 233"/>
                <a:gd name="T90" fmla="*/ 196 w 206"/>
                <a:gd name="T91" fmla="*/ 105 h 233"/>
                <a:gd name="T92" fmla="*/ 196 w 206"/>
                <a:gd name="T9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3">
                  <a:moveTo>
                    <a:pt x="202" y="96"/>
                  </a:moveTo>
                  <a:cubicBezTo>
                    <a:pt x="133" y="81"/>
                    <a:pt x="133" y="81"/>
                    <a:pt x="133" y="81"/>
                  </a:cubicBezTo>
                  <a:cubicBezTo>
                    <a:pt x="133" y="7"/>
                    <a:pt x="133" y="7"/>
                    <a:pt x="133" y="7"/>
                  </a:cubicBezTo>
                  <a:cubicBezTo>
                    <a:pt x="133" y="6"/>
                    <a:pt x="133" y="6"/>
                    <a:pt x="133" y="6"/>
                  </a:cubicBezTo>
                  <a:cubicBezTo>
                    <a:pt x="133" y="6"/>
                    <a:pt x="133" y="5"/>
                    <a:pt x="133" y="5"/>
                  </a:cubicBezTo>
                  <a:cubicBezTo>
                    <a:pt x="132" y="2"/>
                    <a:pt x="130" y="0"/>
                    <a:pt x="127" y="1"/>
                  </a:cubicBezTo>
                  <a:cubicBezTo>
                    <a:pt x="4" y="20"/>
                    <a:pt x="4" y="20"/>
                    <a:pt x="4" y="20"/>
                  </a:cubicBezTo>
                  <a:cubicBezTo>
                    <a:pt x="1" y="20"/>
                    <a:pt x="0" y="23"/>
                    <a:pt x="0" y="25"/>
                  </a:cubicBezTo>
                  <a:cubicBezTo>
                    <a:pt x="0" y="25"/>
                    <a:pt x="0" y="25"/>
                    <a:pt x="0" y="25"/>
                  </a:cubicBezTo>
                  <a:cubicBezTo>
                    <a:pt x="0" y="26"/>
                    <a:pt x="0" y="26"/>
                    <a:pt x="0" y="26"/>
                  </a:cubicBezTo>
                  <a:cubicBezTo>
                    <a:pt x="0" y="228"/>
                    <a:pt x="0" y="228"/>
                    <a:pt x="0" y="228"/>
                  </a:cubicBezTo>
                  <a:cubicBezTo>
                    <a:pt x="0" y="231"/>
                    <a:pt x="2" y="233"/>
                    <a:pt x="5" y="233"/>
                  </a:cubicBezTo>
                  <a:cubicBezTo>
                    <a:pt x="54" y="233"/>
                    <a:pt x="54" y="233"/>
                    <a:pt x="54" y="233"/>
                  </a:cubicBezTo>
                  <a:cubicBezTo>
                    <a:pt x="79" y="233"/>
                    <a:pt x="79" y="233"/>
                    <a:pt x="79" y="233"/>
                  </a:cubicBezTo>
                  <a:cubicBezTo>
                    <a:pt x="128" y="233"/>
                    <a:pt x="128" y="233"/>
                    <a:pt x="128" y="233"/>
                  </a:cubicBezTo>
                  <a:cubicBezTo>
                    <a:pt x="201" y="233"/>
                    <a:pt x="201" y="233"/>
                    <a:pt x="201" y="233"/>
                  </a:cubicBezTo>
                  <a:cubicBezTo>
                    <a:pt x="204" y="233"/>
                    <a:pt x="206" y="231"/>
                    <a:pt x="206" y="228"/>
                  </a:cubicBezTo>
                  <a:cubicBezTo>
                    <a:pt x="206" y="101"/>
                    <a:pt x="206" y="101"/>
                    <a:pt x="206" y="101"/>
                  </a:cubicBezTo>
                  <a:cubicBezTo>
                    <a:pt x="206" y="99"/>
                    <a:pt x="204" y="97"/>
                    <a:pt x="202" y="96"/>
                  </a:cubicBezTo>
                  <a:close/>
                  <a:moveTo>
                    <a:pt x="9" y="30"/>
                  </a:moveTo>
                  <a:cubicBezTo>
                    <a:pt x="123" y="12"/>
                    <a:pt x="123" y="12"/>
                    <a:pt x="123" y="12"/>
                  </a:cubicBezTo>
                  <a:cubicBezTo>
                    <a:pt x="123" y="85"/>
                    <a:pt x="123" y="85"/>
                    <a:pt x="123" y="85"/>
                  </a:cubicBezTo>
                  <a:cubicBezTo>
                    <a:pt x="123" y="224"/>
                    <a:pt x="123" y="224"/>
                    <a:pt x="123" y="224"/>
                  </a:cubicBezTo>
                  <a:cubicBezTo>
                    <a:pt x="84" y="224"/>
                    <a:pt x="84" y="224"/>
                    <a:pt x="84" y="224"/>
                  </a:cubicBezTo>
                  <a:cubicBezTo>
                    <a:pt x="84" y="180"/>
                    <a:pt x="84" y="180"/>
                    <a:pt x="84" y="180"/>
                  </a:cubicBezTo>
                  <a:cubicBezTo>
                    <a:pt x="84" y="177"/>
                    <a:pt x="82" y="175"/>
                    <a:pt x="79" y="175"/>
                  </a:cubicBezTo>
                  <a:cubicBezTo>
                    <a:pt x="54" y="175"/>
                    <a:pt x="54" y="175"/>
                    <a:pt x="54" y="175"/>
                  </a:cubicBezTo>
                  <a:cubicBezTo>
                    <a:pt x="51" y="175"/>
                    <a:pt x="49" y="177"/>
                    <a:pt x="49" y="180"/>
                  </a:cubicBezTo>
                  <a:cubicBezTo>
                    <a:pt x="49" y="224"/>
                    <a:pt x="49" y="224"/>
                    <a:pt x="49" y="224"/>
                  </a:cubicBezTo>
                  <a:cubicBezTo>
                    <a:pt x="9" y="224"/>
                    <a:pt x="9" y="224"/>
                    <a:pt x="9" y="224"/>
                  </a:cubicBezTo>
                  <a:lnTo>
                    <a:pt x="9" y="30"/>
                  </a:lnTo>
                  <a:close/>
                  <a:moveTo>
                    <a:pt x="58" y="224"/>
                  </a:moveTo>
                  <a:cubicBezTo>
                    <a:pt x="58" y="184"/>
                    <a:pt x="58" y="184"/>
                    <a:pt x="58" y="184"/>
                  </a:cubicBezTo>
                  <a:cubicBezTo>
                    <a:pt x="74" y="184"/>
                    <a:pt x="74" y="184"/>
                    <a:pt x="74" y="184"/>
                  </a:cubicBezTo>
                  <a:cubicBezTo>
                    <a:pt x="74" y="224"/>
                    <a:pt x="74" y="224"/>
                    <a:pt x="74" y="224"/>
                  </a:cubicBezTo>
                  <a:lnTo>
                    <a:pt x="58" y="224"/>
                  </a:lnTo>
                  <a:close/>
                  <a:moveTo>
                    <a:pt x="196" y="224"/>
                  </a:moveTo>
                  <a:cubicBezTo>
                    <a:pt x="170" y="224"/>
                    <a:pt x="170" y="224"/>
                    <a:pt x="170" y="224"/>
                  </a:cubicBezTo>
                  <a:cubicBezTo>
                    <a:pt x="170" y="199"/>
                    <a:pt x="170" y="199"/>
                    <a:pt x="170" y="199"/>
                  </a:cubicBezTo>
                  <a:cubicBezTo>
                    <a:pt x="170" y="197"/>
                    <a:pt x="167" y="195"/>
                    <a:pt x="165" y="195"/>
                  </a:cubicBezTo>
                  <a:cubicBezTo>
                    <a:pt x="164" y="195"/>
                    <a:pt x="164" y="195"/>
                    <a:pt x="164" y="195"/>
                  </a:cubicBezTo>
                  <a:cubicBezTo>
                    <a:pt x="161" y="195"/>
                    <a:pt x="159" y="197"/>
                    <a:pt x="159" y="199"/>
                  </a:cubicBezTo>
                  <a:cubicBezTo>
                    <a:pt x="159" y="224"/>
                    <a:pt x="159" y="224"/>
                    <a:pt x="159" y="224"/>
                  </a:cubicBezTo>
                  <a:cubicBezTo>
                    <a:pt x="133" y="224"/>
                    <a:pt x="133" y="224"/>
                    <a:pt x="133" y="224"/>
                  </a:cubicBezTo>
                  <a:cubicBezTo>
                    <a:pt x="133" y="90"/>
                    <a:pt x="133" y="90"/>
                    <a:pt x="133" y="90"/>
                  </a:cubicBezTo>
                  <a:cubicBezTo>
                    <a:pt x="196" y="105"/>
                    <a:pt x="196" y="105"/>
                    <a:pt x="196" y="105"/>
                  </a:cubicBezTo>
                  <a:lnTo>
                    <a:pt x="196" y="224"/>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1" name="Freeform 224"/>
            <p:cNvSpPr>
              <a:spLocks/>
            </p:cNvSpPr>
            <p:nvPr/>
          </p:nvSpPr>
          <p:spPr bwMode="auto">
            <a:xfrm>
              <a:off x="4633644" y="1350925"/>
              <a:ext cx="13692" cy="34931"/>
            </a:xfrm>
            <a:custGeom>
              <a:avLst/>
              <a:gdLst>
                <a:gd name="T0" fmla="*/ 5 w 11"/>
                <a:gd name="T1" fmla="*/ 24 h 24"/>
                <a:gd name="T2" fmla="*/ 6 w 11"/>
                <a:gd name="T3" fmla="*/ 24 h 24"/>
                <a:gd name="T4" fmla="*/ 11 w 11"/>
                <a:gd name="T5" fmla="*/ 20 h 24"/>
                <a:gd name="T6" fmla="*/ 11 w 11"/>
                <a:gd name="T7" fmla="*/ 5 h 24"/>
                <a:gd name="T8" fmla="*/ 6 w 11"/>
                <a:gd name="T9" fmla="*/ 0 h 24"/>
                <a:gd name="T10" fmla="*/ 5 w 11"/>
                <a:gd name="T11" fmla="*/ 0 h 24"/>
                <a:gd name="T12" fmla="*/ 0 w 11"/>
                <a:gd name="T13" fmla="*/ 5 h 24"/>
                <a:gd name="T14" fmla="*/ 0 w 11"/>
                <a:gd name="T15" fmla="*/ 20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20"/>
                  </a:cubicBezTo>
                  <a:cubicBezTo>
                    <a:pt x="11" y="5"/>
                    <a:pt x="11" y="5"/>
                    <a:pt x="11" y="5"/>
                  </a:cubicBezTo>
                  <a:cubicBezTo>
                    <a:pt x="11" y="2"/>
                    <a:pt x="8" y="0"/>
                    <a:pt x="6" y="0"/>
                  </a:cubicBezTo>
                  <a:cubicBezTo>
                    <a:pt x="5" y="0"/>
                    <a:pt x="5" y="0"/>
                    <a:pt x="5" y="0"/>
                  </a:cubicBezTo>
                  <a:cubicBezTo>
                    <a:pt x="2" y="0"/>
                    <a:pt x="0" y="2"/>
                    <a:pt x="0" y="5"/>
                  </a:cubicBezTo>
                  <a:cubicBezTo>
                    <a:pt x="0" y="20"/>
                    <a:pt x="0" y="20"/>
                    <a:pt x="0" y="20"/>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2" name="Freeform 225"/>
            <p:cNvSpPr>
              <a:spLocks/>
            </p:cNvSpPr>
            <p:nvPr/>
          </p:nvSpPr>
          <p:spPr bwMode="auto">
            <a:xfrm>
              <a:off x="4633644" y="1400018"/>
              <a:ext cx="13692" cy="34931"/>
            </a:xfrm>
            <a:custGeom>
              <a:avLst/>
              <a:gdLst>
                <a:gd name="T0" fmla="*/ 5 w 11"/>
                <a:gd name="T1" fmla="*/ 24 h 24"/>
                <a:gd name="T2" fmla="*/ 6 w 11"/>
                <a:gd name="T3" fmla="*/ 24 h 24"/>
                <a:gd name="T4" fmla="*/ 11 w 11"/>
                <a:gd name="T5" fmla="*/ 19 h 24"/>
                <a:gd name="T6" fmla="*/ 11 w 11"/>
                <a:gd name="T7" fmla="*/ 5 h 24"/>
                <a:gd name="T8" fmla="*/ 6 w 11"/>
                <a:gd name="T9" fmla="*/ 0 h 24"/>
                <a:gd name="T10" fmla="*/ 5 w 11"/>
                <a:gd name="T11" fmla="*/ 0 h 24"/>
                <a:gd name="T12" fmla="*/ 0 w 11"/>
                <a:gd name="T13" fmla="*/ 5 h 24"/>
                <a:gd name="T14" fmla="*/ 0 w 11"/>
                <a:gd name="T15" fmla="*/ 19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19"/>
                  </a:cubicBezTo>
                  <a:cubicBezTo>
                    <a:pt x="11" y="5"/>
                    <a:pt x="11" y="5"/>
                    <a:pt x="11" y="5"/>
                  </a:cubicBezTo>
                  <a:cubicBezTo>
                    <a:pt x="11" y="2"/>
                    <a:pt x="8" y="0"/>
                    <a:pt x="6" y="0"/>
                  </a:cubicBezTo>
                  <a:cubicBezTo>
                    <a:pt x="5" y="0"/>
                    <a:pt x="5" y="0"/>
                    <a:pt x="5" y="0"/>
                  </a:cubicBezTo>
                  <a:cubicBezTo>
                    <a:pt x="2" y="0"/>
                    <a:pt x="0" y="2"/>
                    <a:pt x="0" y="5"/>
                  </a:cubicBezTo>
                  <a:cubicBezTo>
                    <a:pt x="0" y="19"/>
                    <a:pt x="0" y="19"/>
                    <a:pt x="0" y="19"/>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66" name="TextBox 65"/>
            <p:cNvSpPr txBox="1"/>
            <p:nvPr/>
          </p:nvSpPr>
          <p:spPr>
            <a:xfrm>
              <a:off x="4751220" y="1338004"/>
              <a:ext cx="559823" cy="184666"/>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ORIGINAL SENDER</a:t>
              </a:r>
            </a:p>
          </p:txBody>
        </p:sp>
      </p:grpSp>
      <p:grpSp>
        <p:nvGrpSpPr>
          <p:cNvPr id="5" name="Grupp 4"/>
          <p:cNvGrpSpPr/>
          <p:nvPr/>
        </p:nvGrpSpPr>
        <p:grpSpPr>
          <a:xfrm>
            <a:off x="10456642" y="2499308"/>
            <a:ext cx="1166301" cy="464387"/>
            <a:chOff x="7811151" y="1174380"/>
            <a:chExt cx="874726" cy="348290"/>
          </a:xfrm>
        </p:grpSpPr>
        <p:sp>
          <p:nvSpPr>
            <p:cNvPr id="91" name="Freeform 220"/>
            <p:cNvSpPr>
              <a:spLocks noEditPoints="1"/>
            </p:cNvSpPr>
            <p:nvPr/>
          </p:nvSpPr>
          <p:spPr bwMode="auto">
            <a:xfrm>
              <a:off x="7872357" y="1230081"/>
              <a:ext cx="43492" cy="49093"/>
            </a:xfrm>
            <a:custGeom>
              <a:avLst/>
              <a:gdLst>
                <a:gd name="T0" fmla="*/ 5 w 35"/>
                <a:gd name="T1" fmla="*/ 34 h 34"/>
                <a:gd name="T2" fmla="*/ 30 w 35"/>
                <a:gd name="T3" fmla="*/ 34 h 34"/>
                <a:gd name="T4" fmla="*/ 35 w 35"/>
                <a:gd name="T5" fmla="*/ 30 h 34"/>
                <a:gd name="T6" fmla="*/ 35 w 35"/>
                <a:gd name="T7" fmla="*/ 5 h 34"/>
                <a:gd name="T8" fmla="*/ 30 w 35"/>
                <a:gd name="T9" fmla="*/ 0 h 34"/>
                <a:gd name="T10" fmla="*/ 5 w 35"/>
                <a:gd name="T11" fmla="*/ 0 h 34"/>
                <a:gd name="T12" fmla="*/ 0 w 35"/>
                <a:gd name="T13" fmla="*/ 5 h 34"/>
                <a:gd name="T14" fmla="*/ 0 w 35"/>
                <a:gd name="T15" fmla="*/ 30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30"/>
                  </a:cubicBezTo>
                  <a:cubicBezTo>
                    <a:pt x="35" y="5"/>
                    <a:pt x="35" y="5"/>
                    <a:pt x="35" y="5"/>
                  </a:cubicBezTo>
                  <a:cubicBezTo>
                    <a:pt x="35" y="2"/>
                    <a:pt x="33" y="0"/>
                    <a:pt x="30" y="0"/>
                  </a:cubicBezTo>
                  <a:cubicBezTo>
                    <a:pt x="5" y="0"/>
                    <a:pt x="5" y="0"/>
                    <a:pt x="5" y="0"/>
                  </a:cubicBezTo>
                  <a:cubicBezTo>
                    <a:pt x="2" y="0"/>
                    <a:pt x="0" y="2"/>
                    <a:pt x="0" y="5"/>
                  </a:cubicBezTo>
                  <a:cubicBezTo>
                    <a:pt x="0" y="30"/>
                    <a:pt x="0" y="30"/>
                    <a:pt x="0" y="30"/>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2" name="Freeform 221"/>
            <p:cNvSpPr>
              <a:spLocks noEditPoints="1"/>
            </p:cNvSpPr>
            <p:nvPr/>
          </p:nvSpPr>
          <p:spPr bwMode="auto">
            <a:xfrm>
              <a:off x="7872357" y="1295223"/>
              <a:ext cx="43492" cy="50037"/>
            </a:xfrm>
            <a:custGeom>
              <a:avLst/>
              <a:gdLst>
                <a:gd name="T0" fmla="*/ 5 w 35"/>
                <a:gd name="T1" fmla="*/ 34 h 34"/>
                <a:gd name="T2" fmla="*/ 30 w 35"/>
                <a:gd name="T3" fmla="*/ 34 h 34"/>
                <a:gd name="T4" fmla="*/ 35 w 35"/>
                <a:gd name="T5" fmla="*/ 29 h 34"/>
                <a:gd name="T6" fmla="*/ 35 w 35"/>
                <a:gd name="T7" fmla="*/ 4 h 34"/>
                <a:gd name="T8" fmla="*/ 30 w 35"/>
                <a:gd name="T9" fmla="*/ 0 h 34"/>
                <a:gd name="T10" fmla="*/ 5 w 35"/>
                <a:gd name="T11" fmla="*/ 0 h 34"/>
                <a:gd name="T12" fmla="*/ 0 w 35"/>
                <a:gd name="T13" fmla="*/ 4 h 34"/>
                <a:gd name="T14" fmla="*/ 0 w 35"/>
                <a:gd name="T15" fmla="*/ 29 h 34"/>
                <a:gd name="T16" fmla="*/ 5 w 35"/>
                <a:gd name="T17" fmla="*/ 34 h 34"/>
                <a:gd name="T18" fmla="*/ 9 w 35"/>
                <a:gd name="T19" fmla="*/ 9 h 34"/>
                <a:gd name="T20" fmla="*/ 25 w 35"/>
                <a:gd name="T21" fmla="*/ 9 h 34"/>
                <a:gd name="T22" fmla="*/ 25 w 35"/>
                <a:gd name="T23" fmla="*/ 24 h 34"/>
                <a:gd name="T24" fmla="*/ 9 w 35"/>
                <a:gd name="T25" fmla="*/ 24 h 34"/>
                <a:gd name="T26" fmla="*/ 9 w 35"/>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4"/>
                    <a:pt x="35" y="4"/>
                    <a:pt x="35" y="4"/>
                  </a:cubicBezTo>
                  <a:cubicBezTo>
                    <a:pt x="35" y="2"/>
                    <a:pt x="33" y="0"/>
                    <a:pt x="30" y="0"/>
                  </a:cubicBezTo>
                  <a:cubicBezTo>
                    <a:pt x="5" y="0"/>
                    <a:pt x="5" y="0"/>
                    <a:pt x="5" y="0"/>
                  </a:cubicBezTo>
                  <a:cubicBezTo>
                    <a:pt x="2" y="0"/>
                    <a:pt x="0" y="2"/>
                    <a:pt x="0" y="4"/>
                  </a:cubicBezTo>
                  <a:cubicBezTo>
                    <a:pt x="0" y="29"/>
                    <a:pt x="0" y="29"/>
                    <a:pt x="0" y="29"/>
                  </a:cubicBezTo>
                  <a:cubicBezTo>
                    <a:pt x="0" y="32"/>
                    <a:pt x="2" y="34"/>
                    <a:pt x="5" y="34"/>
                  </a:cubicBezTo>
                  <a:close/>
                  <a:moveTo>
                    <a:pt x="9" y="9"/>
                  </a:moveTo>
                  <a:cubicBezTo>
                    <a:pt x="25" y="9"/>
                    <a:pt x="25" y="9"/>
                    <a:pt x="25" y="9"/>
                  </a:cubicBezTo>
                  <a:cubicBezTo>
                    <a:pt x="25" y="24"/>
                    <a:pt x="25" y="24"/>
                    <a:pt x="25" y="24"/>
                  </a:cubicBezTo>
                  <a:cubicBezTo>
                    <a:pt x="9" y="24"/>
                    <a:pt x="9" y="24"/>
                    <a:pt x="9" y="24"/>
                  </a:cubicBezTo>
                  <a:lnTo>
                    <a:pt x="9" y="9"/>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3" name="Freeform 222"/>
            <p:cNvSpPr>
              <a:spLocks noEditPoints="1"/>
            </p:cNvSpPr>
            <p:nvPr/>
          </p:nvSpPr>
          <p:spPr bwMode="auto">
            <a:xfrm>
              <a:off x="7872357" y="1359422"/>
              <a:ext cx="43492" cy="49093"/>
            </a:xfrm>
            <a:custGeom>
              <a:avLst/>
              <a:gdLst>
                <a:gd name="T0" fmla="*/ 5 w 35"/>
                <a:gd name="T1" fmla="*/ 34 h 34"/>
                <a:gd name="T2" fmla="*/ 30 w 35"/>
                <a:gd name="T3" fmla="*/ 34 h 34"/>
                <a:gd name="T4" fmla="*/ 35 w 35"/>
                <a:gd name="T5" fmla="*/ 29 h 34"/>
                <a:gd name="T6" fmla="*/ 35 w 35"/>
                <a:gd name="T7" fmla="*/ 5 h 34"/>
                <a:gd name="T8" fmla="*/ 30 w 35"/>
                <a:gd name="T9" fmla="*/ 0 h 34"/>
                <a:gd name="T10" fmla="*/ 5 w 35"/>
                <a:gd name="T11" fmla="*/ 0 h 34"/>
                <a:gd name="T12" fmla="*/ 0 w 35"/>
                <a:gd name="T13" fmla="*/ 5 h 34"/>
                <a:gd name="T14" fmla="*/ 0 w 35"/>
                <a:gd name="T15" fmla="*/ 29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5"/>
                    <a:pt x="35" y="5"/>
                    <a:pt x="35" y="5"/>
                  </a:cubicBezTo>
                  <a:cubicBezTo>
                    <a:pt x="35" y="2"/>
                    <a:pt x="33" y="0"/>
                    <a:pt x="30" y="0"/>
                  </a:cubicBezTo>
                  <a:cubicBezTo>
                    <a:pt x="5" y="0"/>
                    <a:pt x="5" y="0"/>
                    <a:pt x="5" y="0"/>
                  </a:cubicBezTo>
                  <a:cubicBezTo>
                    <a:pt x="2" y="0"/>
                    <a:pt x="0" y="2"/>
                    <a:pt x="0" y="5"/>
                  </a:cubicBezTo>
                  <a:cubicBezTo>
                    <a:pt x="0" y="29"/>
                    <a:pt x="0" y="29"/>
                    <a:pt x="0" y="29"/>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4" name="Freeform 223"/>
            <p:cNvSpPr>
              <a:spLocks noEditPoints="1"/>
            </p:cNvSpPr>
            <p:nvPr/>
          </p:nvSpPr>
          <p:spPr bwMode="auto">
            <a:xfrm>
              <a:off x="7811151" y="1174380"/>
              <a:ext cx="256122" cy="338929"/>
            </a:xfrm>
            <a:custGeom>
              <a:avLst/>
              <a:gdLst>
                <a:gd name="T0" fmla="*/ 202 w 206"/>
                <a:gd name="T1" fmla="*/ 96 h 233"/>
                <a:gd name="T2" fmla="*/ 133 w 206"/>
                <a:gd name="T3" fmla="*/ 81 h 233"/>
                <a:gd name="T4" fmla="*/ 133 w 206"/>
                <a:gd name="T5" fmla="*/ 7 h 233"/>
                <a:gd name="T6" fmla="*/ 133 w 206"/>
                <a:gd name="T7" fmla="*/ 6 h 233"/>
                <a:gd name="T8" fmla="*/ 133 w 206"/>
                <a:gd name="T9" fmla="*/ 5 h 233"/>
                <a:gd name="T10" fmla="*/ 127 w 206"/>
                <a:gd name="T11" fmla="*/ 1 h 233"/>
                <a:gd name="T12" fmla="*/ 4 w 206"/>
                <a:gd name="T13" fmla="*/ 20 h 233"/>
                <a:gd name="T14" fmla="*/ 0 w 206"/>
                <a:gd name="T15" fmla="*/ 25 h 233"/>
                <a:gd name="T16" fmla="*/ 0 w 206"/>
                <a:gd name="T17" fmla="*/ 25 h 233"/>
                <a:gd name="T18" fmla="*/ 0 w 206"/>
                <a:gd name="T19" fmla="*/ 26 h 233"/>
                <a:gd name="T20" fmla="*/ 0 w 206"/>
                <a:gd name="T21" fmla="*/ 228 h 233"/>
                <a:gd name="T22" fmla="*/ 5 w 206"/>
                <a:gd name="T23" fmla="*/ 233 h 233"/>
                <a:gd name="T24" fmla="*/ 54 w 206"/>
                <a:gd name="T25" fmla="*/ 233 h 233"/>
                <a:gd name="T26" fmla="*/ 79 w 206"/>
                <a:gd name="T27" fmla="*/ 233 h 233"/>
                <a:gd name="T28" fmla="*/ 128 w 206"/>
                <a:gd name="T29" fmla="*/ 233 h 233"/>
                <a:gd name="T30" fmla="*/ 201 w 206"/>
                <a:gd name="T31" fmla="*/ 233 h 233"/>
                <a:gd name="T32" fmla="*/ 206 w 206"/>
                <a:gd name="T33" fmla="*/ 228 h 233"/>
                <a:gd name="T34" fmla="*/ 206 w 206"/>
                <a:gd name="T35" fmla="*/ 101 h 233"/>
                <a:gd name="T36" fmla="*/ 202 w 206"/>
                <a:gd name="T37" fmla="*/ 96 h 233"/>
                <a:gd name="T38" fmla="*/ 9 w 206"/>
                <a:gd name="T39" fmla="*/ 30 h 233"/>
                <a:gd name="T40" fmla="*/ 123 w 206"/>
                <a:gd name="T41" fmla="*/ 12 h 233"/>
                <a:gd name="T42" fmla="*/ 123 w 206"/>
                <a:gd name="T43" fmla="*/ 85 h 233"/>
                <a:gd name="T44" fmla="*/ 123 w 206"/>
                <a:gd name="T45" fmla="*/ 224 h 233"/>
                <a:gd name="T46" fmla="*/ 84 w 206"/>
                <a:gd name="T47" fmla="*/ 224 h 233"/>
                <a:gd name="T48" fmla="*/ 84 w 206"/>
                <a:gd name="T49" fmla="*/ 180 h 233"/>
                <a:gd name="T50" fmla="*/ 79 w 206"/>
                <a:gd name="T51" fmla="*/ 175 h 233"/>
                <a:gd name="T52" fmla="*/ 54 w 206"/>
                <a:gd name="T53" fmla="*/ 175 h 233"/>
                <a:gd name="T54" fmla="*/ 49 w 206"/>
                <a:gd name="T55" fmla="*/ 180 h 233"/>
                <a:gd name="T56" fmla="*/ 49 w 206"/>
                <a:gd name="T57" fmla="*/ 224 h 233"/>
                <a:gd name="T58" fmla="*/ 9 w 206"/>
                <a:gd name="T59" fmla="*/ 224 h 233"/>
                <a:gd name="T60" fmla="*/ 9 w 206"/>
                <a:gd name="T61" fmla="*/ 30 h 233"/>
                <a:gd name="T62" fmla="*/ 58 w 206"/>
                <a:gd name="T63" fmla="*/ 224 h 233"/>
                <a:gd name="T64" fmla="*/ 58 w 206"/>
                <a:gd name="T65" fmla="*/ 184 h 233"/>
                <a:gd name="T66" fmla="*/ 74 w 206"/>
                <a:gd name="T67" fmla="*/ 184 h 233"/>
                <a:gd name="T68" fmla="*/ 74 w 206"/>
                <a:gd name="T69" fmla="*/ 224 h 233"/>
                <a:gd name="T70" fmla="*/ 58 w 206"/>
                <a:gd name="T71" fmla="*/ 224 h 233"/>
                <a:gd name="T72" fmla="*/ 196 w 206"/>
                <a:gd name="T73" fmla="*/ 224 h 233"/>
                <a:gd name="T74" fmla="*/ 170 w 206"/>
                <a:gd name="T75" fmla="*/ 224 h 233"/>
                <a:gd name="T76" fmla="*/ 170 w 206"/>
                <a:gd name="T77" fmla="*/ 199 h 233"/>
                <a:gd name="T78" fmla="*/ 165 w 206"/>
                <a:gd name="T79" fmla="*/ 195 h 233"/>
                <a:gd name="T80" fmla="*/ 164 w 206"/>
                <a:gd name="T81" fmla="*/ 195 h 233"/>
                <a:gd name="T82" fmla="*/ 159 w 206"/>
                <a:gd name="T83" fmla="*/ 199 h 233"/>
                <a:gd name="T84" fmla="*/ 159 w 206"/>
                <a:gd name="T85" fmla="*/ 224 h 233"/>
                <a:gd name="T86" fmla="*/ 133 w 206"/>
                <a:gd name="T87" fmla="*/ 224 h 233"/>
                <a:gd name="T88" fmla="*/ 133 w 206"/>
                <a:gd name="T89" fmla="*/ 90 h 233"/>
                <a:gd name="T90" fmla="*/ 196 w 206"/>
                <a:gd name="T91" fmla="*/ 105 h 233"/>
                <a:gd name="T92" fmla="*/ 196 w 206"/>
                <a:gd name="T9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3">
                  <a:moveTo>
                    <a:pt x="202" y="96"/>
                  </a:moveTo>
                  <a:cubicBezTo>
                    <a:pt x="133" y="81"/>
                    <a:pt x="133" y="81"/>
                    <a:pt x="133" y="81"/>
                  </a:cubicBezTo>
                  <a:cubicBezTo>
                    <a:pt x="133" y="7"/>
                    <a:pt x="133" y="7"/>
                    <a:pt x="133" y="7"/>
                  </a:cubicBezTo>
                  <a:cubicBezTo>
                    <a:pt x="133" y="6"/>
                    <a:pt x="133" y="6"/>
                    <a:pt x="133" y="6"/>
                  </a:cubicBezTo>
                  <a:cubicBezTo>
                    <a:pt x="133" y="6"/>
                    <a:pt x="133" y="5"/>
                    <a:pt x="133" y="5"/>
                  </a:cubicBezTo>
                  <a:cubicBezTo>
                    <a:pt x="132" y="2"/>
                    <a:pt x="130" y="0"/>
                    <a:pt x="127" y="1"/>
                  </a:cubicBezTo>
                  <a:cubicBezTo>
                    <a:pt x="4" y="20"/>
                    <a:pt x="4" y="20"/>
                    <a:pt x="4" y="20"/>
                  </a:cubicBezTo>
                  <a:cubicBezTo>
                    <a:pt x="1" y="20"/>
                    <a:pt x="0" y="23"/>
                    <a:pt x="0" y="25"/>
                  </a:cubicBezTo>
                  <a:cubicBezTo>
                    <a:pt x="0" y="25"/>
                    <a:pt x="0" y="25"/>
                    <a:pt x="0" y="25"/>
                  </a:cubicBezTo>
                  <a:cubicBezTo>
                    <a:pt x="0" y="26"/>
                    <a:pt x="0" y="26"/>
                    <a:pt x="0" y="26"/>
                  </a:cubicBezTo>
                  <a:cubicBezTo>
                    <a:pt x="0" y="228"/>
                    <a:pt x="0" y="228"/>
                    <a:pt x="0" y="228"/>
                  </a:cubicBezTo>
                  <a:cubicBezTo>
                    <a:pt x="0" y="231"/>
                    <a:pt x="2" y="233"/>
                    <a:pt x="5" y="233"/>
                  </a:cubicBezTo>
                  <a:cubicBezTo>
                    <a:pt x="54" y="233"/>
                    <a:pt x="54" y="233"/>
                    <a:pt x="54" y="233"/>
                  </a:cubicBezTo>
                  <a:cubicBezTo>
                    <a:pt x="79" y="233"/>
                    <a:pt x="79" y="233"/>
                    <a:pt x="79" y="233"/>
                  </a:cubicBezTo>
                  <a:cubicBezTo>
                    <a:pt x="128" y="233"/>
                    <a:pt x="128" y="233"/>
                    <a:pt x="128" y="233"/>
                  </a:cubicBezTo>
                  <a:cubicBezTo>
                    <a:pt x="201" y="233"/>
                    <a:pt x="201" y="233"/>
                    <a:pt x="201" y="233"/>
                  </a:cubicBezTo>
                  <a:cubicBezTo>
                    <a:pt x="204" y="233"/>
                    <a:pt x="206" y="231"/>
                    <a:pt x="206" y="228"/>
                  </a:cubicBezTo>
                  <a:cubicBezTo>
                    <a:pt x="206" y="101"/>
                    <a:pt x="206" y="101"/>
                    <a:pt x="206" y="101"/>
                  </a:cubicBezTo>
                  <a:cubicBezTo>
                    <a:pt x="206" y="99"/>
                    <a:pt x="204" y="97"/>
                    <a:pt x="202" y="96"/>
                  </a:cubicBezTo>
                  <a:close/>
                  <a:moveTo>
                    <a:pt x="9" y="30"/>
                  </a:moveTo>
                  <a:cubicBezTo>
                    <a:pt x="123" y="12"/>
                    <a:pt x="123" y="12"/>
                    <a:pt x="123" y="12"/>
                  </a:cubicBezTo>
                  <a:cubicBezTo>
                    <a:pt x="123" y="85"/>
                    <a:pt x="123" y="85"/>
                    <a:pt x="123" y="85"/>
                  </a:cubicBezTo>
                  <a:cubicBezTo>
                    <a:pt x="123" y="224"/>
                    <a:pt x="123" y="224"/>
                    <a:pt x="123" y="224"/>
                  </a:cubicBezTo>
                  <a:cubicBezTo>
                    <a:pt x="84" y="224"/>
                    <a:pt x="84" y="224"/>
                    <a:pt x="84" y="224"/>
                  </a:cubicBezTo>
                  <a:cubicBezTo>
                    <a:pt x="84" y="180"/>
                    <a:pt x="84" y="180"/>
                    <a:pt x="84" y="180"/>
                  </a:cubicBezTo>
                  <a:cubicBezTo>
                    <a:pt x="84" y="177"/>
                    <a:pt x="82" y="175"/>
                    <a:pt x="79" y="175"/>
                  </a:cubicBezTo>
                  <a:cubicBezTo>
                    <a:pt x="54" y="175"/>
                    <a:pt x="54" y="175"/>
                    <a:pt x="54" y="175"/>
                  </a:cubicBezTo>
                  <a:cubicBezTo>
                    <a:pt x="51" y="175"/>
                    <a:pt x="49" y="177"/>
                    <a:pt x="49" y="180"/>
                  </a:cubicBezTo>
                  <a:cubicBezTo>
                    <a:pt x="49" y="224"/>
                    <a:pt x="49" y="224"/>
                    <a:pt x="49" y="224"/>
                  </a:cubicBezTo>
                  <a:cubicBezTo>
                    <a:pt x="9" y="224"/>
                    <a:pt x="9" y="224"/>
                    <a:pt x="9" y="224"/>
                  </a:cubicBezTo>
                  <a:lnTo>
                    <a:pt x="9" y="30"/>
                  </a:lnTo>
                  <a:close/>
                  <a:moveTo>
                    <a:pt x="58" y="224"/>
                  </a:moveTo>
                  <a:cubicBezTo>
                    <a:pt x="58" y="184"/>
                    <a:pt x="58" y="184"/>
                    <a:pt x="58" y="184"/>
                  </a:cubicBezTo>
                  <a:cubicBezTo>
                    <a:pt x="74" y="184"/>
                    <a:pt x="74" y="184"/>
                    <a:pt x="74" y="184"/>
                  </a:cubicBezTo>
                  <a:cubicBezTo>
                    <a:pt x="74" y="224"/>
                    <a:pt x="74" y="224"/>
                    <a:pt x="74" y="224"/>
                  </a:cubicBezTo>
                  <a:lnTo>
                    <a:pt x="58" y="224"/>
                  </a:lnTo>
                  <a:close/>
                  <a:moveTo>
                    <a:pt x="196" y="224"/>
                  </a:moveTo>
                  <a:cubicBezTo>
                    <a:pt x="170" y="224"/>
                    <a:pt x="170" y="224"/>
                    <a:pt x="170" y="224"/>
                  </a:cubicBezTo>
                  <a:cubicBezTo>
                    <a:pt x="170" y="199"/>
                    <a:pt x="170" y="199"/>
                    <a:pt x="170" y="199"/>
                  </a:cubicBezTo>
                  <a:cubicBezTo>
                    <a:pt x="170" y="197"/>
                    <a:pt x="167" y="195"/>
                    <a:pt x="165" y="195"/>
                  </a:cubicBezTo>
                  <a:cubicBezTo>
                    <a:pt x="164" y="195"/>
                    <a:pt x="164" y="195"/>
                    <a:pt x="164" y="195"/>
                  </a:cubicBezTo>
                  <a:cubicBezTo>
                    <a:pt x="161" y="195"/>
                    <a:pt x="159" y="197"/>
                    <a:pt x="159" y="199"/>
                  </a:cubicBezTo>
                  <a:cubicBezTo>
                    <a:pt x="159" y="224"/>
                    <a:pt x="159" y="224"/>
                    <a:pt x="159" y="224"/>
                  </a:cubicBezTo>
                  <a:cubicBezTo>
                    <a:pt x="133" y="224"/>
                    <a:pt x="133" y="224"/>
                    <a:pt x="133" y="224"/>
                  </a:cubicBezTo>
                  <a:cubicBezTo>
                    <a:pt x="133" y="90"/>
                    <a:pt x="133" y="90"/>
                    <a:pt x="133" y="90"/>
                  </a:cubicBezTo>
                  <a:cubicBezTo>
                    <a:pt x="196" y="105"/>
                    <a:pt x="196" y="105"/>
                    <a:pt x="196" y="105"/>
                  </a:cubicBezTo>
                  <a:lnTo>
                    <a:pt x="196" y="224"/>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5" name="Freeform 224"/>
            <p:cNvSpPr>
              <a:spLocks/>
            </p:cNvSpPr>
            <p:nvPr/>
          </p:nvSpPr>
          <p:spPr bwMode="auto">
            <a:xfrm>
              <a:off x="8008472" y="1350925"/>
              <a:ext cx="13692" cy="34931"/>
            </a:xfrm>
            <a:custGeom>
              <a:avLst/>
              <a:gdLst>
                <a:gd name="T0" fmla="*/ 5 w 11"/>
                <a:gd name="T1" fmla="*/ 24 h 24"/>
                <a:gd name="T2" fmla="*/ 6 w 11"/>
                <a:gd name="T3" fmla="*/ 24 h 24"/>
                <a:gd name="T4" fmla="*/ 11 w 11"/>
                <a:gd name="T5" fmla="*/ 20 h 24"/>
                <a:gd name="T6" fmla="*/ 11 w 11"/>
                <a:gd name="T7" fmla="*/ 5 h 24"/>
                <a:gd name="T8" fmla="*/ 6 w 11"/>
                <a:gd name="T9" fmla="*/ 0 h 24"/>
                <a:gd name="T10" fmla="*/ 5 w 11"/>
                <a:gd name="T11" fmla="*/ 0 h 24"/>
                <a:gd name="T12" fmla="*/ 0 w 11"/>
                <a:gd name="T13" fmla="*/ 5 h 24"/>
                <a:gd name="T14" fmla="*/ 0 w 11"/>
                <a:gd name="T15" fmla="*/ 20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20"/>
                  </a:cubicBezTo>
                  <a:cubicBezTo>
                    <a:pt x="11" y="5"/>
                    <a:pt x="11" y="5"/>
                    <a:pt x="11" y="5"/>
                  </a:cubicBezTo>
                  <a:cubicBezTo>
                    <a:pt x="11" y="2"/>
                    <a:pt x="8" y="0"/>
                    <a:pt x="6" y="0"/>
                  </a:cubicBezTo>
                  <a:cubicBezTo>
                    <a:pt x="5" y="0"/>
                    <a:pt x="5" y="0"/>
                    <a:pt x="5" y="0"/>
                  </a:cubicBezTo>
                  <a:cubicBezTo>
                    <a:pt x="2" y="0"/>
                    <a:pt x="0" y="2"/>
                    <a:pt x="0" y="5"/>
                  </a:cubicBezTo>
                  <a:cubicBezTo>
                    <a:pt x="0" y="20"/>
                    <a:pt x="0" y="20"/>
                    <a:pt x="0" y="20"/>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6" name="Freeform 225"/>
            <p:cNvSpPr>
              <a:spLocks/>
            </p:cNvSpPr>
            <p:nvPr/>
          </p:nvSpPr>
          <p:spPr bwMode="auto">
            <a:xfrm>
              <a:off x="8008472" y="1400018"/>
              <a:ext cx="13692" cy="34931"/>
            </a:xfrm>
            <a:custGeom>
              <a:avLst/>
              <a:gdLst>
                <a:gd name="T0" fmla="*/ 5 w 11"/>
                <a:gd name="T1" fmla="*/ 24 h 24"/>
                <a:gd name="T2" fmla="*/ 6 w 11"/>
                <a:gd name="T3" fmla="*/ 24 h 24"/>
                <a:gd name="T4" fmla="*/ 11 w 11"/>
                <a:gd name="T5" fmla="*/ 19 h 24"/>
                <a:gd name="T6" fmla="*/ 11 w 11"/>
                <a:gd name="T7" fmla="*/ 5 h 24"/>
                <a:gd name="T8" fmla="*/ 6 w 11"/>
                <a:gd name="T9" fmla="*/ 0 h 24"/>
                <a:gd name="T10" fmla="*/ 5 w 11"/>
                <a:gd name="T11" fmla="*/ 0 h 24"/>
                <a:gd name="T12" fmla="*/ 0 w 11"/>
                <a:gd name="T13" fmla="*/ 5 h 24"/>
                <a:gd name="T14" fmla="*/ 0 w 11"/>
                <a:gd name="T15" fmla="*/ 19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19"/>
                  </a:cubicBezTo>
                  <a:cubicBezTo>
                    <a:pt x="11" y="5"/>
                    <a:pt x="11" y="5"/>
                    <a:pt x="11" y="5"/>
                  </a:cubicBezTo>
                  <a:cubicBezTo>
                    <a:pt x="11" y="2"/>
                    <a:pt x="8" y="0"/>
                    <a:pt x="6" y="0"/>
                  </a:cubicBezTo>
                  <a:cubicBezTo>
                    <a:pt x="5" y="0"/>
                    <a:pt x="5" y="0"/>
                    <a:pt x="5" y="0"/>
                  </a:cubicBezTo>
                  <a:cubicBezTo>
                    <a:pt x="2" y="0"/>
                    <a:pt x="0" y="2"/>
                    <a:pt x="0" y="5"/>
                  </a:cubicBezTo>
                  <a:cubicBezTo>
                    <a:pt x="0" y="19"/>
                    <a:pt x="0" y="19"/>
                    <a:pt x="0" y="19"/>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67" name="TextBox 66"/>
            <p:cNvSpPr txBox="1"/>
            <p:nvPr/>
          </p:nvSpPr>
          <p:spPr>
            <a:xfrm>
              <a:off x="8126054" y="1338004"/>
              <a:ext cx="559823" cy="184666"/>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FINAL RECIPIENT</a:t>
              </a:r>
            </a:p>
          </p:txBody>
        </p:sp>
      </p:grpSp>
      <p:sp>
        <p:nvSpPr>
          <p:cNvPr id="83" name="Oval 82"/>
          <p:cNvSpPr/>
          <p:nvPr/>
        </p:nvSpPr>
        <p:spPr bwMode="auto">
          <a:xfrm>
            <a:off x="7136659" y="3606090"/>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C2</a:t>
            </a:r>
            <a:endParaRPr lang="en-GB" sz="667" b="1" dirty="0">
              <a:solidFill>
                <a:srgbClr val="646567"/>
              </a:solidFill>
              <a:latin typeface="Verdana" pitchFamily="34" charset="0"/>
            </a:endParaRPr>
          </a:p>
        </p:txBody>
      </p:sp>
      <p:sp>
        <p:nvSpPr>
          <p:cNvPr id="84" name="Oval 83"/>
          <p:cNvSpPr/>
          <p:nvPr/>
        </p:nvSpPr>
        <p:spPr bwMode="auto">
          <a:xfrm>
            <a:off x="9347499" y="3606090"/>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C3</a:t>
            </a:r>
            <a:endParaRPr lang="en-GB" sz="667" b="1" dirty="0">
              <a:solidFill>
                <a:srgbClr val="646567"/>
              </a:solidFill>
              <a:latin typeface="Verdana" pitchFamily="34" charset="0"/>
            </a:endParaRPr>
          </a:p>
        </p:txBody>
      </p:sp>
      <p:sp>
        <p:nvSpPr>
          <p:cNvPr id="85" name="TextBox 84"/>
          <p:cNvSpPr txBox="1"/>
          <p:nvPr/>
        </p:nvSpPr>
        <p:spPr>
          <a:xfrm>
            <a:off x="5897357" y="3656802"/>
            <a:ext cx="1194903"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Access Point Provider</a:t>
            </a:r>
          </a:p>
        </p:txBody>
      </p:sp>
      <p:sp>
        <p:nvSpPr>
          <p:cNvPr id="86" name="TextBox 85"/>
          <p:cNvSpPr txBox="1"/>
          <p:nvPr/>
        </p:nvSpPr>
        <p:spPr>
          <a:xfrm>
            <a:off x="9640821" y="3679157"/>
            <a:ext cx="1235692"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Access Point Provider</a:t>
            </a:r>
          </a:p>
        </p:txBody>
      </p:sp>
      <p:sp>
        <p:nvSpPr>
          <p:cNvPr id="87" name="Oval 86"/>
          <p:cNvSpPr/>
          <p:nvPr/>
        </p:nvSpPr>
        <p:spPr bwMode="auto">
          <a:xfrm>
            <a:off x="7080632" y="2101343"/>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C1</a:t>
            </a:r>
            <a:endParaRPr lang="en-GB" sz="667" b="1" dirty="0">
              <a:solidFill>
                <a:srgbClr val="646567"/>
              </a:solidFill>
              <a:latin typeface="Verdana" pitchFamily="34" charset="0"/>
            </a:endParaRPr>
          </a:p>
        </p:txBody>
      </p:sp>
      <p:sp>
        <p:nvSpPr>
          <p:cNvPr id="88" name="TextBox 87"/>
          <p:cNvSpPr txBox="1"/>
          <p:nvPr/>
        </p:nvSpPr>
        <p:spPr>
          <a:xfrm>
            <a:off x="6513499" y="2135651"/>
            <a:ext cx="578759"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Participant</a:t>
            </a:r>
          </a:p>
        </p:txBody>
      </p:sp>
      <p:sp>
        <p:nvSpPr>
          <p:cNvPr id="89" name="Oval 88"/>
          <p:cNvSpPr/>
          <p:nvPr/>
        </p:nvSpPr>
        <p:spPr bwMode="auto">
          <a:xfrm>
            <a:off x="9347499" y="2122919"/>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C4</a:t>
            </a:r>
            <a:endParaRPr lang="en-GB" sz="667" b="1" dirty="0">
              <a:solidFill>
                <a:srgbClr val="646567"/>
              </a:solidFill>
              <a:latin typeface="Verdana" pitchFamily="34" charset="0"/>
            </a:endParaRPr>
          </a:p>
        </p:txBody>
      </p:sp>
      <p:sp>
        <p:nvSpPr>
          <p:cNvPr id="90" name="TextBox 89"/>
          <p:cNvSpPr txBox="1"/>
          <p:nvPr/>
        </p:nvSpPr>
        <p:spPr>
          <a:xfrm>
            <a:off x="9640821" y="2158006"/>
            <a:ext cx="611412"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Participant</a:t>
            </a:r>
          </a:p>
        </p:txBody>
      </p:sp>
      <p:sp>
        <p:nvSpPr>
          <p:cNvPr id="72" name="TextBox 71"/>
          <p:cNvSpPr txBox="1"/>
          <p:nvPr/>
        </p:nvSpPr>
        <p:spPr>
          <a:xfrm>
            <a:off x="4659145" y="2435731"/>
            <a:ext cx="885663" cy="338554"/>
          </a:xfrm>
          <a:prstGeom prst="rect">
            <a:avLst/>
          </a:prstGeom>
          <a:noFill/>
          <a:effectLst/>
        </p:spPr>
        <p:txBody>
          <a:bodyPr wrap="square" rtlCol="0">
            <a:spAutoFit/>
          </a:bodyPr>
          <a:lstStyle/>
          <a:p>
            <a:pPr algn="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1. SUBMIT</a:t>
            </a:r>
          </a:p>
        </p:txBody>
      </p:sp>
      <p:sp>
        <p:nvSpPr>
          <p:cNvPr id="74" name="TextBox 73"/>
          <p:cNvSpPr txBox="1"/>
          <p:nvPr/>
        </p:nvSpPr>
        <p:spPr>
          <a:xfrm>
            <a:off x="5700020" y="2112775"/>
            <a:ext cx="572593" cy="235898"/>
          </a:xfrm>
          <a:prstGeom prst="rect">
            <a:avLst/>
          </a:prstGeom>
          <a:noFill/>
        </p:spPr>
        <p:txBody>
          <a:bodyPr wrap="none" rtlCol="0">
            <a:spAutoFit/>
          </a:bodyPr>
          <a:lstStyle/>
          <a:p>
            <a:pPr defTabSz="1219170" fontAlgn="base">
              <a:spcBef>
                <a:spcPct val="0"/>
              </a:spcBef>
              <a:spcAft>
                <a:spcPct val="0"/>
              </a:spcAft>
              <a:defRPr/>
            </a:pPr>
            <a:r>
              <a:rPr lang="en-GB" sz="933" b="1" dirty="0">
                <a:solidFill>
                  <a:srgbClr val="0F5494"/>
                </a:solidFill>
                <a:latin typeface="Verdana" pitchFamily="34" charset="0"/>
              </a:rPr>
              <a:t>Seller</a:t>
            </a:r>
          </a:p>
        </p:txBody>
      </p:sp>
      <p:sp>
        <p:nvSpPr>
          <p:cNvPr id="75" name="TextBox 74"/>
          <p:cNvSpPr txBox="1"/>
          <p:nvPr/>
        </p:nvSpPr>
        <p:spPr>
          <a:xfrm>
            <a:off x="10282299" y="2101343"/>
            <a:ext cx="579005" cy="235898"/>
          </a:xfrm>
          <a:prstGeom prst="rect">
            <a:avLst/>
          </a:prstGeom>
          <a:noFill/>
        </p:spPr>
        <p:txBody>
          <a:bodyPr wrap="none" rtlCol="0">
            <a:spAutoFit/>
          </a:bodyPr>
          <a:lstStyle/>
          <a:p>
            <a:pPr defTabSz="1219170" fontAlgn="base">
              <a:spcBef>
                <a:spcPct val="0"/>
              </a:spcBef>
              <a:spcAft>
                <a:spcPct val="0"/>
              </a:spcAft>
              <a:defRPr/>
            </a:pPr>
            <a:r>
              <a:rPr lang="en-GB" sz="933" b="1" dirty="0">
                <a:solidFill>
                  <a:srgbClr val="0F5494"/>
                </a:solidFill>
                <a:latin typeface="Verdana" pitchFamily="34" charset="0"/>
              </a:rPr>
              <a:t>Buyer</a:t>
            </a:r>
          </a:p>
        </p:txBody>
      </p:sp>
      <p:sp>
        <p:nvSpPr>
          <p:cNvPr id="79" name="Arc 78"/>
          <p:cNvSpPr/>
          <p:nvPr/>
        </p:nvSpPr>
        <p:spPr bwMode="auto">
          <a:xfrm rot="10800000">
            <a:off x="4873613" y="2774126"/>
            <a:ext cx="2637444" cy="1757324"/>
          </a:xfrm>
          <a:prstGeom prst="arc">
            <a:avLst>
              <a:gd name="adj1" fmla="val 15512432"/>
              <a:gd name="adj2" fmla="val 3165025"/>
            </a:avLst>
          </a:prstGeom>
          <a:noFill/>
          <a:ln w="19050" cap="rnd" cmpd="sng" algn="ctr">
            <a:solidFill>
              <a:schemeClr val="bg1">
                <a:lumMod val="50000"/>
              </a:schemeClr>
            </a:solidFill>
            <a:prstDash val="sysDot"/>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rtlCol="0" anchor="ctr"/>
          <a:lstStyle/>
          <a:p>
            <a:pPr algn="ctr" defTabSz="1219170" fontAlgn="base">
              <a:spcBef>
                <a:spcPct val="0"/>
              </a:spcBef>
              <a:spcAft>
                <a:spcPct val="0"/>
              </a:spcAft>
              <a:defRPr/>
            </a:pPr>
            <a:endParaRPr lang="en-GB" sz="1333" dirty="0">
              <a:solidFill>
                <a:srgbClr val="0F5494"/>
              </a:solidFill>
              <a:latin typeface="Verdana" pitchFamily="34" charset="0"/>
            </a:endParaRPr>
          </a:p>
        </p:txBody>
      </p:sp>
      <p:sp>
        <p:nvSpPr>
          <p:cNvPr id="49" name="Rectangle 48">
            <a:hlinkClick r:id="" action="ppaction://noaction"/>
          </p:cNvPr>
          <p:cNvSpPr/>
          <p:nvPr/>
        </p:nvSpPr>
        <p:spPr bwMode="auto">
          <a:xfrm>
            <a:off x="6513499" y="4288476"/>
            <a:ext cx="837227" cy="448664"/>
          </a:xfrm>
          <a:prstGeom prst="rect">
            <a:avLst/>
          </a:prstGeom>
          <a:solidFill>
            <a:srgbClr val="0F5494"/>
          </a:solidFill>
          <a:ln w="9525" cap="flat" cmpd="sng" algn="ctr">
            <a:solidFill>
              <a:srgbClr val="002060"/>
            </a:solid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933" kern="0" dirty="0">
                <a:solidFill>
                  <a:srgbClr val="FFFFFF"/>
                </a:solidFill>
                <a:latin typeface="Verdana"/>
                <a:ea typeface="Verdana" charset="0"/>
                <a:cs typeface="Verdana" charset="0"/>
              </a:rPr>
              <a:t>Access</a:t>
            </a:r>
          </a:p>
          <a:p>
            <a:pPr algn="ctr" defTabSz="1624823" eaLnBrk="0" hangingPunct="0">
              <a:lnSpc>
                <a:spcPct val="90000"/>
              </a:lnSpc>
              <a:defRPr/>
            </a:pPr>
            <a:r>
              <a:rPr lang="en-GB" sz="933" kern="0" dirty="0">
                <a:solidFill>
                  <a:srgbClr val="FFFFFF"/>
                </a:solidFill>
                <a:latin typeface="Verdana"/>
                <a:ea typeface="Verdana" charset="0"/>
                <a:cs typeface="Verdana" charset="0"/>
              </a:rPr>
              <a:t>Point</a:t>
            </a:r>
          </a:p>
        </p:txBody>
      </p:sp>
      <p:sp>
        <p:nvSpPr>
          <p:cNvPr id="50" name="Rectangle 49">
            <a:hlinkClick r:id="" action="ppaction://noaction"/>
          </p:cNvPr>
          <p:cNvSpPr/>
          <p:nvPr/>
        </p:nvSpPr>
        <p:spPr bwMode="auto">
          <a:xfrm>
            <a:off x="9356419" y="4288476"/>
            <a:ext cx="837227" cy="448664"/>
          </a:xfrm>
          <a:prstGeom prst="rect">
            <a:avLst/>
          </a:prstGeom>
          <a:solidFill>
            <a:srgbClr val="0F5494"/>
          </a:solidFill>
          <a:ln w="9525" cap="flat" cmpd="sng" algn="ctr">
            <a:solidFill>
              <a:srgbClr val="002060"/>
            </a:solid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933" kern="0" dirty="0">
                <a:solidFill>
                  <a:srgbClr val="FFFFFF"/>
                </a:solidFill>
                <a:latin typeface="Verdana"/>
                <a:ea typeface="Verdana" charset="0"/>
                <a:cs typeface="Verdana" charset="0"/>
              </a:rPr>
              <a:t>Access</a:t>
            </a:r>
          </a:p>
          <a:p>
            <a:pPr algn="ctr" defTabSz="1624823" eaLnBrk="0" hangingPunct="0">
              <a:lnSpc>
                <a:spcPct val="90000"/>
              </a:lnSpc>
              <a:defRPr/>
            </a:pPr>
            <a:r>
              <a:rPr lang="en-GB" sz="933" kern="0" dirty="0">
                <a:solidFill>
                  <a:srgbClr val="FFFFFF"/>
                </a:solidFill>
                <a:latin typeface="Verdana"/>
                <a:ea typeface="Verdana" charset="0"/>
                <a:cs typeface="Verdana" charset="0"/>
              </a:rPr>
              <a:t>Point</a:t>
            </a:r>
          </a:p>
        </p:txBody>
      </p:sp>
      <p:sp>
        <p:nvSpPr>
          <p:cNvPr id="103" name="Rectangle 102">
            <a:hlinkClick r:id="" action="ppaction://noaction"/>
          </p:cNvPr>
          <p:cNvSpPr/>
          <p:nvPr/>
        </p:nvSpPr>
        <p:spPr bwMode="auto">
          <a:xfrm>
            <a:off x="6980325" y="5061182"/>
            <a:ext cx="747856" cy="374556"/>
          </a:xfrm>
          <a:prstGeom prst="rect">
            <a:avLst/>
          </a:prstGeom>
          <a:solidFill>
            <a:srgbClr val="00A0AA"/>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SMP</a:t>
            </a:r>
          </a:p>
        </p:txBody>
      </p:sp>
      <p:sp>
        <p:nvSpPr>
          <p:cNvPr id="104" name="Rectangle 103">
            <a:hlinkClick r:id="" action="ppaction://noaction"/>
          </p:cNvPr>
          <p:cNvSpPr/>
          <p:nvPr/>
        </p:nvSpPr>
        <p:spPr bwMode="auto">
          <a:xfrm>
            <a:off x="7916596" y="3265338"/>
            <a:ext cx="747856" cy="374556"/>
          </a:xfrm>
          <a:prstGeom prst="rect">
            <a:avLst/>
          </a:prstGeom>
          <a:solidFill>
            <a:srgbClr val="5B527F"/>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SML</a:t>
            </a:r>
          </a:p>
          <a:p>
            <a:pPr algn="ctr" defTabSz="1624823" eaLnBrk="0" hangingPunct="0">
              <a:lnSpc>
                <a:spcPct val="90000"/>
              </a:lnSpc>
              <a:defRPr/>
            </a:pPr>
            <a:r>
              <a:rPr lang="fr-BE" sz="667" kern="0" dirty="0">
                <a:solidFill>
                  <a:srgbClr val="FFFFFF"/>
                </a:solidFill>
                <a:latin typeface="Verdana"/>
                <a:ea typeface="Verdana" charset="0"/>
                <a:cs typeface="Verdana" charset="0"/>
              </a:rPr>
              <a:t>(</a:t>
            </a:r>
            <a:r>
              <a:rPr lang="fr-BE" sz="667" kern="0" dirty="0" err="1">
                <a:solidFill>
                  <a:srgbClr val="FFFFFF"/>
                </a:solidFill>
                <a:latin typeface="Verdana"/>
                <a:ea typeface="Verdana" charset="0"/>
                <a:cs typeface="Verdana" charset="0"/>
              </a:rPr>
              <a:t>centralised</a:t>
            </a:r>
            <a:r>
              <a:rPr lang="fr-BE" sz="667" kern="0" dirty="0">
                <a:solidFill>
                  <a:srgbClr val="FFFFFF"/>
                </a:solidFill>
                <a:latin typeface="Verdana"/>
                <a:ea typeface="Verdana" charset="0"/>
                <a:cs typeface="Verdana" charset="0"/>
              </a:rPr>
              <a:t>)</a:t>
            </a:r>
            <a:endParaRPr lang="en-GB" sz="667" kern="0" dirty="0">
              <a:solidFill>
                <a:srgbClr val="FFFFFF"/>
              </a:solidFill>
              <a:latin typeface="Verdana"/>
              <a:ea typeface="Verdana" charset="0"/>
              <a:cs typeface="Verdana" charset="0"/>
            </a:endParaRPr>
          </a:p>
        </p:txBody>
      </p:sp>
      <p:sp>
        <p:nvSpPr>
          <p:cNvPr id="108" name="TextBox 107"/>
          <p:cNvSpPr txBox="1"/>
          <p:nvPr/>
        </p:nvSpPr>
        <p:spPr>
          <a:xfrm>
            <a:off x="6882250" y="3934431"/>
            <a:ext cx="2816551" cy="276999"/>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1200" dirty="0">
                <a:solidFill>
                  <a:srgbClr val="000000"/>
                </a:solidFill>
              </a:rPr>
              <a:t>DNS</a:t>
            </a:r>
          </a:p>
        </p:txBody>
      </p:sp>
      <p:sp>
        <p:nvSpPr>
          <p:cNvPr id="109" name="Rectangle 108">
            <a:hlinkClick r:id="" action="ppaction://noaction"/>
          </p:cNvPr>
          <p:cNvSpPr/>
          <p:nvPr/>
        </p:nvSpPr>
        <p:spPr bwMode="auto">
          <a:xfrm>
            <a:off x="8905435" y="5061181"/>
            <a:ext cx="747856" cy="374556"/>
          </a:xfrm>
          <a:prstGeom prst="rect">
            <a:avLst/>
          </a:prstGeom>
          <a:solidFill>
            <a:srgbClr val="00A0AA"/>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SMP</a:t>
            </a:r>
          </a:p>
        </p:txBody>
      </p:sp>
      <p:sp>
        <p:nvSpPr>
          <p:cNvPr id="110" name="TextBox 109"/>
          <p:cNvSpPr txBox="1"/>
          <p:nvPr/>
        </p:nvSpPr>
        <p:spPr>
          <a:xfrm>
            <a:off x="5901652" y="5578545"/>
            <a:ext cx="1031873" cy="461665"/>
          </a:xfrm>
          <a:prstGeom prst="rect">
            <a:avLst/>
          </a:prstGeom>
          <a:noFill/>
          <a:effectLst/>
        </p:spPr>
        <p:txBody>
          <a:bodyPr wrap="square" rtlCol="0">
            <a:spAutoFit/>
          </a:bodyPr>
          <a:lstStyle/>
          <a:p>
            <a:pPr algn="ct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3. RETRIEVE METADATA</a:t>
            </a:r>
          </a:p>
        </p:txBody>
      </p:sp>
      <p:sp>
        <p:nvSpPr>
          <p:cNvPr id="111" name="TextBox 110"/>
          <p:cNvSpPr txBox="1"/>
          <p:nvPr/>
        </p:nvSpPr>
        <p:spPr>
          <a:xfrm>
            <a:off x="7056108" y="3833363"/>
            <a:ext cx="1031873" cy="338554"/>
          </a:xfrm>
          <a:prstGeom prst="rect">
            <a:avLst/>
          </a:prstGeom>
          <a:noFill/>
          <a:effectLst/>
        </p:spPr>
        <p:txBody>
          <a:bodyPr wrap="square" rtlCol="0">
            <a:spAutoFit/>
          </a:bodyPr>
          <a:lstStyle/>
          <a:p>
            <a:pPr algn="ct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2. LOOKUP</a:t>
            </a:r>
          </a:p>
        </p:txBody>
      </p:sp>
      <p:sp>
        <p:nvSpPr>
          <p:cNvPr id="112" name="Arc 111"/>
          <p:cNvSpPr/>
          <p:nvPr/>
        </p:nvSpPr>
        <p:spPr bwMode="auto">
          <a:xfrm rot="16200000">
            <a:off x="7978294" y="3492764"/>
            <a:ext cx="497407" cy="1696329"/>
          </a:xfrm>
          <a:prstGeom prst="arc">
            <a:avLst>
              <a:gd name="adj1" fmla="val 16353490"/>
              <a:gd name="adj2" fmla="val 19242153"/>
            </a:avLst>
          </a:prstGeom>
          <a:noFill/>
          <a:ln w="19050" cap="rnd" cmpd="sng" algn="ctr">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rtlCol="0" anchor="ctr"/>
          <a:lstStyle/>
          <a:p>
            <a:pPr algn="ctr" defTabSz="1219170" fontAlgn="base">
              <a:spcBef>
                <a:spcPct val="0"/>
              </a:spcBef>
              <a:spcAft>
                <a:spcPct val="0"/>
              </a:spcAft>
              <a:defRPr/>
            </a:pPr>
            <a:endParaRPr lang="en-GB" sz="1333" dirty="0">
              <a:solidFill>
                <a:srgbClr val="0F5494"/>
              </a:solidFill>
              <a:latin typeface="Verdana" pitchFamily="34" charset="0"/>
            </a:endParaRPr>
          </a:p>
        </p:txBody>
      </p:sp>
      <p:sp>
        <p:nvSpPr>
          <p:cNvPr id="3" name="TextBox 2"/>
          <p:cNvSpPr txBox="1"/>
          <p:nvPr/>
        </p:nvSpPr>
        <p:spPr>
          <a:xfrm>
            <a:off x="6745288" y="260649"/>
            <a:ext cx="2953512" cy="338554"/>
          </a:xfrm>
          <a:prstGeom prst="rect">
            <a:avLst/>
          </a:prstGeom>
          <a:noFill/>
        </p:spPr>
        <p:txBody>
          <a:bodyPr wrap="square" rtlCol="0">
            <a:spAutoFit/>
          </a:bodyPr>
          <a:lstStyle/>
          <a:p>
            <a:pPr defTabSz="1219170" fontAlgn="base">
              <a:spcBef>
                <a:spcPct val="0"/>
              </a:spcBef>
              <a:spcAft>
                <a:spcPct val="0"/>
              </a:spcAft>
              <a:defRPr/>
            </a:pPr>
            <a:r>
              <a:rPr lang="fr-BE" sz="1600" dirty="0">
                <a:solidFill>
                  <a:srgbClr val="0F5494"/>
                </a:solidFill>
                <a:latin typeface="Verdana" pitchFamily="34" charset="0"/>
              </a:rPr>
              <a:t>Phase 2: Operations</a:t>
            </a:r>
            <a:endParaRPr lang="en-GB" sz="1600" dirty="0">
              <a:solidFill>
                <a:srgbClr val="0F5494"/>
              </a:solidFill>
              <a:latin typeface="Verdana" pitchFamily="34" charset="0"/>
            </a:endParaRPr>
          </a:p>
        </p:txBody>
      </p:sp>
      <p:sp>
        <p:nvSpPr>
          <p:cNvPr id="62" name="TextBox 128">
            <a:extLst>
              <a:ext uri="{FF2B5EF4-FFF2-40B4-BE49-F238E27FC236}">
                <a16:creationId xmlns:a16="http://schemas.microsoft.com/office/drawing/2014/main" id="{265BCD59-F2EC-46C4-BE2C-0A8B579CA541}"/>
              </a:ext>
            </a:extLst>
          </p:cNvPr>
          <p:cNvSpPr txBox="1"/>
          <p:nvPr/>
        </p:nvSpPr>
        <p:spPr>
          <a:xfrm>
            <a:off x="6494807" y="6009391"/>
            <a:ext cx="4758419" cy="584775"/>
          </a:xfrm>
          <a:prstGeom prst="rect">
            <a:avLst/>
          </a:prstGeom>
          <a:noFill/>
          <a:effectLst/>
        </p:spPr>
        <p:txBody>
          <a:bodyPr wrap="square" rtlCol="0">
            <a:spAutoFit/>
          </a:bodyPr>
          <a:lstStyle/>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1. Seller issues an eInvoice (or other eDocument) and hands it over to the AP</a:t>
            </a:r>
          </a:p>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2. The AP makes a lookup using a HTTP GET. The DNS directs the AP to the participant’s SMP</a:t>
            </a:r>
          </a:p>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3. The HTTP GET results in the service metadata for the end point (AP)</a:t>
            </a:r>
          </a:p>
        </p:txBody>
      </p:sp>
    </p:spTree>
    <p:extLst>
      <p:ext uri="{BB962C8B-B14F-4D97-AF65-F5344CB8AC3E}">
        <p14:creationId xmlns:p14="http://schemas.microsoft.com/office/powerpoint/2010/main" val="989396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8064B2E-E895-40A9-AB4B-B243762411BA}"/>
              </a:ext>
            </a:extLst>
          </p:cNvPr>
          <p:cNvPicPr>
            <a:picLocks noChangeAspect="1"/>
          </p:cNvPicPr>
          <p:nvPr/>
        </p:nvPicPr>
        <p:blipFill>
          <a:blip r:embed="rId2"/>
          <a:stretch>
            <a:fillRect/>
          </a:stretch>
        </p:blipFill>
        <p:spPr>
          <a:xfrm>
            <a:off x="1319078" y="1006799"/>
            <a:ext cx="9781868" cy="3095612"/>
          </a:xfrm>
          <a:prstGeom prst="rect">
            <a:avLst/>
          </a:prstGeom>
        </p:spPr>
      </p:pic>
      <p:sp>
        <p:nvSpPr>
          <p:cNvPr id="2" name="Rubrik 1"/>
          <p:cNvSpPr>
            <a:spLocks noGrp="1"/>
          </p:cNvSpPr>
          <p:nvPr>
            <p:ph type="title"/>
          </p:nvPr>
        </p:nvSpPr>
        <p:spPr>
          <a:xfrm>
            <a:off x="1476733" y="38911"/>
            <a:ext cx="8229600" cy="1143000"/>
          </a:xfrm>
        </p:spPr>
        <p:txBody>
          <a:bodyPr/>
          <a:lstStyle/>
          <a:p>
            <a:r>
              <a:rPr lang="en-GB" dirty="0"/>
              <a:t>Service Metadata Example</a:t>
            </a:r>
          </a:p>
        </p:txBody>
      </p:sp>
      <p:sp>
        <p:nvSpPr>
          <p:cNvPr id="4" name="Rektangel 3"/>
          <p:cNvSpPr/>
          <p:nvPr/>
        </p:nvSpPr>
        <p:spPr>
          <a:xfrm>
            <a:off x="5807968" y="1727816"/>
            <a:ext cx="1344149" cy="216024"/>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200" dirty="0">
              <a:solidFill>
                <a:srgbClr val="FFFFFF"/>
              </a:solidFill>
              <a:latin typeface="Verdana"/>
            </a:endParaRPr>
          </a:p>
        </p:txBody>
      </p:sp>
      <p:sp>
        <p:nvSpPr>
          <p:cNvPr id="6" name="Rektangel 5"/>
          <p:cNvSpPr/>
          <p:nvPr/>
        </p:nvSpPr>
        <p:spPr>
          <a:xfrm>
            <a:off x="1319077" y="2026880"/>
            <a:ext cx="9875851" cy="216024"/>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200" dirty="0">
              <a:solidFill>
                <a:srgbClr val="FFFFFF"/>
              </a:solidFill>
              <a:latin typeface="Verdana"/>
            </a:endParaRPr>
          </a:p>
        </p:txBody>
      </p:sp>
      <p:sp>
        <p:nvSpPr>
          <p:cNvPr id="7" name="Rektangel 6"/>
          <p:cNvSpPr/>
          <p:nvPr/>
        </p:nvSpPr>
        <p:spPr>
          <a:xfrm>
            <a:off x="5807969" y="2458032"/>
            <a:ext cx="2724948" cy="216024"/>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200" dirty="0">
              <a:solidFill>
                <a:srgbClr val="FFFFFF"/>
              </a:solidFill>
              <a:latin typeface="Verdana"/>
            </a:endParaRPr>
          </a:p>
        </p:txBody>
      </p:sp>
      <p:sp>
        <p:nvSpPr>
          <p:cNvPr id="8" name="Rektangel 7"/>
          <p:cNvSpPr/>
          <p:nvPr/>
        </p:nvSpPr>
        <p:spPr>
          <a:xfrm>
            <a:off x="4403813" y="3030189"/>
            <a:ext cx="3612401" cy="216024"/>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200" dirty="0">
              <a:solidFill>
                <a:srgbClr val="FFFFFF"/>
              </a:solidFill>
              <a:latin typeface="Verdana"/>
            </a:endParaRPr>
          </a:p>
        </p:txBody>
      </p:sp>
      <p:sp>
        <p:nvSpPr>
          <p:cNvPr id="5" name="textruta 4"/>
          <p:cNvSpPr txBox="1"/>
          <p:nvPr/>
        </p:nvSpPr>
        <p:spPr>
          <a:xfrm>
            <a:off x="1967541" y="4797154"/>
            <a:ext cx="3154646" cy="338554"/>
          </a:xfrm>
          <a:prstGeom prst="rect">
            <a:avLst/>
          </a:prstGeom>
          <a:noFill/>
        </p:spPr>
        <p:txBody>
          <a:bodyPr wrap="none" rtlCol="0">
            <a:spAutoFit/>
          </a:bodyPr>
          <a:lstStyle/>
          <a:p>
            <a:pPr marL="285744" indent="-285744" defTabSz="1219170" fontAlgn="base">
              <a:spcBef>
                <a:spcPct val="0"/>
              </a:spcBef>
              <a:spcAft>
                <a:spcPct val="0"/>
              </a:spcAft>
              <a:buFont typeface="Arial" pitchFamily="34" charset="0"/>
              <a:buChar char="•"/>
              <a:defRPr/>
            </a:pPr>
            <a:r>
              <a:rPr lang="en-GB" sz="1600" dirty="0">
                <a:solidFill>
                  <a:srgbClr val="0F5494"/>
                </a:solidFill>
                <a:latin typeface="Verdana" pitchFamily="34" charset="0"/>
              </a:rPr>
              <a:t>The Participant’s identifier</a:t>
            </a:r>
          </a:p>
        </p:txBody>
      </p:sp>
      <p:sp>
        <p:nvSpPr>
          <p:cNvPr id="10" name="Rektangel 9"/>
          <p:cNvSpPr/>
          <p:nvPr/>
        </p:nvSpPr>
        <p:spPr>
          <a:xfrm>
            <a:off x="5135894" y="2772645"/>
            <a:ext cx="1920213" cy="216024"/>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200" dirty="0">
              <a:solidFill>
                <a:srgbClr val="FFFFFF"/>
              </a:solidFill>
              <a:latin typeface="Verdana"/>
            </a:endParaRPr>
          </a:p>
        </p:txBody>
      </p:sp>
      <p:sp>
        <p:nvSpPr>
          <p:cNvPr id="11" name="textruta 10"/>
          <p:cNvSpPr txBox="1"/>
          <p:nvPr/>
        </p:nvSpPr>
        <p:spPr>
          <a:xfrm>
            <a:off x="1967542" y="5465551"/>
            <a:ext cx="3038781" cy="338554"/>
          </a:xfrm>
          <a:prstGeom prst="rect">
            <a:avLst/>
          </a:prstGeom>
          <a:noFill/>
        </p:spPr>
        <p:txBody>
          <a:bodyPr wrap="none" rtlCol="0">
            <a:spAutoFit/>
          </a:bodyPr>
          <a:lstStyle/>
          <a:p>
            <a:pPr marL="285744" indent="-285744" defTabSz="1219170" fontAlgn="base">
              <a:spcBef>
                <a:spcPct val="0"/>
              </a:spcBef>
              <a:spcAft>
                <a:spcPct val="0"/>
              </a:spcAft>
              <a:buFont typeface="Arial" pitchFamily="34" charset="0"/>
              <a:buChar char="•"/>
              <a:defRPr/>
            </a:pPr>
            <a:r>
              <a:rPr lang="en-GB" sz="1600" dirty="0">
                <a:solidFill>
                  <a:srgbClr val="0F5494"/>
                </a:solidFill>
                <a:latin typeface="Verdana" pitchFamily="34" charset="0"/>
              </a:rPr>
              <a:t>Type of business process</a:t>
            </a:r>
          </a:p>
        </p:txBody>
      </p:sp>
      <p:sp>
        <p:nvSpPr>
          <p:cNvPr id="12" name="textruta 11"/>
          <p:cNvSpPr txBox="1"/>
          <p:nvPr/>
        </p:nvSpPr>
        <p:spPr>
          <a:xfrm>
            <a:off x="1967542" y="5131352"/>
            <a:ext cx="4273093" cy="338554"/>
          </a:xfrm>
          <a:prstGeom prst="rect">
            <a:avLst/>
          </a:prstGeom>
          <a:noFill/>
        </p:spPr>
        <p:txBody>
          <a:bodyPr wrap="none" rtlCol="0">
            <a:spAutoFit/>
          </a:bodyPr>
          <a:lstStyle/>
          <a:p>
            <a:pPr marL="285744" indent="-285744" defTabSz="1219170" fontAlgn="base">
              <a:spcBef>
                <a:spcPct val="0"/>
              </a:spcBef>
              <a:spcAft>
                <a:spcPct val="0"/>
              </a:spcAft>
              <a:buFont typeface="Arial" pitchFamily="34" charset="0"/>
              <a:buChar char="•"/>
              <a:defRPr/>
            </a:pPr>
            <a:r>
              <a:rPr lang="en-GB" sz="1600" dirty="0">
                <a:solidFill>
                  <a:srgbClr val="0F5494"/>
                </a:solidFill>
                <a:latin typeface="Verdana" pitchFamily="34" charset="0"/>
              </a:rPr>
              <a:t>Type of supported business message</a:t>
            </a:r>
          </a:p>
        </p:txBody>
      </p:sp>
      <p:sp>
        <p:nvSpPr>
          <p:cNvPr id="13" name="textruta 12"/>
          <p:cNvSpPr txBox="1"/>
          <p:nvPr/>
        </p:nvSpPr>
        <p:spPr>
          <a:xfrm>
            <a:off x="1967542" y="5799750"/>
            <a:ext cx="5641673" cy="338554"/>
          </a:xfrm>
          <a:prstGeom prst="rect">
            <a:avLst/>
          </a:prstGeom>
          <a:noFill/>
        </p:spPr>
        <p:txBody>
          <a:bodyPr wrap="none" rtlCol="0">
            <a:spAutoFit/>
          </a:bodyPr>
          <a:lstStyle/>
          <a:p>
            <a:pPr marL="285744" indent="-285744" defTabSz="1219170" fontAlgn="base">
              <a:spcBef>
                <a:spcPct val="0"/>
              </a:spcBef>
              <a:spcAft>
                <a:spcPct val="0"/>
              </a:spcAft>
              <a:buFont typeface="Arial" pitchFamily="34" charset="0"/>
              <a:buChar char="•"/>
              <a:defRPr/>
            </a:pPr>
            <a:r>
              <a:rPr lang="en-GB" sz="1600" dirty="0">
                <a:solidFill>
                  <a:srgbClr val="0F5494"/>
                </a:solidFill>
                <a:latin typeface="Verdana" pitchFamily="34" charset="0"/>
              </a:rPr>
              <a:t>Type of transport protocol to use for this message</a:t>
            </a:r>
          </a:p>
        </p:txBody>
      </p:sp>
      <p:sp>
        <p:nvSpPr>
          <p:cNvPr id="14" name="textruta 13"/>
          <p:cNvSpPr txBox="1"/>
          <p:nvPr/>
        </p:nvSpPr>
        <p:spPr>
          <a:xfrm>
            <a:off x="1967542" y="6133947"/>
            <a:ext cx="7227043" cy="338554"/>
          </a:xfrm>
          <a:prstGeom prst="rect">
            <a:avLst/>
          </a:prstGeom>
          <a:noFill/>
        </p:spPr>
        <p:txBody>
          <a:bodyPr wrap="none" rtlCol="0">
            <a:spAutoFit/>
          </a:bodyPr>
          <a:lstStyle/>
          <a:p>
            <a:pPr marL="285744" indent="-285744" defTabSz="1219170" fontAlgn="base">
              <a:spcBef>
                <a:spcPct val="0"/>
              </a:spcBef>
              <a:spcAft>
                <a:spcPct val="0"/>
              </a:spcAft>
              <a:buFont typeface="Arial" pitchFamily="34" charset="0"/>
              <a:buChar char="•"/>
              <a:defRPr/>
            </a:pPr>
            <a:r>
              <a:rPr lang="en-GB" sz="1600" dirty="0">
                <a:solidFill>
                  <a:srgbClr val="0F5494"/>
                </a:solidFill>
                <a:latin typeface="Verdana" pitchFamily="34" charset="0"/>
              </a:rPr>
              <a:t>Technical endpoint/address to where the message should be sent</a:t>
            </a:r>
          </a:p>
        </p:txBody>
      </p:sp>
    </p:spTree>
    <p:extLst>
      <p:ext uri="{BB962C8B-B14F-4D97-AF65-F5344CB8AC3E}">
        <p14:creationId xmlns:p14="http://schemas.microsoft.com/office/powerpoint/2010/main" val="31404442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5" grpId="0"/>
      <p:bldP spid="10" grpId="0" animBg="1"/>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9198"/>
          <p:cNvSpPr>
            <a:spLocks/>
          </p:cNvSpPr>
          <p:nvPr/>
        </p:nvSpPr>
        <p:spPr bwMode="auto">
          <a:xfrm>
            <a:off x="7363669" y="3923034"/>
            <a:ext cx="1910649" cy="1522191"/>
          </a:xfrm>
          <a:custGeom>
            <a:avLst/>
            <a:gdLst>
              <a:gd name="T0" fmla="*/ 70414064 w 1439"/>
              <a:gd name="T1" fmla="*/ 17862886 h 935"/>
              <a:gd name="T2" fmla="*/ 66680858 w 1439"/>
              <a:gd name="T3" fmla="*/ 18205151 h 935"/>
              <a:gd name="T4" fmla="*/ 43123825 w 1439"/>
              <a:gd name="T5" fmla="*/ 0 h 935"/>
              <a:gd name="T6" fmla="*/ 18472432 w 1439"/>
              <a:gd name="T7" fmla="*/ 25596663 h 935"/>
              <a:gd name="T8" fmla="*/ 18729974 w 1439"/>
              <a:gd name="T9" fmla="*/ 29292289 h 935"/>
              <a:gd name="T10" fmla="*/ 16734600 w 1439"/>
              <a:gd name="T11" fmla="*/ 29155539 h 935"/>
              <a:gd name="T12" fmla="*/ 0 w 1439"/>
              <a:gd name="T13" fmla="*/ 46539411 h 935"/>
              <a:gd name="T14" fmla="*/ 16734600 w 1439"/>
              <a:gd name="T15" fmla="*/ 63991527 h 935"/>
              <a:gd name="T16" fmla="*/ 70414064 w 1439"/>
              <a:gd name="T17" fmla="*/ 63991527 h 935"/>
              <a:gd name="T18" fmla="*/ 92619450 w 1439"/>
              <a:gd name="T19" fmla="*/ 40927207 h 935"/>
              <a:gd name="T20" fmla="*/ 70414064 w 1439"/>
              <a:gd name="T21" fmla="*/ 17862886 h 9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9" h="935">
                <a:moveTo>
                  <a:pt x="1094" y="261"/>
                </a:moveTo>
                <a:cubicBezTo>
                  <a:pt x="1075" y="261"/>
                  <a:pt x="1055" y="263"/>
                  <a:pt x="1036" y="266"/>
                </a:cubicBezTo>
                <a:cubicBezTo>
                  <a:pt x="989" y="112"/>
                  <a:pt x="843" y="0"/>
                  <a:pt x="670" y="0"/>
                </a:cubicBezTo>
                <a:cubicBezTo>
                  <a:pt x="458" y="0"/>
                  <a:pt x="287" y="167"/>
                  <a:pt x="287" y="374"/>
                </a:cubicBezTo>
                <a:cubicBezTo>
                  <a:pt x="287" y="392"/>
                  <a:pt x="288" y="410"/>
                  <a:pt x="291" y="428"/>
                </a:cubicBezTo>
                <a:cubicBezTo>
                  <a:pt x="281" y="427"/>
                  <a:pt x="271" y="426"/>
                  <a:pt x="260" y="426"/>
                </a:cubicBezTo>
                <a:cubicBezTo>
                  <a:pt x="116" y="426"/>
                  <a:pt x="0" y="540"/>
                  <a:pt x="0" y="680"/>
                </a:cubicBezTo>
                <a:cubicBezTo>
                  <a:pt x="0" y="821"/>
                  <a:pt x="116" y="935"/>
                  <a:pt x="260" y="935"/>
                </a:cubicBezTo>
                <a:lnTo>
                  <a:pt x="1094" y="935"/>
                </a:lnTo>
                <a:cubicBezTo>
                  <a:pt x="1285" y="935"/>
                  <a:pt x="1439" y="784"/>
                  <a:pt x="1439" y="598"/>
                </a:cubicBezTo>
                <a:cubicBezTo>
                  <a:pt x="1439" y="412"/>
                  <a:pt x="1285" y="261"/>
                  <a:pt x="1094" y="261"/>
                </a:cubicBezTo>
              </a:path>
            </a:pathLst>
          </a:custGeom>
          <a:solidFill>
            <a:srgbClr val="FFFFFF">
              <a:lumMod val="95000"/>
            </a:srgbClr>
          </a:solidFill>
          <a:ln>
            <a:noFill/>
          </a:ln>
        </p:spPr>
        <p:txBody>
          <a:bodyPr lIns="181157" tIns="90577" rIns="181157" bIns="90577"/>
          <a:lstStyle/>
          <a:p>
            <a:pPr defTabSz="1219170" eaLnBrk="0" hangingPunct="0">
              <a:defRPr/>
            </a:pPr>
            <a:endParaRPr lang="en-US" sz="10666" b="1" kern="0" dirty="0">
              <a:solidFill>
                <a:srgbClr val="FFD624"/>
              </a:solidFill>
              <a:latin typeface="Verdana"/>
            </a:endParaRPr>
          </a:p>
        </p:txBody>
      </p:sp>
      <p:sp>
        <p:nvSpPr>
          <p:cNvPr id="106" name="Arc 105"/>
          <p:cNvSpPr/>
          <p:nvPr/>
        </p:nvSpPr>
        <p:spPr bwMode="auto">
          <a:xfrm rot="8677816">
            <a:off x="6467666" y="4014307"/>
            <a:ext cx="3428705" cy="1598555"/>
          </a:xfrm>
          <a:prstGeom prst="arc">
            <a:avLst>
              <a:gd name="adj1" fmla="val 15512432"/>
              <a:gd name="adj2" fmla="val 2945872"/>
            </a:avLst>
          </a:prstGeom>
          <a:noFill/>
          <a:ln w="19050" cap="rnd" cmpd="sng" algn="ctr">
            <a:solidFill>
              <a:schemeClr val="bg1">
                <a:lumMod val="50000"/>
              </a:schemeClr>
            </a:solidFill>
            <a:prstDash val="sysDot"/>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rtlCol="0" anchor="ctr"/>
          <a:lstStyle/>
          <a:p>
            <a:pPr algn="ctr" defTabSz="1219170" fontAlgn="base">
              <a:spcBef>
                <a:spcPct val="0"/>
              </a:spcBef>
              <a:spcAft>
                <a:spcPct val="0"/>
              </a:spcAft>
              <a:defRPr/>
            </a:pPr>
            <a:endParaRPr lang="en-GB" sz="1333" dirty="0">
              <a:solidFill>
                <a:srgbClr val="0F5494"/>
              </a:solidFill>
              <a:latin typeface="Verdana" pitchFamily="34" charset="0"/>
            </a:endParaRPr>
          </a:p>
        </p:txBody>
      </p:sp>
      <p:sp>
        <p:nvSpPr>
          <p:cNvPr id="61" name="Rectangle 60"/>
          <p:cNvSpPr/>
          <p:nvPr/>
        </p:nvSpPr>
        <p:spPr bwMode="auto">
          <a:xfrm>
            <a:off x="4463819" y="-63824"/>
            <a:ext cx="1551671" cy="7045219"/>
          </a:xfrm>
          <a:prstGeom prst="rect">
            <a:avLst/>
          </a:prstGeom>
          <a:solidFill>
            <a:schemeClr val="bg1"/>
          </a:solidFill>
          <a:ln>
            <a:noFill/>
          </a:ln>
        </p:spPr>
        <p:txBody>
          <a:bodyPr rtlCol="0" anchor="t"/>
          <a:lstStyle/>
          <a:p>
            <a:pPr algn="ctr" defTabSz="1219170" fontAlgn="base">
              <a:spcBef>
                <a:spcPct val="0"/>
              </a:spcBef>
              <a:spcAft>
                <a:spcPct val="0"/>
              </a:spcAft>
              <a:defRPr/>
            </a:pPr>
            <a:endParaRPr lang="en-GB" sz="1467" dirty="0">
              <a:solidFill>
                <a:srgbClr val="646567"/>
              </a:solidFill>
              <a:latin typeface="Verdana" pitchFamily="34" charset="0"/>
            </a:endParaRPr>
          </a:p>
        </p:txBody>
      </p:sp>
      <p:sp>
        <p:nvSpPr>
          <p:cNvPr id="2" name="Title 1"/>
          <p:cNvSpPr>
            <a:spLocks noGrp="1"/>
          </p:cNvSpPr>
          <p:nvPr>
            <p:ph type="title"/>
          </p:nvPr>
        </p:nvSpPr>
        <p:spPr/>
        <p:txBody>
          <a:bodyPr/>
          <a:lstStyle/>
          <a:p>
            <a:r>
              <a:rPr lang="en-GB" b="0" noProof="0" dirty="0"/>
              <a:t>Dynamic discovery in detail</a:t>
            </a:r>
          </a:p>
        </p:txBody>
      </p:sp>
      <p:sp>
        <p:nvSpPr>
          <p:cNvPr id="18" name="Text Placeholder 17"/>
          <p:cNvSpPr>
            <a:spLocks noGrp="1"/>
          </p:cNvSpPr>
          <p:nvPr>
            <p:ph type="body" sz="quarter" idx="14"/>
          </p:nvPr>
        </p:nvSpPr>
        <p:spPr>
          <a:xfrm>
            <a:off x="623394" y="1478171"/>
            <a:ext cx="3648404" cy="4447107"/>
          </a:xfrm>
        </p:spPr>
        <p:txBody>
          <a:bodyPr>
            <a:noAutofit/>
          </a:bodyPr>
          <a:lstStyle/>
          <a:p>
            <a:pPr marL="0" indent="0">
              <a:lnSpc>
                <a:spcPct val="150000"/>
              </a:lnSpc>
              <a:buNone/>
            </a:pPr>
            <a:r>
              <a:rPr lang="en-GB" sz="1200" b="1" dirty="0"/>
              <a:t>SML</a:t>
            </a:r>
          </a:p>
          <a:p>
            <a:pPr marL="0" indent="0">
              <a:lnSpc>
                <a:spcPct val="150000"/>
              </a:lnSpc>
              <a:buNone/>
            </a:pPr>
            <a:r>
              <a:rPr lang="en-GB" sz="1200" dirty="0"/>
              <a:t>The role of the SML (Service Metadata Locator) is to manage the resource records of the participants and SMPs (Service Metadata Publisher) in the DNS (Domain Name System). The SML is usually a centralised component in an eDelivery Messaging Infrastructure.</a:t>
            </a:r>
          </a:p>
          <a:p>
            <a:pPr marL="0" indent="0">
              <a:lnSpc>
                <a:spcPct val="150000"/>
              </a:lnSpc>
            </a:pPr>
            <a:endParaRPr lang="en-GB" sz="1200" dirty="0"/>
          </a:p>
          <a:p>
            <a:pPr marL="0" indent="0">
              <a:lnSpc>
                <a:spcPct val="150000"/>
              </a:lnSpc>
              <a:buNone/>
            </a:pPr>
            <a:r>
              <a:rPr lang="en-GB" sz="1200" b="1" dirty="0"/>
              <a:t>SMP</a:t>
            </a:r>
          </a:p>
          <a:p>
            <a:pPr marL="0" indent="0">
              <a:lnSpc>
                <a:spcPct val="150000"/>
              </a:lnSpc>
              <a:buNone/>
            </a:pPr>
            <a:r>
              <a:rPr lang="en-GB" sz="1200" dirty="0"/>
              <a:t>Once the sender discovers the address of the receiver’s SMP, it is able to retrieve the needed information (i.e. metadata) about the receiver. With such information, the message can be sent. The SMP is usually a distributed component in an eDelivery Messaging Infrastructure.</a:t>
            </a:r>
          </a:p>
        </p:txBody>
      </p:sp>
      <p:sp>
        <p:nvSpPr>
          <p:cNvPr id="53" name="Rectangle 52"/>
          <p:cNvSpPr/>
          <p:nvPr/>
        </p:nvSpPr>
        <p:spPr bwMode="auto">
          <a:xfrm>
            <a:off x="9345635" y="3602112"/>
            <a:ext cx="2689628" cy="1198957"/>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5" name="Rectangle 54"/>
          <p:cNvSpPr/>
          <p:nvPr/>
        </p:nvSpPr>
        <p:spPr bwMode="auto">
          <a:xfrm>
            <a:off x="4655841" y="3614628"/>
            <a:ext cx="2689628" cy="1198957"/>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6" name="Rectangle 55"/>
          <p:cNvSpPr/>
          <p:nvPr/>
        </p:nvSpPr>
        <p:spPr bwMode="auto">
          <a:xfrm>
            <a:off x="9378834" y="2122827"/>
            <a:ext cx="2718316" cy="1347072"/>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7" name="Rectangle 56"/>
          <p:cNvSpPr/>
          <p:nvPr/>
        </p:nvSpPr>
        <p:spPr bwMode="auto">
          <a:xfrm>
            <a:off x="4659144" y="2116087"/>
            <a:ext cx="2680797" cy="1362611"/>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2800" b="1" kern="0" dirty="0">
              <a:solidFill>
                <a:srgbClr val="FFD624"/>
              </a:solidFill>
              <a:latin typeface="Verdana"/>
            </a:endParaRPr>
          </a:p>
        </p:txBody>
      </p:sp>
      <p:cxnSp>
        <p:nvCxnSpPr>
          <p:cNvPr id="58" name="Straight Connector 57"/>
          <p:cNvCxnSpPr/>
          <p:nvPr/>
        </p:nvCxnSpPr>
        <p:spPr bwMode="auto">
          <a:xfrm>
            <a:off x="7339942" y="4485761"/>
            <a:ext cx="2005693" cy="0"/>
          </a:xfrm>
          <a:prstGeom prst="line">
            <a:avLst/>
          </a:prstGeom>
          <a:noFill/>
          <a:ln w="6350" cap="sq" cmpd="sng" algn="ctr">
            <a:solidFill>
              <a:schemeClr val="tx1"/>
            </a:solidFill>
            <a:prstDash val="solid"/>
            <a:bevel/>
            <a:headEnd type="none" w="med" len="med"/>
            <a:tailEnd type="triangle" w="med" len="med"/>
          </a:ln>
          <a:effectLst/>
        </p:spPr>
      </p:cxnSp>
      <p:sp>
        <p:nvSpPr>
          <p:cNvPr id="59" name="TextBox 58"/>
          <p:cNvSpPr txBox="1"/>
          <p:nvPr/>
        </p:nvSpPr>
        <p:spPr>
          <a:xfrm>
            <a:off x="7437222" y="4274865"/>
            <a:ext cx="681605" cy="194990"/>
          </a:xfrm>
          <a:prstGeom prst="rect">
            <a:avLst/>
          </a:prstGeom>
          <a:noFill/>
          <a:effectLst/>
        </p:spPr>
        <p:txBody>
          <a:bodyPr wrap="square" rtlCol="0">
            <a:spAutoFit/>
          </a:bodyPr>
          <a:lstStyle/>
          <a:p>
            <a:pPr defTabSz="1219170" eaLnBrk="0" fontAlgn="base" hangingPunct="0">
              <a:spcBef>
                <a:spcPct val="0"/>
              </a:spcBef>
              <a:spcAft>
                <a:spcPct val="0"/>
              </a:spcAft>
              <a:defRPr/>
            </a:pPr>
            <a:r>
              <a:rPr lang="en-GB" sz="667" kern="0" dirty="0">
                <a:solidFill>
                  <a:srgbClr val="646567"/>
                </a:solidFill>
                <a:latin typeface="Verdana"/>
                <a:ea typeface="Verdana" charset="0"/>
                <a:cs typeface="Verdana" charset="0"/>
              </a:rPr>
              <a:t>SEND</a:t>
            </a:r>
          </a:p>
        </p:txBody>
      </p:sp>
      <p:sp>
        <p:nvSpPr>
          <p:cNvPr id="60" name="TextBox 59"/>
          <p:cNvSpPr txBox="1"/>
          <p:nvPr/>
        </p:nvSpPr>
        <p:spPr>
          <a:xfrm>
            <a:off x="8720933" y="4274866"/>
            <a:ext cx="627873" cy="194990"/>
          </a:xfrm>
          <a:prstGeom prst="rect">
            <a:avLst/>
          </a:prstGeom>
          <a:noFill/>
          <a:effectLst/>
        </p:spPr>
        <p:txBody>
          <a:bodyPr wrap="square" rtlCol="0">
            <a:spAutoFit/>
          </a:bodyPr>
          <a:lstStyle/>
          <a:p>
            <a:pPr defTabSz="1219170" eaLnBrk="0" fontAlgn="base" hangingPunct="0">
              <a:spcBef>
                <a:spcPct val="0"/>
              </a:spcBef>
              <a:spcAft>
                <a:spcPct val="0"/>
              </a:spcAft>
              <a:defRPr/>
            </a:pPr>
            <a:r>
              <a:rPr lang="en-GB" sz="667" kern="0" dirty="0">
                <a:solidFill>
                  <a:srgbClr val="646567"/>
                </a:solidFill>
                <a:latin typeface="Verdana"/>
                <a:ea typeface="Verdana" charset="0"/>
                <a:cs typeface="Verdana" charset="0"/>
              </a:rPr>
              <a:t>RECEIVE</a:t>
            </a:r>
          </a:p>
        </p:txBody>
      </p:sp>
      <p:sp>
        <p:nvSpPr>
          <p:cNvPr id="64" name="TextBox 63"/>
          <p:cNvSpPr txBox="1"/>
          <p:nvPr/>
        </p:nvSpPr>
        <p:spPr>
          <a:xfrm>
            <a:off x="6920842" y="4990957"/>
            <a:ext cx="2816551" cy="276999"/>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1200" dirty="0">
                <a:solidFill>
                  <a:srgbClr val="000000"/>
                </a:solidFill>
              </a:rPr>
              <a:t>Internet</a:t>
            </a:r>
          </a:p>
        </p:txBody>
      </p:sp>
      <p:grpSp>
        <p:nvGrpSpPr>
          <p:cNvPr id="4" name="Grupp 3"/>
          <p:cNvGrpSpPr/>
          <p:nvPr/>
        </p:nvGrpSpPr>
        <p:grpSpPr>
          <a:xfrm>
            <a:off x="5638548" y="2515447"/>
            <a:ext cx="1166301" cy="464387"/>
            <a:chOff x="4436317" y="1174380"/>
            <a:chExt cx="874726" cy="348290"/>
          </a:xfrm>
        </p:grpSpPr>
        <p:sp>
          <p:nvSpPr>
            <p:cNvPr id="97" name="Freeform 220"/>
            <p:cNvSpPr>
              <a:spLocks noEditPoints="1"/>
            </p:cNvSpPr>
            <p:nvPr/>
          </p:nvSpPr>
          <p:spPr bwMode="auto">
            <a:xfrm>
              <a:off x="4497529" y="1230081"/>
              <a:ext cx="43492" cy="49093"/>
            </a:xfrm>
            <a:custGeom>
              <a:avLst/>
              <a:gdLst>
                <a:gd name="T0" fmla="*/ 5 w 35"/>
                <a:gd name="T1" fmla="*/ 34 h 34"/>
                <a:gd name="T2" fmla="*/ 30 w 35"/>
                <a:gd name="T3" fmla="*/ 34 h 34"/>
                <a:gd name="T4" fmla="*/ 35 w 35"/>
                <a:gd name="T5" fmla="*/ 30 h 34"/>
                <a:gd name="T6" fmla="*/ 35 w 35"/>
                <a:gd name="T7" fmla="*/ 5 h 34"/>
                <a:gd name="T8" fmla="*/ 30 w 35"/>
                <a:gd name="T9" fmla="*/ 0 h 34"/>
                <a:gd name="T10" fmla="*/ 5 w 35"/>
                <a:gd name="T11" fmla="*/ 0 h 34"/>
                <a:gd name="T12" fmla="*/ 0 w 35"/>
                <a:gd name="T13" fmla="*/ 5 h 34"/>
                <a:gd name="T14" fmla="*/ 0 w 35"/>
                <a:gd name="T15" fmla="*/ 30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30"/>
                  </a:cubicBezTo>
                  <a:cubicBezTo>
                    <a:pt x="35" y="5"/>
                    <a:pt x="35" y="5"/>
                    <a:pt x="35" y="5"/>
                  </a:cubicBezTo>
                  <a:cubicBezTo>
                    <a:pt x="35" y="2"/>
                    <a:pt x="33" y="0"/>
                    <a:pt x="30" y="0"/>
                  </a:cubicBezTo>
                  <a:cubicBezTo>
                    <a:pt x="5" y="0"/>
                    <a:pt x="5" y="0"/>
                    <a:pt x="5" y="0"/>
                  </a:cubicBezTo>
                  <a:cubicBezTo>
                    <a:pt x="2" y="0"/>
                    <a:pt x="0" y="2"/>
                    <a:pt x="0" y="5"/>
                  </a:cubicBezTo>
                  <a:cubicBezTo>
                    <a:pt x="0" y="30"/>
                    <a:pt x="0" y="30"/>
                    <a:pt x="0" y="30"/>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8" name="Freeform 221"/>
            <p:cNvSpPr>
              <a:spLocks noEditPoints="1"/>
            </p:cNvSpPr>
            <p:nvPr/>
          </p:nvSpPr>
          <p:spPr bwMode="auto">
            <a:xfrm>
              <a:off x="4497529" y="1295223"/>
              <a:ext cx="43492" cy="50037"/>
            </a:xfrm>
            <a:custGeom>
              <a:avLst/>
              <a:gdLst>
                <a:gd name="T0" fmla="*/ 5 w 35"/>
                <a:gd name="T1" fmla="*/ 34 h 34"/>
                <a:gd name="T2" fmla="*/ 30 w 35"/>
                <a:gd name="T3" fmla="*/ 34 h 34"/>
                <a:gd name="T4" fmla="*/ 35 w 35"/>
                <a:gd name="T5" fmla="*/ 29 h 34"/>
                <a:gd name="T6" fmla="*/ 35 w 35"/>
                <a:gd name="T7" fmla="*/ 4 h 34"/>
                <a:gd name="T8" fmla="*/ 30 w 35"/>
                <a:gd name="T9" fmla="*/ 0 h 34"/>
                <a:gd name="T10" fmla="*/ 5 w 35"/>
                <a:gd name="T11" fmla="*/ 0 h 34"/>
                <a:gd name="T12" fmla="*/ 0 w 35"/>
                <a:gd name="T13" fmla="*/ 4 h 34"/>
                <a:gd name="T14" fmla="*/ 0 w 35"/>
                <a:gd name="T15" fmla="*/ 29 h 34"/>
                <a:gd name="T16" fmla="*/ 5 w 35"/>
                <a:gd name="T17" fmla="*/ 34 h 34"/>
                <a:gd name="T18" fmla="*/ 9 w 35"/>
                <a:gd name="T19" fmla="*/ 9 h 34"/>
                <a:gd name="T20" fmla="*/ 25 w 35"/>
                <a:gd name="T21" fmla="*/ 9 h 34"/>
                <a:gd name="T22" fmla="*/ 25 w 35"/>
                <a:gd name="T23" fmla="*/ 24 h 34"/>
                <a:gd name="T24" fmla="*/ 9 w 35"/>
                <a:gd name="T25" fmla="*/ 24 h 34"/>
                <a:gd name="T26" fmla="*/ 9 w 35"/>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4"/>
                    <a:pt x="35" y="4"/>
                    <a:pt x="35" y="4"/>
                  </a:cubicBezTo>
                  <a:cubicBezTo>
                    <a:pt x="35" y="2"/>
                    <a:pt x="33" y="0"/>
                    <a:pt x="30" y="0"/>
                  </a:cubicBezTo>
                  <a:cubicBezTo>
                    <a:pt x="5" y="0"/>
                    <a:pt x="5" y="0"/>
                    <a:pt x="5" y="0"/>
                  </a:cubicBezTo>
                  <a:cubicBezTo>
                    <a:pt x="2" y="0"/>
                    <a:pt x="0" y="2"/>
                    <a:pt x="0" y="4"/>
                  </a:cubicBezTo>
                  <a:cubicBezTo>
                    <a:pt x="0" y="29"/>
                    <a:pt x="0" y="29"/>
                    <a:pt x="0" y="29"/>
                  </a:cubicBezTo>
                  <a:cubicBezTo>
                    <a:pt x="0" y="32"/>
                    <a:pt x="2" y="34"/>
                    <a:pt x="5" y="34"/>
                  </a:cubicBezTo>
                  <a:close/>
                  <a:moveTo>
                    <a:pt x="9" y="9"/>
                  </a:moveTo>
                  <a:cubicBezTo>
                    <a:pt x="25" y="9"/>
                    <a:pt x="25" y="9"/>
                    <a:pt x="25" y="9"/>
                  </a:cubicBezTo>
                  <a:cubicBezTo>
                    <a:pt x="25" y="24"/>
                    <a:pt x="25" y="24"/>
                    <a:pt x="25" y="24"/>
                  </a:cubicBezTo>
                  <a:cubicBezTo>
                    <a:pt x="9" y="24"/>
                    <a:pt x="9" y="24"/>
                    <a:pt x="9" y="24"/>
                  </a:cubicBezTo>
                  <a:lnTo>
                    <a:pt x="9" y="9"/>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9" name="Freeform 222"/>
            <p:cNvSpPr>
              <a:spLocks noEditPoints="1"/>
            </p:cNvSpPr>
            <p:nvPr/>
          </p:nvSpPr>
          <p:spPr bwMode="auto">
            <a:xfrm>
              <a:off x="4497529" y="1359422"/>
              <a:ext cx="43492" cy="49093"/>
            </a:xfrm>
            <a:custGeom>
              <a:avLst/>
              <a:gdLst>
                <a:gd name="T0" fmla="*/ 5 w 35"/>
                <a:gd name="T1" fmla="*/ 34 h 34"/>
                <a:gd name="T2" fmla="*/ 30 w 35"/>
                <a:gd name="T3" fmla="*/ 34 h 34"/>
                <a:gd name="T4" fmla="*/ 35 w 35"/>
                <a:gd name="T5" fmla="*/ 29 h 34"/>
                <a:gd name="T6" fmla="*/ 35 w 35"/>
                <a:gd name="T7" fmla="*/ 5 h 34"/>
                <a:gd name="T8" fmla="*/ 30 w 35"/>
                <a:gd name="T9" fmla="*/ 0 h 34"/>
                <a:gd name="T10" fmla="*/ 5 w 35"/>
                <a:gd name="T11" fmla="*/ 0 h 34"/>
                <a:gd name="T12" fmla="*/ 0 w 35"/>
                <a:gd name="T13" fmla="*/ 5 h 34"/>
                <a:gd name="T14" fmla="*/ 0 w 35"/>
                <a:gd name="T15" fmla="*/ 29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5"/>
                    <a:pt x="35" y="5"/>
                    <a:pt x="35" y="5"/>
                  </a:cubicBezTo>
                  <a:cubicBezTo>
                    <a:pt x="35" y="2"/>
                    <a:pt x="33" y="0"/>
                    <a:pt x="30" y="0"/>
                  </a:cubicBezTo>
                  <a:cubicBezTo>
                    <a:pt x="5" y="0"/>
                    <a:pt x="5" y="0"/>
                    <a:pt x="5" y="0"/>
                  </a:cubicBezTo>
                  <a:cubicBezTo>
                    <a:pt x="2" y="0"/>
                    <a:pt x="0" y="2"/>
                    <a:pt x="0" y="5"/>
                  </a:cubicBezTo>
                  <a:cubicBezTo>
                    <a:pt x="0" y="29"/>
                    <a:pt x="0" y="29"/>
                    <a:pt x="0" y="29"/>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0" name="Freeform 223"/>
            <p:cNvSpPr>
              <a:spLocks noEditPoints="1"/>
            </p:cNvSpPr>
            <p:nvPr/>
          </p:nvSpPr>
          <p:spPr bwMode="auto">
            <a:xfrm>
              <a:off x="4436317" y="1174380"/>
              <a:ext cx="256122" cy="338929"/>
            </a:xfrm>
            <a:custGeom>
              <a:avLst/>
              <a:gdLst>
                <a:gd name="T0" fmla="*/ 202 w 206"/>
                <a:gd name="T1" fmla="*/ 96 h 233"/>
                <a:gd name="T2" fmla="*/ 133 w 206"/>
                <a:gd name="T3" fmla="*/ 81 h 233"/>
                <a:gd name="T4" fmla="*/ 133 w 206"/>
                <a:gd name="T5" fmla="*/ 7 h 233"/>
                <a:gd name="T6" fmla="*/ 133 w 206"/>
                <a:gd name="T7" fmla="*/ 6 h 233"/>
                <a:gd name="T8" fmla="*/ 133 w 206"/>
                <a:gd name="T9" fmla="*/ 5 h 233"/>
                <a:gd name="T10" fmla="*/ 127 w 206"/>
                <a:gd name="T11" fmla="*/ 1 h 233"/>
                <a:gd name="T12" fmla="*/ 4 w 206"/>
                <a:gd name="T13" fmla="*/ 20 h 233"/>
                <a:gd name="T14" fmla="*/ 0 w 206"/>
                <a:gd name="T15" fmla="*/ 25 h 233"/>
                <a:gd name="T16" fmla="*/ 0 w 206"/>
                <a:gd name="T17" fmla="*/ 25 h 233"/>
                <a:gd name="T18" fmla="*/ 0 w 206"/>
                <a:gd name="T19" fmla="*/ 26 h 233"/>
                <a:gd name="T20" fmla="*/ 0 w 206"/>
                <a:gd name="T21" fmla="*/ 228 h 233"/>
                <a:gd name="T22" fmla="*/ 5 w 206"/>
                <a:gd name="T23" fmla="*/ 233 h 233"/>
                <a:gd name="T24" fmla="*/ 54 w 206"/>
                <a:gd name="T25" fmla="*/ 233 h 233"/>
                <a:gd name="T26" fmla="*/ 79 w 206"/>
                <a:gd name="T27" fmla="*/ 233 h 233"/>
                <a:gd name="T28" fmla="*/ 128 w 206"/>
                <a:gd name="T29" fmla="*/ 233 h 233"/>
                <a:gd name="T30" fmla="*/ 201 w 206"/>
                <a:gd name="T31" fmla="*/ 233 h 233"/>
                <a:gd name="T32" fmla="*/ 206 w 206"/>
                <a:gd name="T33" fmla="*/ 228 h 233"/>
                <a:gd name="T34" fmla="*/ 206 w 206"/>
                <a:gd name="T35" fmla="*/ 101 h 233"/>
                <a:gd name="T36" fmla="*/ 202 w 206"/>
                <a:gd name="T37" fmla="*/ 96 h 233"/>
                <a:gd name="T38" fmla="*/ 9 w 206"/>
                <a:gd name="T39" fmla="*/ 30 h 233"/>
                <a:gd name="T40" fmla="*/ 123 w 206"/>
                <a:gd name="T41" fmla="*/ 12 h 233"/>
                <a:gd name="T42" fmla="*/ 123 w 206"/>
                <a:gd name="T43" fmla="*/ 85 h 233"/>
                <a:gd name="T44" fmla="*/ 123 w 206"/>
                <a:gd name="T45" fmla="*/ 224 h 233"/>
                <a:gd name="T46" fmla="*/ 84 w 206"/>
                <a:gd name="T47" fmla="*/ 224 h 233"/>
                <a:gd name="T48" fmla="*/ 84 w 206"/>
                <a:gd name="T49" fmla="*/ 180 h 233"/>
                <a:gd name="T50" fmla="*/ 79 w 206"/>
                <a:gd name="T51" fmla="*/ 175 h 233"/>
                <a:gd name="T52" fmla="*/ 54 w 206"/>
                <a:gd name="T53" fmla="*/ 175 h 233"/>
                <a:gd name="T54" fmla="*/ 49 w 206"/>
                <a:gd name="T55" fmla="*/ 180 h 233"/>
                <a:gd name="T56" fmla="*/ 49 w 206"/>
                <a:gd name="T57" fmla="*/ 224 h 233"/>
                <a:gd name="T58" fmla="*/ 9 w 206"/>
                <a:gd name="T59" fmla="*/ 224 h 233"/>
                <a:gd name="T60" fmla="*/ 9 w 206"/>
                <a:gd name="T61" fmla="*/ 30 h 233"/>
                <a:gd name="T62" fmla="*/ 58 w 206"/>
                <a:gd name="T63" fmla="*/ 224 h 233"/>
                <a:gd name="T64" fmla="*/ 58 w 206"/>
                <a:gd name="T65" fmla="*/ 184 h 233"/>
                <a:gd name="T66" fmla="*/ 74 w 206"/>
                <a:gd name="T67" fmla="*/ 184 h 233"/>
                <a:gd name="T68" fmla="*/ 74 w 206"/>
                <a:gd name="T69" fmla="*/ 224 h 233"/>
                <a:gd name="T70" fmla="*/ 58 w 206"/>
                <a:gd name="T71" fmla="*/ 224 h 233"/>
                <a:gd name="T72" fmla="*/ 196 w 206"/>
                <a:gd name="T73" fmla="*/ 224 h 233"/>
                <a:gd name="T74" fmla="*/ 170 w 206"/>
                <a:gd name="T75" fmla="*/ 224 h 233"/>
                <a:gd name="T76" fmla="*/ 170 w 206"/>
                <a:gd name="T77" fmla="*/ 199 h 233"/>
                <a:gd name="T78" fmla="*/ 165 w 206"/>
                <a:gd name="T79" fmla="*/ 195 h 233"/>
                <a:gd name="T80" fmla="*/ 164 w 206"/>
                <a:gd name="T81" fmla="*/ 195 h 233"/>
                <a:gd name="T82" fmla="*/ 159 w 206"/>
                <a:gd name="T83" fmla="*/ 199 h 233"/>
                <a:gd name="T84" fmla="*/ 159 w 206"/>
                <a:gd name="T85" fmla="*/ 224 h 233"/>
                <a:gd name="T86" fmla="*/ 133 w 206"/>
                <a:gd name="T87" fmla="*/ 224 h 233"/>
                <a:gd name="T88" fmla="*/ 133 w 206"/>
                <a:gd name="T89" fmla="*/ 90 h 233"/>
                <a:gd name="T90" fmla="*/ 196 w 206"/>
                <a:gd name="T91" fmla="*/ 105 h 233"/>
                <a:gd name="T92" fmla="*/ 196 w 206"/>
                <a:gd name="T9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3">
                  <a:moveTo>
                    <a:pt x="202" y="96"/>
                  </a:moveTo>
                  <a:cubicBezTo>
                    <a:pt x="133" y="81"/>
                    <a:pt x="133" y="81"/>
                    <a:pt x="133" y="81"/>
                  </a:cubicBezTo>
                  <a:cubicBezTo>
                    <a:pt x="133" y="7"/>
                    <a:pt x="133" y="7"/>
                    <a:pt x="133" y="7"/>
                  </a:cubicBezTo>
                  <a:cubicBezTo>
                    <a:pt x="133" y="6"/>
                    <a:pt x="133" y="6"/>
                    <a:pt x="133" y="6"/>
                  </a:cubicBezTo>
                  <a:cubicBezTo>
                    <a:pt x="133" y="6"/>
                    <a:pt x="133" y="5"/>
                    <a:pt x="133" y="5"/>
                  </a:cubicBezTo>
                  <a:cubicBezTo>
                    <a:pt x="132" y="2"/>
                    <a:pt x="130" y="0"/>
                    <a:pt x="127" y="1"/>
                  </a:cubicBezTo>
                  <a:cubicBezTo>
                    <a:pt x="4" y="20"/>
                    <a:pt x="4" y="20"/>
                    <a:pt x="4" y="20"/>
                  </a:cubicBezTo>
                  <a:cubicBezTo>
                    <a:pt x="1" y="20"/>
                    <a:pt x="0" y="23"/>
                    <a:pt x="0" y="25"/>
                  </a:cubicBezTo>
                  <a:cubicBezTo>
                    <a:pt x="0" y="25"/>
                    <a:pt x="0" y="25"/>
                    <a:pt x="0" y="25"/>
                  </a:cubicBezTo>
                  <a:cubicBezTo>
                    <a:pt x="0" y="26"/>
                    <a:pt x="0" y="26"/>
                    <a:pt x="0" y="26"/>
                  </a:cubicBezTo>
                  <a:cubicBezTo>
                    <a:pt x="0" y="228"/>
                    <a:pt x="0" y="228"/>
                    <a:pt x="0" y="228"/>
                  </a:cubicBezTo>
                  <a:cubicBezTo>
                    <a:pt x="0" y="231"/>
                    <a:pt x="2" y="233"/>
                    <a:pt x="5" y="233"/>
                  </a:cubicBezTo>
                  <a:cubicBezTo>
                    <a:pt x="54" y="233"/>
                    <a:pt x="54" y="233"/>
                    <a:pt x="54" y="233"/>
                  </a:cubicBezTo>
                  <a:cubicBezTo>
                    <a:pt x="79" y="233"/>
                    <a:pt x="79" y="233"/>
                    <a:pt x="79" y="233"/>
                  </a:cubicBezTo>
                  <a:cubicBezTo>
                    <a:pt x="128" y="233"/>
                    <a:pt x="128" y="233"/>
                    <a:pt x="128" y="233"/>
                  </a:cubicBezTo>
                  <a:cubicBezTo>
                    <a:pt x="201" y="233"/>
                    <a:pt x="201" y="233"/>
                    <a:pt x="201" y="233"/>
                  </a:cubicBezTo>
                  <a:cubicBezTo>
                    <a:pt x="204" y="233"/>
                    <a:pt x="206" y="231"/>
                    <a:pt x="206" y="228"/>
                  </a:cubicBezTo>
                  <a:cubicBezTo>
                    <a:pt x="206" y="101"/>
                    <a:pt x="206" y="101"/>
                    <a:pt x="206" y="101"/>
                  </a:cubicBezTo>
                  <a:cubicBezTo>
                    <a:pt x="206" y="99"/>
                    <a:pt x="204" y="97"/>
                    <a:pt x="202" y="96"/>
                  </a:cubicBezTo>
                  <a:close/>
                  <a:moveTo>
                    <a:pt x="9" y="30"/>
                  </a:moveTo>
                  <a:cubicBezTo>
                    <a:pt x="123" y="12"/>
                    <a:pt x="123" y="12"/>
                    <a:pt x="123" y="12"/>
                  </a:cubicBezTo>
                  <a:cubicBezTo>
                    <a:pt x="123" y="85"/>
                    <a:pt x="123" y="85"/>
                    <a:pt x="123" y="85"/>
                  </a:cubicBezTo>
                  <a:cubicBezTo>
                    <a:pt x="123" y="224"/>
                    <a:pt x="123" y="224"/>
                    <a:pt x="123" y="224"/>
                  </a:cubicBezTo>
                  <a:cubicBezTo>
                    <a:pt x="84" y="224"/>
                    <a:pt x="84" y="224"/>
                    <a:pt x="84" y="224"/>
                  </a:cubicBezTo>
                  <a:cubicBezTo>
                    <a:pt x="84" y="180"/>
                    <a:pt x="84" y="180"/>
                    <a:pt x="84" y="180"/>
                  </a:cubicBezTo>
                  <a:cubicBezTo>
                    <a:pt x="84" y="177"/>
                    <a:pt x="82" y="175"/>
                    <a:pt x="79" y="175"/>
                  </a:cubicBezTo>
                  <a:cubicBezTo>
                    <a:pt x="54" y="175"/>
                    <a:pt x="54" y="175"/>
                    <a:pt x="54" y="175"/>
                  </a:cubicBezTo>
                  <a:cubicBezTo>
                    <a:pt x="51" y="175"/>
                    <a:pt x="49" y="177"/>
                    <a:pt x="49" y="180"/>
                  </a:cubicBezTo>
                  <a:cubicBezTo>
                    <a:pt x="49" y="224"/>
                    <a:pt x="49" y="224"/>
                    <a:pt x="49" y="224"/>
                  </a:cubicBezTo>
                  <a:cubicBezTo>
                    <a:pt x="9" y="224"/>
                    <a:pt x="9" y="224"/>
                    <a:pt x="9" y="224"/>
                  </a:cubicBezTo>
                  <a:lnTo>
                    <a:pt x="9" y="30"/>
                  </a:lnTo>
                  <a:close/>
                  <a:moveTo>
                    <a:pt x="58" y="224"/>
                  </a:moveTo>
                  <a:cubicBezTo>
                    <a:pt x="58" y="184"/>
                    <a:pt x="58" y="184"/>
                    <a:pt x="58" y="184"/>
                  </a:cubicBezTo>
                  <a:cubicBezTo>
                    <a:pt x="74" y="184"/>
                    <a:pt x="74" y="184"/>
                    <a:pt x="74" y="184"/>
                  </a:cubicBezTo>
                  <a:cubicBezTo>
                    <a:pt x="74" y="224"/>
                    <a:pt x="74" y="224"/>
                    <a:pt x="74" y="224"/>
                  </a:cubicBezTo>
                  <a:lnTo>
                    <a:pt x="58" y="224"/>
                  </a:lnTo>
                  <a:close/>
                  <a:moveTo>
                    <a:pt x="196" y="224"/>
                  </a:moveTo>
                  <a:cubicBezTo>
                    <a:pt x="170" y="224"/>
                    <a:pt x="170" y="224"/>
                    <a:pt x="170" y="224"/>
                  </a:cubicBezTo>
                  <a:cubicBezTo>
                    <a:pt x="170" y="199"/>
                    <a:pt x="170" y="199"/>
                    <a:pt x="170" y="199"/>
                  </a:cubicBezTo>
                  <a:cubicBezTo>
                    <a:pt x="170" y="197"/>
                    <a:pt x="167" y="195"/>
                    <a:pt x="165" y="195"/>
                  </a:cubicBezTo>
                  <a:cubicBezTo>
                    <a:pt x="164" y="195"/>
                    <a:pt x="164" y="195"/>
                    <a:pt x="164" y="195"/>
                  </a:cubicBezTo>
                  <a:cubicBezTo>
                    <a:pt x="161" y="195"/>
                    <a:pt x="159" y="197"/>
                    <a:pt x="159" y="199"/>
                  </a:cubicBezTo>
                  <a:cubicBezTo>
                    <a:pt x="159" y="224"/>
                    <a:pt x="159" y="224"/>
                    <a:pt x="159" y="224"/>
                  </a:cubicBezTo>
                  <a:cubicBezTo>
                    <a:pt x="133" y="224"/>
                    <a:pt x="133" y="224"/>
                    <a:pt x="133" y="224"/>
                  </a:cubicBezTo>
                  <a:cubicBezTo>
                    <a:pt x="133" y="90"/>
                    <a:pt x="133" y="90"/>
                    <a:pt x="133" y="90"/>
                  </a:cubicBezTo>
                  <a:cubicBezTo>
                    <a:pt x="196" y="105"/>
                    <a:pt x="196" y="105"/>
                    <a:pt x="196" y="105"/>
                  </a:cubicBezTo>
                  <a:lnTo>
                    <a:pt x="196" y="224"/>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1" name="Freeform 224"/>
            <p:cNvSpPr>
              <a:spLocks/>
            </p:cNvSpPr>
            <p:nvPr/>
          </p:nvSpPr>
          <p:spPr bwMode="auto">
            <a:xfrm>
              <a:off x="4633644" y="1350925"/>
              <a:ext cx="13692" cy="34931"/>
            </a:xfrm>
            <a:custGeom>
              <a:avLst/>
              <a:gdLst>
                <a:gd name="T0" fmla="*/ 5 w 11"/>
                <a:gd name="T1" fmla="*/ 24 h 24"/>
                <a:gd name="T2" fmla="*/ 6 w 11"/>
                <a:gd name="T3" fmla="*/ 24 h 24"/>
                <a:gd name="T4" fmla="*/ 11 w 11"/>
                <a:gd name="T5" fmla="*/ 20 h 24"/>
                <a:gd name="T6" fmla="*/ 11 w 11"/>
                <a:gd name="T7" fmla="*/ 5 h 24"/>
                <a:gd name="T8" fmla="*/ 6 w 11"/>
                <a:gd name="T9" fmla="*/ 0 h 24"/>
                <a:gd name="T10" fmla="*/ 5 w 11"/>
                <a:gd name="T11" fmla="*/ 0 h 24"/>
                <a:gd name="T12" fmla="*/ 0 w 11"/>
                <a:gd name="T13" fmla="*/ 5 h 24"/>
                <a:gd name="T14" fmla="*/ 0 w 11"/>
                <a:gd name="T15" fmla="*/ 20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20"/>
                  </a:cubicBezTo>
                  <a:cubicBezTo>
                    <a:pt x="11" y="5"/>
                    <a:pt x="11" y="5"/>
                    <a:pt x="11" y="5"/>
                  </a:cubicBezTo>
                  <a:cubicBezTo>
                    <a:pt x="11" y="2"/>
                    <a:pt x="8" y="0"/>
                    <a:pt x="6" y="0"/>
                  </a:cubicBezTo>
                  <a:cubicBezTo>
                    <a:pt x="5" y="0"/>
                    <a:pt x="5" y="0"/>
                    <a:pt x="5" y="0"/>
                  </a:cubicBezTo>
                  <a:cubicBezTo>
                    <a:pt x="2" y="0"/>
                    <a:pt x="0" y="2"/>
                    <a:pt x="0" y="5"/>
                  </a:cubicBezTo>
                  <a:cubicBezTo>
                    <a:pt x="0" y="20"/>
                    <a:pt x="0" y="20"/>
                    <a:pt x="0" y="20"/>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2" name="Freeform 225"/>
            <p:cNvSpPr>
              <a:spLocks/>
            </p:cNvSpPr>
            <p:nvPr/>
          </p:nvSpPr>
          <p:spPr bwMode="auto">
            <a:xfrm>
              <a:off x="4633644" y="1400018"/>
              <a:ext cx="13692" cy="34931"/>
            </a:xfrm>
            <a:custGeom>
              <a:avLst/>
              <a:gdLst>
                <a:gd name="T0" fmla="*/ 5 w 11"/>
                <a:gd name="T1" fmla="*/ 24 h 24"/>
                <a:gd name="T2" fmla="*/ 6 w 11"/>
                <a:gd name="T3" fmla="*/ 24 h 24"/>
                <a:gd name="T4" fmla="*/ 11 w 11"/>
                <a:gd name="T5" fmla="*/ 19 h 24"/>
                <a:gd name="T6" fmla="*/ 11 w 11"/>
                <a:gd name="T7" fmla="*/ 5 h 24"/>
                <a:gd name="T8" fmla="*/ 6 w 11"/>
                <a:gd name="T9" fmla="*/ 0 h 24"/>
                <a:gd name="T10" fmla="*/ 5 w 11"/>
                <a:gd name="T11" fmla="*/ 0 h 24"/>
                <a:gd name="T12" fmla="*/ 0 w 11"/>
                <a:gd name="T13" fmla="*/ 5 h 24"/>
                <a:gd name="T14" fmla="*/ 0 w 11"/>
                <a:gd name="T15" fmla="*/ 19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19"/>
                  </a:cubicBezTo>
                  <a:cubicBezTo>
                    <a:pt x="11" y="5"/>
                    <a:pt x="11" y="5"/>
                    <a:pt x="11" y="5"/>
                  </a:cubicBezTo>
                  <a:cubicBezTo>
                    <a:pt x="11" y="2"/>
                    <a:pt x="8" y="0"/>
                    <a:pt x="6" y="0"/>
                  </a:cubicBezTo>
                  <a:cubicBezTo>
                    <a:pt x="5" y="0"/>
                    <a:pt x="5" y="0"/>
                    <a:pt x="5" y="0"/>
                  </a:cubicBezTo>
                  <a:cubicBezTo>
                    <a:pt x="2" y="0"/>
                    <a:pt x="0" y="2"/>
                    <a:pt x="0" y="5"/>
                  </a:cubicBezTo>
                  <a:cubicBezTo>
                    <a:pt x="0" y="19"/>
                    <a:pt x="0" y="19"/>
                    <a:pt x="0" y="19"/>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66" name="TextBox 65"/>
            <p:cNvSpPr txBox="1"/>
            <p:nvPr/>
          </p:nvSpPr>
          <p:spPr>
            <a:xfrm>
              <a:off x="4751220" y="1338004"/>
              <a:ext cx="559823" cy="184666"/>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ORIGINAL SENDER</a:t>
              </a:r>
            </a:p>
          </p:txBody>
        </p:sp>
      </p:grpSp>
      <p:grpSp>
        <p:nvGrpSpPr>
          <p:cNvPr id="5" name="Grupp 4"/>
          <p:cNvGrpSpPr/>
          <p:nvPr/>
        </p:nvGrpSpPr>
        <p:grpSpPr>
          <a:xfrm>
            <a:off x="10456642" y="2499308"/>
            <a:ext cx="1166301" cy="464387"/>
            <a:chOff x="7811151" y="1174380"/>
            <a:chExt cx="874726" cy="348290"/>
          </a:xfrm>
        </p:grpSpPr>
        <p:sp>
          <p:nvSpPr>
            <p:cNvPr id="91" name="Freeform 220"/>
            <p:cNvSpPr>
              <a:spLocks noEditPoints="1"/>
            </p:cNvSpPr>
            <p:nvPr/>
          </p:nvSpPr>
          <p:spPr bwMode="auto">
            <a:xfrm>
              <a:off x="7872357" y="1230081"/>
              <a:ext cx="43492" cy="49093"/>
            </a:xfrm>
            <a:custGeom>
              <a:avLst/>
              <a:gdLst>
                <a:gd name="T0" fmla="*/ 5 w 35"/>
                <a:gd name="T1" fmla="*/ 34 h 34"/>
                <a:gd name="T2" fmla="*/ 30 w 35"/>
                <a:gd name="T3" fmla="*/ 34 h 34"/>
                <a:gd name="T4" fmla="*/ 35 w 35"/>
                <a:gd name="T5" fmla="*/ 30 h 34"/>
                <a:gd name="T6" fmla="*/ 35 w 35"/>
                <a:gd name="T7" fmla="*/ 5 h 34"/>
                <a:gd name="T8" fmla="*/ 30 w 35"/>
                <a:gd name="T9" fmla="*/ 0 h 34"/>
                <a:gd name="T10" fmla="*/ 5 w 35"/>
                <a:gd name="T11" fmla="*/ 0 h 34"/>
                <a:gd name="T12" fmla="*/ 0 w 35"/>
                <a:gd name="T13" fmla="*/ 5 h 34"/>
                <a:gd name="T14" fmla="*/ 0 w 35"/>
                <a:gd name="T15" fmla="*/ 30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30"/>
                  </a:cubicBezTo>
                  <a:cubicBezTo>
                    <a:pt x="35" y="5"/>
                    <a:pt x="35" y="5"/>
                    <a:pt x="35" y="5"/>
                  </a:cubicBezTo>
                  <a:cubicBezTo>
                    <a:pt x="35" y="2"/>
                    <a:pt x="33" y="0"/>
                    <a:pt x="30" y="0"/>
                  </a:cubicBezTo>
                  <a:cubicBezTo>
                    <a:pt x="5" y="0"/>
                    <a:pt x="5" y="0"/>
                    <a:pt x="5" y="0"/>
                  </a:cubicBezTo>
                  <a:cubicBezTo>
                    <a:pt x="2" y="0"/>
                    <a:pt x="0" y="2"/>
                    <a:pt x="0" y="5"/>
                  </a:cubicBezTo>
                  <a:cubicBezTo>
                    <a:pt x="0" y="30"/>
                    <a:pt x="0" y="30"/>
                    <a:pt x="0" y="30"/>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2" name="Freeform 221"/>
            <p:cNvSpPr>
              <a:spLocks noEditPoints="1"/>
            </p:cNvSpPr>
            <p:nvPr/>
          </p:nvSpPr>
          <p:spPr bwMode="auto">
            <a:xfrm>
              <a:off x="7872357" y="1295223"/>
              <a:ext cx="43492" cy="50037"/>
            </a:xfrm>
            <a:custGeom>
              <a:avLst/>
              <a:gdLst>
                <a:gd name="T0" fmla="*/ 5 w 35"/>
                <a:gd name="T1" fmla="*/ 34 h 34"/>
                <a:gd name="T2" fmla="*/ 30 w 35"/>
                <a:gd name="T3" fmla="*/ 34 h 34"/>
                <a:gd name="T4" fmla="*/ 35 w 35"/>
                <a:gd name="T5" fmla="*/ 29 h 34"/>
                <a:gd name="T6" fmla="*/ 35 w 35"/>
                <a:gd name="T7" fmla="*/ 4 h 34"/>
                <a:gd name="T8" fmla="*/ 30 w 35"/>
                <a:gd name="T9" fmla="*/ 0 h 34"/>
                <a:gd name="T10" fmla="*/ 5 w 35"/>
                <a:gd name="T11" fmla="*/ 0 h 34"/>
                <a:gd name="T12" fmla="*/ 0 w 35"/>
                <a:gd name="T13" fmla="*/ 4 h 34"/>
                <a:gd name="T14" fmla="*/ 0 w 35"/>
                <a:gd name="T15" fmla="*/ 29 h 34"/>
                <a:gd name="T16" fmla="*/ 5 w 35"/>
                <a:gd name="T17" fmla="*/ 34 h 34"/>
                <a:gd name="T18" fmla="*/ 9 w 35"/>
                <a:gd name="T19" fmla="*/ 9 h 34"/>
                <a:gd name="T20" fmla="*/ 25 w 35"/>
                <a:gd name="T21" fmla="*/ 9 h 34"/>
                <a:gd name="T22" fmla="*/ 25 w 35"/>
                <a:gd name="T23" fmla="*/ 24 h 34"/>
                <a:gd name="T24" fmla="*/ 9 w 35"/>
                <a:gd name="T25" fmla="*/ 24 h 34"/>
                <a:gd name="T26" fmla="*/ 9 w 35"/>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4"/>
                    <a:pt x="35" y="4"/>
                    <a:pt x="35" y="4"/>
                  </a:cubicBezTo>
                  <a:cubicBezTo>
                    <a:pt x="35" y="2"/>
                    <a:pt x="33" y="0"/>
                    <a:pt x="30" y="0"/>
                  </a:cubicBezTo>
                  <a:cubicBezTo>
                    <a:pt x="5" y="0"/>
                    <a:pt x="5" y="0"/>
                    <a:pt x="5" y="0"/>
                  </a:cubicBezTo>
                  <a:cubicBezTo>
                    <a:pt x="2" y="0"/>
                    <a:pt x="0" y="2"/>
                    <a:pt x="0" y="4"/>
                  </a:cubicBezTo>
                  <a:cubicBezTo>
                    <a:pt x="0" y="29"/>
                    <a:pt x="0" y="29"/>
                    <a:pt x="0" y="29"/>
                  </a:cubicBezTo>
                  <a:cubicBezTo>
                    <a:pt x="0" y="32"/>
                    <a:pt x="2" y="34"/>
                    <a:pt x="5" y="34"/>
                  </a:cubicBezTo>
                  <a:close/>
                  <a:moveTo>
                    <a:pt x="9" y="9"/>
                  </a:moveTo>
                  <a:cubicBezTo>
                    <a:pt x="25" y="9"/>
                    <a:pt x="25" y="9"/>
                    <a:pt x="25" y="9"/>
                  </a:cubicBezTo>
                  <a:cubicBezTo>
                    <a:pt x="25" y="24"/>
                    <a:pt x="25" y="24"/>
                    <a:pt x="25" y="24"/>
                  </a:cubicBezTo>
                  <a:cubicBezTo>
                    <a:pt x="9" y="24"/>
                    <a:pt x="9" y="24"/>
                    <a:pt x="9" y="24"/>
                  </a:cubicBezTo>
                  <a:lnTo>
                    <a:pt x="9" y="9"/>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3" name="Freeform 222"/>
            <p:cNvSpPr>
              <a:spLocks noEditPoints="1"/>
            </p:cNvSpPr>
            <p:nvPr/>
          </p:nvSpPr>
          <p:spPr bwMode="auto">
            <a:xfrm>
              <a:off x="7872357" y="1359422"/>
              <a:ext cx="43492" cy="49093"/>
            </a:xfrm>
            <a:custGeom>
              <a:avLst/>
              <a:gdLst>
                <a:gd name="T0" fmla="*/ 5 w 35"/>
                <a:gd name="T1" fmla="*/ 34 h 34"/>
                <a:gd name="T2" fmla="*/ 30 w 35"/>
                <a:gd name="T3" fmla="*/ 34 h 34"/>
                <a:gd name="T4" fmla="*/ 35 w 35"/>
                <a:gd name="T5" fmla="*/ 29 h 34"/>
                <a:gd name="T6" fmla="*/ 35 w 35"/>
                <a:gd name="T7" fmla="*/ 5 h 34"/>
                <a:gd name="T8" fmla="*/ 30 w 35"/>
                <a:gd name="T9" fmla="*/ 0 h 34"/>
                <a:gd name="T10" fmla="*/ 5 w 35"/>
                <a:gd name="T11" fmla="*/ 0 h 34"/>
                <a:gd name="T12" fmla="*/ 0 w 35"/>
                <a:gd name="T13" fmla="*/ 5 h 34"/>
                <a:gd name="T14" fmla="*/ 0 w 35"/>
                <a:gd name="T15" fmla="*/ 29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5"/>
                    <a:pt x="35" y="5"/>
                    <a:pt x="35" y="5"/>
                  </a:cubicBezTo>
                  <a:cubicBezTo>
                    <a:pt x="35" y="2"/>
                    <a:pt x="33" y="0"/>
                    <a:pt x="30" y="0"/>
                  </a:cubicBezTo>
                  <a:cubicBezTo>
                    <a:pt x="5" y="0"/>
                    <a:pt x="5" y="0"/>
                    <a:pt x="5" y="0"/>
                  </a:cubicBezTo>
                  <a:cubicBezTo>
                    <a:pt x="2" y="0"/>
                    <a:pt x="0" y="2"/>
                    <a:pt x="0" y="5"/>
                  </a:cubicBezTo>
                  <a:cubicBezTo>
                    <a:pt x="0" y="29"/>
                    <a:pt x="0" y="29"/>
                    <a:pt x="0" y="29"/>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4" name="Freeform 223"/>
            <p:cNvSpPr>
              <a:spLocks noEditPoints="1"/>
            </p:cNvSpPr>
            <p:nvPr/>
          </p:nvSpPr>
          <p:spPr bwMode="auto">
            <a:xfrm>
              <a:off x="7811151" y="1174380"/>
              <a:ext cx="256122" cy="338929"/>
            </a:xfrm>
            <a:custGeom>
              <a:avLst/>
              <a:gdLst>
                <a:gd name="T0" fmla="*/ 202 w 206"/>
                <a:gd name="T1" fmla="*/ 96 h 233"/>
                <a:gd name="T2" fmla="*/ 133 w 206"/>
                <a:gd name="T3" fmla="*/ 81 h 233"/>
                <a:gd name="T4" fmla="*/ 133 w 206"/>
                <a:gd name="T5" fmla="*/ 7 h 233"/>
                <a:gd name="T6" fmla="*/ 133 w 206"/>
                <a:gd name="T7" fmla="*/ 6 h 233"/>
                <a:gd name="T8" fmla="*/ 133 w 206"/>
                <a:gd name="T9" fmla="*/ 5 h 233"/>
                <a:gd name="T10" fmla="*/ 127 w 206"/>
                <a:gd name="T11" fmla="*/ 1 h 233"/>
                <a:gd name="T12" fmla="*/ 4 w 206"/>
                <a:gd name="T13" fmla="*/ 20 h 233"/>
                <a:gd name="T14" fmla="*/ 0 w 206"/>
                <a:gd name="T15" fmla="*/ 25 h 233"/>
                <a:gd name="T16" fmla="*/ 0 w 206"/>
                <a:gd name="T17" fmla="*/ 25 h 233"/>
                <a:gd name="T18" fmla="*/ 0 w 206"/>
                <a:gd name="T19" fmla="*/ 26 h 233"/>
                <a:gd name="T20" fmla="*/ 0 w 206"/>
                <a:gd name="T21" fmla="*/ 228 h 233"/>
                <a:gd name="T22" fmla="*/ 5 w 206"/>
                <a:gd name="T23" fmla="*/ 233 h 233"/>
                <a:gd name="T24" fmla="*/ 54 w 206"/>
                <a:gd name="T25" fmla="*/ 233 h 233"/>
                <a:gd name="T26" fmla="*/ 79 w 206"/>
                <a:gd name="T27" fmla="*/ 233 h 233"/>
                <a:gd name="T28" fmla="*/ 128 w 206"/>
                <a:gd name="T29" fmla="*/ 233 h 233"/>
                <a:gd name="T30" fmla="*/ 201 w 206"/>
                <a:gd name="T31" fmla="*/ 233 h 233"/>
                <a:gd name="T32" fmla="*/ 206 w 206"/>
                <a:gd name="T33" fmla="*/ 228 h 233"/>
                <a:gd name="T34" fmla="*/ 206 w 206"/>
                <a:gd name="T35" fmla="*/ 101 h 233"/>
                <a:gd name="T36" fmla="*/ 202 w 206"/>
                <a:gd name="T37" fmla="*/ 96 h 233"/>
                <a:gd name="T38" fmla="*/ 9 w 206"/>
                <a:gd name="T39" fmla="*/ 30 h 233"/>
                <a:gd name="T40" fmla="*/ 123 w 206"/>
                <a:gd name="T41" fmla="*/ 12 h 233"/>
                <a:gd name="T42" fmla="*/ 123 w 206"/>
                <a:gd name="T43" fmla="*/ 85 h 233"/>
                <a:gd name="T44" fmla="*/ 123 w 206"/>
                <a:gd name="T45" fmla="*/ 224 h 233"/>
                <a:gd name="T46" fmla="*/ 84 w 206"/>
                <a:gd name="T47" fmla="*/ 224 h 233"/>
                <a:gd name="T48" fmla="*/ 84 w 206"/>
                <a:gd name="T49" fmla="*/ 180 h 233"/>
                <a:gd name="T50" fmla="*/ 79 w 206"/>
                <a:gd name="T51" fmla="*/ 175 h 233"/>
                <a:gd name="T52" fmla="*/ 54 w 206"/>
                <a:gd name="T53" fmla="*/ 175 h 233"/>
                <a:gd name="T54" fmla="*/ 49 w 206"/>
                <a:gd name="T55" fmla="*/ 180 h 233"/>
                <a:gd name="T56" fmla="*/ 49 w 206"/>
                <a:gd name="T57" fmla="*/ 224 h 233"/>
                <a:gd name="T58" fmla="*/ 9 w 206"/>
                <a:gd name="T59" fmla="*/ 224 h 233"/>
                <a:gd name="T60" fmla="*/ 9 w 206"/>
                <a:gd name="T61" fmla="*/ 30 h 233"/>
                <a:gd name="T62" fmla="*/ 58 w 206"/>
                <a:gd name="T63" fmla="*/ 224 h 233"/>
                <a:gd name="T64" fmla="*/ 58 w 206"/>
                <a:gd name="T65" fmla="*/ 184 h 233"/>
                <a:gd name="T66" fmla="*/ 74 w 206"/>
                <a:gd name="T67" fmla="*/ 184 h 233"/>
                <a:gd name="T68" fmla="*/ 74 w 206"/>
                <a:gd name="T69" fmla="*/ 224 h 233"/>
                <a:gd name="T70" fmla="*/ 58 w 206"/>
                <a:gd name="T71" fmla="*/ 224 h 233"/>
                <a:gd name="T72" fmla="*/ 196 w 206"/>
                <a:gd name="T73" fmla="*/ 224 h 233"/>
                <a:gd name="T74" fmla="*/ 170 w 206"/>
                <a:gd name="T75" fmla="*/ 224 h 233"/>
                <a:gd name="T76" fmla="*/ 170 w 206"/>
                <a:gd name="T77" fmla="*/ 199 h 233"/>
                <a:gd name="T78" fmla="*/ 165 w 206"/>
                <a:gd name="T79" fmla="*/ 195 h 233"/>
                <a:gd name="T80" fmla="*/ 164 w 206"/>
                <a:gd name="T81" fmla="*/ 195 h 233"/>
                <a:gd name="T82" fmla="*/ 159 w 206"/>
                <a:gd name="T83" fmla="*/ 199 h 233"/>
                <a:gd name="T84" fmla="*/ 159 w 206"/>
                <a:gd name="T85" fmla="*/ 224 h 233"/>
                <a:gd name="T86" fmla="*/ 133 w 206"/>
                <a:gd name="T87" fmla="*/ 224 h 233"/>
                <a:gd name="T88" fmla="*/ 133 w 206"/>
                <a:gd name="T89" fmla="*/ 90 h 233"/>
                <a:gd name="T90" fmla="*/ 196 w 206"/>
                <a:gd name="T91" fmla="*/ 105 h 233"/>
                <a:gd name="T92" fmla="*/ 196 w 206"/>
                <a:gd name="T9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3">
                  <a:moveTo>
                    <a:pt x="202" y="96"/>
                  </a:moveTo>
                  <a:cubicBezTo>
                    <a:pt x="133" y="81"/>
                    <a:pt x="133" y="81"/>
                    <a:pt x="133" y="81"/>
                  </a:cubicBezTo>
                  <a:cubicBezTo>
                    <a:pt x="133" y="7"/>
                    <a:pt x="133" y="7"/>
                    <a:pt x="133" y="7"/>
                  </a:cubicBezTo>
                  <a:cubicBezTo>
                    <a:pt x="133" y="6"/>
                    <a:pt x="133" y="6"/>
                    <a:pt x="133" y="6"/>
                  </a:cubicBezTo>
                  <a:cubicBezTo>
                    <a:pt x="133" y="6"/>
                    <a:pt x="133" y="5"/>
                    <a:pt x="133" y="5"/>
                  </a:cubicBezTo>
                  <a:cubicBezTo>
                    <a:pt x="132" y="2"/>
                    <a:pt x="130" y="0"/>
                    <a:pt x="127" y="1"/>
                  </a:cubicBezTo>
                  <a:cubicBezTo>
                    <a:pt x="4" y="20"/>
                    <a:pt x="4" y="20"/>
                    <a:pt x="4" y="20"/>
                  </a:cubicBezTo>
                  <a:cubicBezTo>
                    <a:pt x="1" y="20"/>
                    <a:pt x="0" y="23"/>
                    <a:pt x="0" y="25"/>
                  </a:cubicBezTo>
                  <a:cubicBezTo>
                    <a:pt x="0" y="25"/>
                    <a:pt x="0" y="25"/>
                    <a:pt x="0" y="25"/>
                  </a:cubicBezTo>
                  <a:cubicBezTo>
                    <a:pt x="0" y="26"/>
                    <a:pt x="0" y="26"/>
                    <a:pt x="0" y="26"/>
                  </a:cubicBezTo>
                  <a:cubicBezTo>
                    <a:pt x="0" y="228"/>
                    <a:pt x="0" y="228"/>
                    <a:pt x="0" y="228"/>
                  </a:cubicBezTo>
                  <a:cubicBezTo>
                    <a:pt x="0" y="231"/>
                    <a:pt x="2" y="233"/>
                    <a:pt x="5" y="233"/>
                  </a:cubicBezTo>
                  <a:cubicBezTo>
                    <a:pt x="54" y="233"/>
                    <a:pt x="54" y="233"/>
                    <a:pt x="54" y="233"/>
                  </a:cubicBezTo>
                  <a:cubicBezTo>
                    <a:pt x="79" y="233"/>
                    <a:pt x="79" y="233"/>
                    <a:pt x="79" y="233"/>
                  </a:cubicBezTo>
                  <a:cubicBezTo>
                    <a:pt x="128" y="233"/>
                    <a:pt x="128" y="233"/>
                    <a:pt x="128" y="233"/>
                  </a:cubicBezTo>
                  <a:cubicBezTo>
                    <a:pt x="201" y="233"/>
                    <a:pt x="201" y="233"/>
                    <a:pt x="201" y="233"/>
                  </a:cubicBezTo>
                  <a:cubicBezTo>
                    <a:pt x="204" y="233"/>
                    <a:pt x="206" y="231"/>
                    <a:pt x="206" y="228"/>
                  </a:cubicBezTo>
                  <a:cubicBezTo>
                    <a:pt x="206" y="101"/>
                    <a:pt x="206" y="101"/>
                    <a:pt x="206" y="101"/>
                  </a:cubicBezTo>
                  <a:cubicBezTo>
                    <a:pt x="206" y="99"/>
                    <a:pt x="204" y="97"/>
                    <a:pt x="202" y="96"/>
                  </a:cubicBezTo>
                  <a:close/>
                  <a:moveTo>
                    <a:pt x="9" y="30"/>
                  </a:moveTo>
                  <a:cubicBezTo>
                    <a:pt x="123" y="12"/>
                    <a:pt x="123" y="12"/>
                    <a:pt x="123" y="12"/>
                  </a:cubicBezTo>
                  <a:cubicBezTo>
                    <a:pt x="123" y="85"/>
                    <a:pt x="123" y="85"/>
                    <a:pt x="123" y="85"/>
                  </a:cubicBezTo>
                  <a:cubicBezTo>
                    <a:pt x="123" y="224"/>
                    <a:pt x="123" y="224"/>
                    <a:pt x="123" y="224"/>
                  </a:cubicBezTo>
                  <a:cubicBezTo>
                    <a:pt x="84" y="224"/>
                    <a:pt x="84" y="224"/>
                    <a:pt x="84" y="224"/>
                  </a:cubicBezTo>
                  <a:cubicBezTo>
                    <a:pt x="84" y="180"/>
                    <a:pt x="84" y="180"/>
                    <a:pt x="84" y="180"/>
                  </a:cubicBezTo>
                  <a:cubicBezTo>
                    <a:pt x="84" y="177"/>
                    <a:pt x="82" y="175"/>
                    <a:pt x="79" y="175"/>
                  </a:cubicBezTo>
                  <a:cubicBezTo>
                    <a:pt x="54" y="175"/>
                    <a:pt x="54" y="175"/>
                    <a:pt x="54" y="175"/>
                  </a:cubicBezTo>
                  <a:cubicBezTo>
                    <a:pt x="51" y="175"/>
                    <a:pt x="49" y="177"/>
                    <a:pt x="49" y="180"/>
                  </a:cubicBezTo>
                  <a:cubicBezTo>
                    <a:pt x="49" y="224"/>
                    <a:pt x="49" y="224"/>
                    <a:pt x="49" y="224"/>
                  </a:cubicBezTo>
                  <a:cubicBezTo>
                    <a:pt x="9" y="224"/>
                    <a:pt x="9" y="224"/>
                    <a:pt x="9" y="224"/>
                  </a:cubicBezTo>
                  <a:lnTo>
                    <a:pt x="9" y="30"/>
                  </a:lnTo>
                  <a:close/>
                  <a:moveTo>
                    <a:pt x="58" y="224"/>
                  </a:moveTo>
                  <a:cubicBezTo>
                    <a:pt x="58" y="184"/>
                    <a:pt x="58" y="184"/>
                    <a:pt x="58" y="184"/>
                  </a:cubicBezTo>
                  <a:cubicBezTo>
                    <a:pt x="74" y="184"/>
                    <a:pt x="74" y="184"/>
                    <a:pt x="74" y="184"/>
                  </a:cubicBezTo>
                  <a:cubicBezTo>
                    <a:pt x="74" y="224"/>
                    <a:pt x="74" y="224"/>
                    <a:pt x="74" y="224"/>
                  </a:cubicBezTo>
                  <a:lnTo>
                    <a:pt x="58" y="224"/>
                  </a:lnTo>
                  <a:close/>
                  <a:moveTo>
                    <a:pt x="196" y="224"/>
                  </a:moveTo>
                  <a:cubicBezTo>
                    <a:pt x="170" y="224"/>
                    <a:pt x="170" y="224"/>
                    <a:pt x="170" y="224"/>
                  </a:cubicBezTo>
                  <a:cubicBezTo>
                    <a:pt x="170" y="199"/>
                    <a:pt x="170" y="199"/>
                    <a:pt x="170" y="199"/>
                  </a:cubicBezTo>
                  <a:cubicBezTo>
                    <a:pt x="170" y="197"/>
                    <a:pt x="167" y="195"/>
                    <a:pt x="165" y="195"/>
                  </a:cubicBezTo>
                  <a:cubicBezTo>
                    <a:pt x="164" y="195"/>
                    <a:pt x="164" y="195"/>
                    <a:pt x="164" y="195"/>
                  </a:cubicBezTo>
                  <a:cubicBezTo>
                    <a:pt x="161" y="195"/>
                    <a:pt x="159" y="197"/>
                    <a:pt x="159" y="199"/>
                  </a:cubicBezTo>
                  <a:cubicBezTo>
                    <a:pt x="159" y="224"/>
                    <a:pt x="159" y="224"/>
                    <a:pt x="159" y="224"/>
                  </a:cubicBezTo>
                  <a:cubicBezTo>
                    <a:pt x="133" y="224"/>
                    <a:pt x="133" y="224"/>
                    <a:pt x="133" y="224"/>
                  </a:cubicBezTo>
                  <a:cubicBezTo>
                    <a:pt x="133" y="90"/>
                    <a:pt x="133" y="90"/>
                    <a:pt x="133" y="90"/>
                  </a:cubicBezTo>
                  <a:cubicBezTo>
                    <a:pt x="196" y="105"/>
                    <a:pt x="196" y="105"/>
                    <a:pt x="196" y="105"/>
                  </a:cubicBezTo>
                  <a:lnTo>
                    <a:pt x="196" y="224"/>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5" name="Freeform 224"/>
            <p:cNvSpPr>
              <a:spLocks/>
            </p:cNvSpPr>
            <p:nvPr/>
          </p:nvSpPr>
          <p:spPr bwMode="auto">
            <a:xfrm>
              <a:off x="8008472" y="1350925"/>
              <a:ext cx="13692" cy="34931"/>
            </a:xfrm>
            <a:custGeom>
              <a:avLst/>
              <a:gdLst>
                <a:gd name="T0" fmla="*/ 5 w 11"/>
                <a:gd name="T1" fmla="*/ 24 h 24"/>
                <a:gd name="T2" fmla="*/ 6 w 11"/>
                <a:gd name="T3" fmla="*/ 24 h 24"/>
                <a:gd name="T4" fmla="*/ 11 w 11"/>
                <a:gd name="T5" fmla="*/ 20 h 24"/>
                <a:gd name="T6" fmla="*/ 11 w 11"/>
                <a:gd name="T7" fmla="*/ 5 h 24"/>
                <a:gd name="T8" fmla="*/ 6 w 11"/>
                <a:gd name="T9" fmla="*/ 0 h 24"/>
                <a:gd name="T10" fmla="*/ 5 w 11"/>
                <a:gd name="T11" fmla="*/ 0 h 24"/>
                <a:gd name="T12" fmla="*/ 0 w 11"/>
                <a:gd name="T13" fmla="*/ 5 h 24"/>
                <a:gd name="T14" fmla="*/ 0 w 11"/>
                <a:gd name="T15" fmla="*/ 20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20"/>
                  </a:cubicBezTo>
                  <a:cubicBezTo>
                    <a:pt x="11" y="5"/>
                    <a:pt x="11" y="5"/>
                    <a:pt x="11" y="5"/>
                  </a:cubicBezTo>
                  <a:cubicBezTo>
                    <a:pt x="11" y="2"/>
                    <a:pt x="8" y="0"/>
                    <a:pt x="6" y="0"/>
                  </a:cubicBezTo>
                  <a:cubicBezTo>
                    <a:pt x="5" y="0"/>
                    <a:pt x="5" y="0"/>
                    <a:pt x="5" y="0"/>
                  </a:cubicBezTo>
                  <a:cubicBezTo>
                    <a:pt x="2" y="0"/>
                    <a:pt x="0" y="2"/>
                    <a:pt x="0" y="5"/>
                  </a:cubicBezTo>
                  <a:cubicBezTo>
                    <a:pt x="0" y="20"/>
                    <a:pt x="0" y="20"/>
                    <a:pt x="0" y="20"/>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6" name="Freeform 225"/>
            <p:cNvSpPr>
              <a:spLocks/>
            </p:cNvSpPr>
            <p:nvPr/>
          </p:nvSpPr>
          <p:spPr bwMode="auto">
            <a:xfrm>
              <a:off x="8008472" y="1400018"/>
              <a:ext cx="13692" cy="34931"/>
            </a:xfrm>
            <a:custGeom>
              <a:avLst/>
              <a:gdLst>
                <a:gd name="T0" fmla="*/ 5 w 11"/>
                <a:gd name="T1" fmla="*/ 24 h 24"/>
                <a:gd name="T2" fmla="*/ 6 w 11"/>
                <a:gd name="T3" fmla="*/ 24 h 24"/>
                <a:gd name="T4" fmla="*/ 11 w 11"/>
                <a:gd name="T5" fmla="*/ 19 h 24"/>
                <a:gd name="T6" fmla="*/ 11 w 11"/>
                <a:gd name="T7" fmla="*/ 5 h 24"/>
                <a:gd name="T8" fmla="*/ 6 w 11"/>
                <a:gd name="T9" fmla="*/ 0 h 24"/>
                <a:gd name="T10" fmla="*/ 5 w 11"/>
                <a:gd name="T11" fmla="*/ 0 h 24"/>
                <a:gd name="T12" fmla="*/ 0 w 11"/>
                <a:gd name="T13" fmla="*/ 5 h 24"/>
                <a:gd name="T14" fmla="*/ 0 w 11"/>
                <a:gd name="T15" fmla="*/ 19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19"/>
                  </a:cubicBezTo>
                  <a:cubicBezTo>
                    <a:pt x="11" y="5"/>
                    <a:pt x="11" y="5"/>
                    <a:pt x="11" y="5"/>
                  </a:cubicBezTo>
                  <a:cubicBezTo>
                    <a:pt x="11" y="2"/>
                    <a:pt x="8" y="0"/>
                    <a:pt x="6" y="0"/>
                  </a:cubicBezTo>
                  <a:cubicBezTo>
                    <a:pt x="5" y="0"/>
                    <a:pt x="5" y="0"/>
                    <a:pt x="5" y="0"/>
                  </a:cubicBezTo>
                  <a:cubicBezTo>
                    <a:pt x="2" y="0"/>
                    <a:pt x="0" y="2"/>
                    <a:pt x="0" y="5"/>
                  </a:cubicBezTo>
                  <a:cubicBezTo>
                    <a:pt x="0" y="19"/>
                    <a:pt x="0" y="19"/>
                    <a:pt x="0" y="19"/>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67" name="TextBox 66"/>
            <p:cNvSpPr txBox="1"/>
            <p:nvPr/>
          </p:nvSpPr>
          <p:spPr>
            <a:xfrm>
              <a:off x="8126054" y="1338004"/>
              <a:ext cx="559823" cy="184666"/>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FINAL RECIPIENT</a:t>
              </a:r>
            </a:p>
          </p:txBody>
        </p:sp>
      </p:grpSp>
      <p:sp>
        <p:nvSpPr>
          <p:cNvPr id="83" name="Oval 82"/>
          <p:cNvSpPr/>
          <p:nvPr/>
        </p:nvSpPr>
        <p:spPr bwMode="auto">
          <a:xfrm>
            <a:off x="7136659" y="3606090"/>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C2</a:t>
            </a:r>
            <a:endParaRPr lang="en-GB" sz="667" b="1" dirty="0">
              <a:solidFill>
                <a:srgbClr val="646567"/>
              </a:solidFill>
              <a:latin typeface="Verdana" pitchFamily="34" charset="0"/>
            </a:endParaRPr>
          </a:p>
        </p:txBody>
      </p:sp>
      <p:sp>
        <p:nvSpPr>
          <p:cNvPr id="84" name="Oval 83"/>
          <p:cNvSpPr/>
          <p:nvPr/>
        </p:nvSpPr>
        <p:spPr bwMode="auto">
          <a:xfrm>
            <a:off x="9347499" y="3606090"/>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C3</a:t>
            </a:r>
            <a:endParaRPr lang="en-GB" sz="667" b="1" dirty="0">
              <a:solidFill>
                <a:srgbClr val="646567"/>
              </a:solidFill>
              <a:latin typeface="Verdana" pitchFamily="34" charset="0"/>
            </a:endParaRPr>
          </a:p>
        </p:txBody>
      </p:sp>
      <p:sp>
        <p:nvSpPr>
          <p:cNvPr id="85" name="TextBox 84"/>
          <p:cNvSpPr txBox="1"/>
          <p:nvPr/>
        </p:nvSpPr>
        <p:spPr>
          <a:xfrm>
            <a:off x="5897357" y="3656802"/>
            <a:ext cx="1194903"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Access Point Provider</a:t>
            </a:r>
          </a:p>
        </p:txBody>
      </p:sp>
      <p:sp>
        <p:nvSpPr>
          <p:cNvPr id="86" name="TextBox 85"/>
          <p:cNvSpPr txBox="1"/>
          <p:nvPr/>
        </p:nvSpPr>
        <p:spPr>
          <a:xfrm>
            <a:off x="9640821" y="3679157"/>
            <a:ext cx="1235692"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Access Point Provider</a:t>
            </a:r>
          </a:p>
        </p:txBody>
      </p:sp>
      <p:sp>
        <p:nvSpPr>
          <p:cNvPr id="87" name="Oval 86"/>
          <p:cNvSpPr/>
          <p:nvPr/>
        </p:nvSpPr>
        <p:spPr bwMode="auto">
          <a:xfrm>
            <a:off x="7080632" y="2101343"/>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C1</a:t>
            </a:r>
            <a:endParaRPr lang="en-GB" sz="667" b="1" dirty="0">
              <a:solidFill>
                <a:srgbClr val="646567"/>
              </a:solidFill>
              <a:latin typeface="Verdana" pitchFamily="34" charset="0"/>
            </a:endParaRPr>
          </a:p>
        </p:txBody>
      </p:sp>
      <p:sp>
        <p:nvSpPr>
          <p:cNvPr id="88" name="TextBox 87"/>
          <p:cNvSpPr txBox="1"/>
          <p:nvPr/>
        </p:nvSpPr>
        <p:spPr>
          <a:xfrm>
            <a:off x="6513499" y="2135651"/>
            <a:ext cx="578759"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Participant</a:t>
            </a:r>
          </a:p>
        </p:txBody>
      </p:sp>
      <p:sp>
        <p:nvSpPr>
          <p:cNvPr id="89" name="Oval 88"/>
          <p:cNvSpPr/>
          <p:nvPr/>
        </p:nvSpPr>
        <p:spPr bwMode="auto">
          <a:xfrm>
            <a:off x="9347499" y="2122919"/>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C4</a:t>
            </a:r>
            <a:endParaRPr lang="en-GB" sz="667" b="1" dirty="0">
              <a:solidFill>
                <a:srgbClr val="646567"/>
              </a:solidFill>
              <a:latin typeface="Verdana" pitchFamily="34" charset="0"/>
            </a:endParaRPr>
          </a:p>
        </p:txBody>
      </p:sp>
      <p:sp>
        <p:nvSpPr>
          <p:cNvPr id="90" name="TextBox 89"/>
          <p:cNvSpPr txBox="1"/>
          <p:nvPr/>
        </p:nvSpPr>
        <p:spPr>
          <a:xfrm>
            <a:off x="9640821" y="2158006"/>
            <a:ext cx="611412"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Participant</a:t>
            </a:r>
          </a:p>
        </p:txBody>
      </p:sp>
      <p:cxnSp>
        <p:nvCxnSpPr>
          <p:cNvPr id="70" name="Straight Connector 69"/>
          <p:cNvCxnSpPr/>
          <p:nvPr/>
        </p:nvCxnSpPr>
        <p:spPr bwMode="auto">
          <a:xfrm>
            <a:off x="7339944" y="4698684"/>
            <a:ext cx="1971597" cy="0"/>
          </a:xfrm>
          <a:prstGeom prst="line">
            <a:avLst/>
          </a:prstGeom>
          <a:noFill/>
          <a:ln w="6350" cap="sq" cmpd="sng" algn="ctr">
            <a:solidFill>
              <a:schemeClr val="tx1"/>
            </a:solidFill>
            <a:prstDash val="dash"/>
            <a:bevel/>
            <a:headEnd type="triangle" w="med" len="med"/>
            <a:tailEnd type="none" w="med" len="med"/>
          </a:ln>
          <a:effectLst/>
        </p:spPr>
      </p:cxnSp>
      <p:sp>
        <p:nvSpPr>
          <p:cNvPr id="71" name="TextBox 70"/>
          <p:cNvSpPr txBox="1"/>
          <p:nvPr/>
        </p:nvSpPr>
        <p:spPr>
          <a:xfrm>
            <a:off x="6635573" y="4485117"/>
            <a:ext cx="3401463" cy="194990"/>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667" b="1" dirty="0">
                <a:solidFill>
                  <a:srgbClr val="000000"/>
                </a:solidFill>
              </a:rPr>
              <a:t>MESSAGE EXCHANGE PROTOCOL</a:t>
            </a:r>
          </a:p>
        </p:txBody>
      </p:sp>
      <p:sp>
        <p:nvSpPr>
          <p:cNvPr id="72" name="TextBox 71"/>
          <p:cNvSpPr txBox="1"/>
          <p:nvPr/>
        </p:nvSpPr>
        <p:spPr>
          <a:xfrm>
            <a:off x="4659145" y="2435731"/>
            <a:ext cx="885663" cy="338554"/>
          </a:xfrm>
          <a:prstGeom prst="rect">
            <a:avLst/>
          </a:prstGeom>
          <a:noFill/>
          <a:effectLst/>
        </p:spPr>
        <p:txBody>
          <a:bodyPr wrap="square" rtlCol="0">
            <a:spAutoFit/>
          </a:bodyPr>
          <a:lstStyle/>
          <a:p>
            <a:pPr algn="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1. SUBMIT</a:t>
            </a:r>
          </a:p>
        </p:txBody>
      </p:sp>
      <p:sp>
        <p:nvSpPr>
          <p:cNvPr id="74" name="TextBox 73"/>
          <p:cNvSpPr txBox="1"/>
          <p:nvPr/>
        </p:nvSpPr>
        <p:spPr>
          <a:xfrm>
            <a:off x="5700020" y="2112775"/>
            <a:ext cx="572593" cy="235898"/>
          </a:xfrm>
          <a:prstGeom prst="rect">
            <a:avLst/>
          </a:prstGeom>
          <a:noFill/>
        </p:spPr>
        <p:txBody>
          <a:bodyPr wrap="none" rtlCol="0">
            <a:spAutoFit/>
          </a:bodyPr>
          <a:lstStyle/>
          <a:p>
            <a:pPr defTabSz="1219170" fontAlgn="base">
              <a:spcBef>
                <a:spcPct val="0"/>
              </a:spcBef>
              <a:spcAft>
                <a:spcPct val="0"/>
              </a:spcAft>
              <a:defRPr/>
            </a:pPr>
            <a:r>
              <a:rPr lang="en-GB" sz="933" b="1" dirty="0">
                <a:solidFill>
                  <a:srgbClr val="0F5494"/>
                </a:solidFill>
                <a:latin typeface="Verdana" pitchFamily="34" charset="0"/>
              </a:rPr>
              <a:t>Seller</a:t>
            </a:r>
          </a:p>
        </p:txBody>
      </p:sp>
      <p:sp>
        <p:nvSpPr>
          <p:cNvPr id="75" name="TextBox 74"/>
          <p:cNvSpPr txBox="1"/>
          <p:nvPr/>
        </p:nvSpPr>
        <p:spPr>
          <a:xfrm>
            <a:off x="10282299" y="2101343"/>
            <a:ext cx="579005" cy="235898"/>
          </a:xfrm>
          <a:prstGeom prst="rect">
            <a:avLst/>
          </a:prstGeom>
          <a:noFill/>
        </p:spPr>
        <p:txBody>
          <a:bodyPr wrap="none" rtlCol="0">
            <a:spAutoFit/>
          </a:bodyPr>
          <a:lstStyle/>
          <a:p>
            <a:pPr defTabSz="1219170" fontAlgn="base">
              <a:spcBef>
                <a:spcPct val="0"/>
              </a:spcBef>
              <a:spcAft>
                <a:spcPct val="0"/>
              </a:spcAft>
              <a:defRPr/>
            </a:pPr>
            <a:r>
              <a:rPr lang="en-GB" sz="933" b="1" dirty="0">
                <a:solidFill>
                  <a:srgbClr val="0F5494"/>
                </a:solidFill>
                <a:latin typeface="Verdana" pitchFamily="34" charset="0"/>
              </a:rPr>
              <a:t>Buyer</a:t>
            </a:r>
          </a:p>
        </p:txBody>
      </p:sp>
      <p:sp>
        <p:nvSpPr>
          <p:cNvPr id="78" name="TextBox 77"/>
          <p:cNvSpPr txBox="1"/>
          <p:nvPr/>
        </p:nvSpPr>
        <p:spPr>
          <a:xfrm>
            <a:off x="7339944" y="4729256"/>
            <a:ext cx="1990401" cy="194990"/>
          </a:xfrm>
          <a:prstGeom prst="rect">
            <a:avLst/>
          </a:prstGeom>
          <a:noFill/>
          <a:effectLst/>
        </p:spPr>
        <p:txBody>
          <a:bodyPr wrap="square" rtlCol="0">
            <a:spAutoFit/>
          </a:bodyPr>
          <a:lstStyle/>
          <a:p>
            <a:pPr algn="ctr" defTabSz="1219170" eaLnBrk="0" fontAlgn="base" hangingPunct="0">
              <a:spcBef>
                <a:spcPct val="0"/>
              </a:spcBef>
              <a:spcAft>
                <a:spcPct val="0"/>
              </a:spcAft>
              <a:defRPr/>
            </a:pPr>
            <a:r>
              <a:rPr lang="en-GB" sz="667" kern="0" dirty="0">
                <a:solidFill>
                  <a:srgbClr val="646567"/>
                </a:solidFill>
                <a:latin typeface="Verdana"/>
                <a:ea typeface="Verdana" charset="0"/>
                <a:cs typeface="Verdana" charset="0"/>
              </a:rPr>
              <a:t>ACKNOWLEDGE</a:t>
            </a:r>
          </a:p>
        </p:txBody>
      </p:sp>
      <p:sp>
        <p:nvSpPr>
          <p:cNvPr id="79" name="Arc 78"/>
          <p:cNvSpPr/>
          <p:nvPr/>
        </p:nvSpPr>
        <p:spPr bwMode="auto">
          <a:xfrm rot="10800000">
            <a:off x="4873613" y="2774126"/>
            <a:ext cx="2637444" cy="1757324"/>
          </a:xfrm>
          <a:prstGeom prst="arc">
            <a:avLst>
              <a:gd name="adj1" fmla="val 15512432"/>
              <a:gd name="adj2" fmla="val 3165025"/>
            </a:avLst>
          </a:prstGeom>
          <a:noFill/>
          <a:ln w="19050" cap="rnd" cmpd="sng" algn="ctr">
            <a:solidFill>
              <a:schemeClr val="bg1">
                <a:lumMod val="50000"/>
              </a:schemeClr>
            </a:solidFill>
            <a:prstDash val="sysDot"/>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rtlCol="0" anchor="ctr"/>
          <a:lstStyle/>
          <a:p>
            <a:pPr algn="ctr" defTabSz="1219170" fontAlgn="base">
              <a:spcBef>
                <a:spcPct val="0"/>
              </a:spcBef>
              <a:spcAft>
                <a:spcPct val="0"/>
              </a:spcAft>
              <a:defRPr/>
            </a:pPr>
            <a:endParaRPr lang="en-GB" sz="1333" dirty="0">
              <a:solidFill>
                <a:srgbClr val="0F5494"/>
              </a:solidFill>
              <a:latin typeface="Verdana" pitchFamily="34" charset="0"/>
            </a:endParaRPr>
          </a:p>
        </p:txBody>
      </p:sp>
      <p:sp>
        <p:nvSpPr>
          <p:cNvPr id="80" name="TextBox 79"/>
          <p:cNvSpPr txBox="1"/>
          <p:nvPr/>
        </p:nvSpPr>
        <p:spPr>
          <a:xfrm>
            <a:off x="7784702" y="4274866"/>
            <a:ext cx="1031873" cy="215444"/>
          </a:xfrm>
          <a:prstGeom prst="rect">
            <a:avLst/>
          </a:prstGeom>
          <a:noFill/>
          <a:effectLst/>
        </p:spPr>
        <p:txBody>
          <a:bodyPr wrap="square" rtlCol="0">
            <a:spAutoFit/>
          </a:bodyPr>
          <a:lstStyle/>
          <a:p>
            <a:pPr algn="ct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4. SEND</a:t>
            </a:r>
          </a:p>
        </p:txBody>
      </p:sp>
      <p:sp>
        <p:nvSpPr>
          <p:cNvPr id="49" name="Rectangle 48">
            <a:hlinkClick r:id="" action="ppaction://noaction"/>
          </p:cNvPr>
          <p:cNvSpPr/>
          <p:nvPr/>
        </p:nvSpPr>
        <p:spPr bwMode="auto">
          <a:xfrm>
            <a:off x="6513499" y="4288476"/>
            <a:ext cx="837227" cy="448664"/>
          </a:xfrm>
          <a:prstGeom prst="rect">
            <a:avLst/>
          </a:prstGeom>
          <a:solidFill>
            <a:srgbClr val="0F5494"/>
          </a:solidFill>
          <a:ln w="9525" cap="flat" cmpd="sng" algn="ctr">
            <a:solidFill>
              <a:srgbClr val="002060"/>
            </a:solid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933" kern="0" dirty="0">
                <a:solidFill>
                  <a:srgbClr val="FFFFFF"/>
                </a:solidFill>
                <a:latin typeface="Verdana"/>
                <a:ea typeface="Verdana" charset="0"/>
                <a:cs typeface="Verdana" charset="0"/>
              </a:rPr>
              <a:t>Access</a:t>
            </a:r>
          </a:p>
          <a:p>
            <a:pPr algn="ctr" defTabSz="1624823" eaLnBrk="0" hangingPunct="0">
              <a:lnSpc>
                <a:spcPct val="90000"/>
              </a:lnSpc>
              <a:defRPr/>
            </a:pPr>
            <a:r>
              <a:rPr lang="en-GB" sz="933" kern="0" dirty="0">
                <a:solidFill>
                  <a:srgbClr val="FFFFFF"/>
                </a:solidFill>
                <a:latin typeface="Verdana"/>
                <a:ea typeface="Verdana" charset="0"/>
                <a:cs typeface="Verdana" charset="0"/>
              </a:rPr>
              <a:t>Point</a:t>
            </a:r>
          </a:p>
        </p:txBody>
      </p:sp>
      <p:sp>
        <p:nvSpPr>
          <p:cNvPr id="50" name="Rectangle 49">
            <a:hlinkClick r:id="" action="ppaction://noaction"/>
          </p:cNvPr>
          <p:cNvSpPr/>
          <p:nvPr/>
        </p:nvSpPr>
        <p:spPr bwMode="auto">
          <a:xfrm>
            <a:off x="9356419" y="4288476"/>
            <a:ext cx="837227" cy="448664"/>
          </a:xfrm>
          <a:prstGeom prst="rect">
            <a:avLst/>
          </a:prstGeom>
          <a:solidFill>
            <a:srgbClr val="0F5494"/>
          </a:solidFill>
          <a:ln w="9525" cap="flat" cmpd="sng" algn="ctr">
            <a:solidFill>
              <a:srgbClr val="002060"/>
            </a:solid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933" kern="0" dirty="0">
                <a:solidFill>
                  <a:srgbClr val="FFFFFF"/>
                </a:solidFill>
                <a:latin typeface="Verdana"/>
                <a:ea typeface="Verdana" charset="0"/>
                <a:cs typeface="Verdana" charset="0"/>
              </a:rPr>
              <a:t>Access</a:t>
            </a:r>
          </a:p>
          <a:p>
            <a:pPr algn="ctr" defTabSz="1624823" eaLnBrk="0" hangingPunct="0">
              <a:lnSpc>
                <a:spcPct val="90000"/>
              </a:lnSpc>
              <a:defRPr/>
            </a:pPr>
            <a:r>
              <a:rPr lang="en-GB" sz="933" kern="0" dirty="0">
                <a:solidFill>
                  <a:srgbClr val="FFFFFF"/>
                </a:solidFill>
                <a:latin typeface="Verdana"/>
                <a:ea typeface="Verdana" charset="0"/>
                <a:cs typeface="Verdana" charset="0"/>
              </a:rPr>
              <a:t>Point</a:t>
            </a:r>
          </a:p>
        </p:txBody>
      </p:sp>
      <p:sp>
        <p:nvSpPr>
          <p:cNvPr id="103" name="Rectangle 102">
            <a:hlinkClick r:id="" action="ppaction://noaction"/>
          </p:cNvPr>
          <p:cNvSpPr/>
          <p:nvPr/>
        </p:nvSpPr>
        <p:spPr bwMode="auto">
          <a:xfrm>
            <a:off x="6980325" y="5061182"/>
            <a:ext cx="747856" cy="374556"/>
          </a:xfrm>
          <a:prstGeom prst="rect">
            <a:avLst/>
          </a:prstGeom>
          <a:solidFill>
            <a:srgbClr val="00A0AA"/>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SMP</a:t>
            </a:r>
          </a:p>
        </p:txBody>
      </p:sp>
      <p:sp>
        <p:nvSpPr>
          <p:cNvPr id="104" name="Rectangle 103">
            <a:hlinkClick r:id="" action="ppaction://noaction"/>
          </p:cNvPr>
          <p:cNvSpPr/>
          <p:nvPr/>
        </p:nvSpPr>
        <p:spPr bwMode="auto">
          <a:xfrm>
            <a:off x="7916596" y="3265338"/>
            <a:ext cx="747856" cy="374556"/>
          </a:xfrm>
          <a:prstGeom prst="rect">
            <a:avLst/>
          </a:prstGeom>
          <a:solidFill>
            <a:srgbClr val="5B527F"/>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SML</a:t>
            </a:r>
          </a:p>
          <a:p>
            <a:pPr algn="ctr" defTabSz="1624823" eaLnBrk="0" hangingPunct="0">
              <a:lnSpc>
                <a:spcPct val="90000"/>
              </a:lnSpc>
              <a:defRPr/>
            </a:pPr>
            <a:r>
              <a:rPr lang="fr-BE" sz="667" kern="0" dirty="0">
                <a:solidFill>
                  <a:srgbClr val="FFFFFF"/>
                </a:solidFill>
                <a:latin typeface="Verdana"/>
                <a:ea typeface="Verdana" charset="0"/>
                <a:cs typeface="Verdana" charset="0"/>
              </a:rPr>
              <a:t>(</a:t>
            </a:r>
            <a:r>
              <a:rPr lang="fr-BE" sz="667" kern="0" dirty="0" err="1">
                <a:solidFill>
                  <a:srgbClr val="FFFFFF"/>
                </a:solidFill>
                <a:latin typeface="Verdana"/>
                <a:ea typeface="Verdana" charset="0"/>
                <a:cs typeface="Verdana" charset="0"/>
              </a:rPr>
              <a:t>centralised</a:t>
            </a:r>
            <a:r>
              <a:rPr lang="fr-BE" sz="667" kern="0" dirty="0">
                <a:solidFill>
                  <a:srgbClr val="FFFFFF"/>
                </a:solidFill>
                <a:latin typeface="Verdana"/>
                <a:ea typeface="Verdana" charset="0"/>
                <a:cs typeface="Verdana" charset="0"/>
              </a:rPr>
              <a:t>)</a:t>
            </a:r>
            <a:endParaRPr lang="en-GB" sz="667" kern="0" dirty="0">
              <a:solidFill>
                <a:srgbClr val="FFFFFF"/>
              </a:solidFill>
              <a:latin typeface="Verdana"/>
              <a:ea typeface="Verdana" charset="0"/>
              <a:cs typeface="Verdana" charset="0"/>
            </a:endParaRPr>
          </a:p>
        </p:txBody>
      </p:sp>
      <p:sp>
        <p:nvSpPr>
          <p:cNvPr id="108" name="TextBox 107"/>
          <p:cNvSpPr txBox="1"/>
          <p:nvPr/>
        </p:nvSpPr>
        <p:spPr>
          <a:xfrm>
            <a:off x="6882250" y="3934431"/>
            <a:ext cx="2816551" cy="276999"/>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1200" dirty="0">
                <a:solidFill>
                  <a:srgbClr val="000000"/>
                </a:solidFill>
              </a:rPr>
              <a:t>DNS</a:t>
            </a:r>
          </a:p>
        </p:txBody>
      </p:sp>
      <p:sp>
        <p:nvSpPr>
          <p:cNvPr id="109" name="Rectangle 108">
            <a:hlinkClick r:id="" action="ppaction://noaction"/>
          </p:cNvPr>
          <p:cNvSpPr/>
          <p:nvPr/>
        </p:nvSpPr>
        <p:spPr bwMode="auto">
          <a:xfrm>
            <a:off x="8905435" y="5061181"/>
            <a:ext cx="747856" cy="374556"/>
          </a:xfrm>
          <a:prstGeom prst="rect">
            <a:avLst/>
          </a:prstGeom>
          <a:solidFill>
            <a:srgbClr val="00A0AA"/>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SMP</a:t>
            </a:r>
          </a:p>
        </p:txBody>
      </p:sp>
      <p:sp>
        <p:nvSpPr>
          <p:cNvPr id="110" name="TextBox 109"/>
          <p:cNvSpPr txBox="1"/>
          <p:nvPr/>
        </p:nvSpPr>
        <p:spPr>
          <a:xfrm>
            <a:off x="5901652" y="5578545"/>
            <a:ext cx="1031873" cy="461665"/>
          </a:xfrm>
          <a:prstGeom prst="rect">
            <a:avLst/>
          </a:prstGeom>
          <a:noFill/>
          <a:effectLst/>
        </p:spPr>
        <p:txBody>
          <a:bodyPr wrap="square" rtlCol="0">
            <a:spAutoFit/>
          </a:bodyPr>
          <a:lstStyle/>
          <a:p>
            <a:pPr algn="ct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3. RETRIEVE METADATA</a:t>
            </a:r>
          </a:p>
        </p:txBody>
      </p:sp>
      <p:sp>
        <p:nvSpPr>
          <p:cNvPr id="111" name="TextBox 110"/>
          <p:cNvSpPr txBox="1"/>
          <p:nvPr/>
        </p:nvSpPr>
        <p:spPr>
          <a:xfrm>
            <a:off x="7056108" y="3833363"/>
            <a:ext cx="1031873" cy="338554"/>
          </a:xfrm>
          <a:prstGeom prst="rect">
            <a:avLst/>
          </a:prstGeom>
          <a:noFill/>
          <a:effectLst/>
        </p:spPr>
        <p:txBody>
          <a:bodyPr wrap="square" rtlCol="0">
            <a:spAutoFit/>
          </a:bodyPr>
          <a:lstStyle/>
          <a:p>
            <a:pPr algn="ct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2. LOOKUP</a:t>
            </a:r>
          </a:p>
        </p:txBody>
      </p:sp>
      <p:sp>
        <p:nvSpPr>
          <p:cNvPr id="112" name="Arc 111"/>
          <p:cNvSpPr/>
          <p:nvPr/>
        </p:nvSpPr>
        <p:spPr bwMode="auto">
          <a:xfrm rot="16200000">
            <a:off x="7978294" y="3492764"/>
            <a:ext cx="497407" cy="1696329"/>
          </a:xfrm>
          <a:prstGeom prst="arc">
            <a:avLst>
              <a:gd name="adj1" fmla="val 16353490"/>
              <a:gd name="adj2" fmla="val 19242153"/>
            </a:avLst>
          </a:prstGeom>
          <a:noFill/>
          <a:ln w="19050" cap="rnd" cmpd="sng" algn="ctr">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rtlCol="0" anchor="ctr"/>
          <a:lstStyle/>
          <a:p>
            <a:pPr algn="ctr" defTabSz="1219170" fontAlgn="base">
              <a:spcBef>
                <a:spcPct val="0"/>
              </a:spcBef>
              <a:spcAft>
                <a:spcPct val="0"/>
              </a:spcAft>
              <a:defRPr/>
            </a:pPr>
            <a:endParaRPr lang="en-GB" sz="1333" dirty="0">
              <a:solidFill>
                <a:srgbClr val="0F5494"/>
              </a:solidFill>
              <a:latin typeface="Verdana" pitchFamily="34" charset="0"/>
            </a:endParaRPr>
          </a:p>
        </p:txBody>
      </p:sp>
      <p:sp>
        <p:nvSpPr>
          <p:cNvPr id="3" name="TextBox 2"/>
          <p:cNvSpPr txBox="1"/>
          <p:nvPr/>
        </p:nvSpPr>
        <p:spPr>
          <a:xfrm>
            <a:off x="6745288" y="260649"/>
            <a:ext cx="2953512" cy="338554"/>
          </a:xfrm>
          <a:prstGeom prst="rect">
            <a:avLst/>
          </a:prstGeom>
          <a:noFill/>
        </p:spPr>
        <p:txBody>
          <a:bodyPr wrap="square" rtlCol="0">
            <a:spAutoFit/>
          </a:bodyPr>
          <a:lstStyle/>
          <a:p>
            <a:pPr defTabSz="1219170" fontAlgn="base">
              <a:spcBef>
                <a:spcPct val="0"/>
              </a:spcBef>
              <a:spcAft>
                <a:spcPct val="0"/>
              </a:spcAft>
              <a:defRPr/>
            </a:pPr>
            <a:r>
              <a:rPr lang="fr-BE" sz="1600" dirty="0">
                <a:solidFill>
                  <a:srgbClr val="0F5494"/>
                </a:solidFill>
                <a:latin typeface="Verdana" pitchFamily="34" charset="0"/>
              </a:rPr>
              <a:t>Phase 2: Operations</a:t>
            </a:r>
            <a:endParaRPr lang="en-GB" sz="1600" dirty="0">
              <a:solidFill>
                <a:srgbClr val="0F5494"/>
              </a:solidFill>
              <a:latin typeface="Verdana" pitchFamily="34" charset="0"/>
            </a:endParaRPr>
          </a:p>
        </p:txBody>
      </p:sp>
      <p:sp>
        <p:nvSpPr>
          <p:cNvPr id="62" name="TextBox 128">
            <a:extLst>
              <a:ext uri="{FF2B5EF4-FFF2-40B4-BE49-F238E27FC236}">
                <a16:creationId xmlns:a16="http://schemas.microsoft.com/office/drawing/2014/main" id="{265BCD59-F2EC-46C4-BE2C-0A8B579CA541}"/>
              </a:ext>
            </a:extLst>
          </p:cNvPr>
          <p:cNvSpPr txBox="1"/>
          <p:nvPr/>
        </p:nvSpPr>
        <p:spPr>
          <a:xfrm>
            <a:off x="6494807" y="6009391"/>
            <a:ext cx="4758419" cy="707886"/>
          </a:xfrm>
          <a:prstGeom prst="rect">
            <a:avLst/>
          </a:prstGeom>
          <a:noFill/>
          <a:effectLst/>
        </p:spPr>
        <p:txBody>
          <a:bodyPr wrap="square" rtlCol="0">
            <a:spAutoFit/>
          </a:bodyPr>
          <a:lstStyle/>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1. Seller issues an eInvoice (or other eDocument) and hands it over to the AP</a:t>
            </a:r>
          </a:p>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2. The AP makes a lookup using a HTTP GET. The DNS directs the AP to the participant’s SMP</a:t>
            </a:r>
          </a:p>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3. The HTTP GET results in the service metadata for the end point (AP)</a:t>
            </a:r>
          </a:p>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4. The AP sends the eInvoice to the receiver’s AP</a:t>
            </a:r>
          </a:p>
        </p:txBody>
      </p:sp>
    </p:spTree>
    <p:extLst>
      <p:ext uri="{BB962C8B-B14F-4D97-AF65-F5344CB8AC3E}">
        <p14:creationId xmlns:p14="http://schemas.microsoft.com/office/powerpoint/2010/main" val="1468322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9198"/>
          <p:cNvSpPr>
            <a:spLocks/>
          </p:cNvSpPr>
          <p:nvPr/>
        </p:nvSpPr>
        <p:spPr bwMode="auto">
          <a:xfrm>
            <a:off x="7363669" y="3923034"/>
            <a:ext cx="1910649" cy="1522191"/>
          </a:xfrm>
          <a:custGeom>
            <a:avLst/>
            <a:gdLst>
              <a:gd name="T0" fmla="*/ 70414064 w 1439"/>
              <a:gd name="T1" fmla="*/ 17862886 h 935"/>
              <a:gd name="T2" fmla="*/ 66680858 w 1439"/>
              <a:gd name="T3" fmla="*/ 18205151 h 935"/>
              <a:gd name="T4" fmla="*/ 43123825 w 1439"/>
              <a:gd name="T5" fmla="*/ 0 h 935"/>
              <a:gd name="T6" fmla="*/ 18472432 w 1439"/>
              <a:gd name="T7" fmla="*/ 25596663 h 935"/>
              <a:gd name="T8" fmla="*/ 18729974 w 1439"/>
              <a:gd name="T9" fmla="*/ 29292289 h 935"/>
              <a:gd name="T10" fmla="*/ 16734600 w 1439"/>
              <a:gd name="T11" fmla="*/ 29155539 h 935"/>
              <a:gd name="T12" fmla="*/ 0 w 1439"/>
              <a:gd name="T13" fmla="*/ 46539411 h 935"/>
              <a:gd name="T14" fmla="*/ 16734600 w 1439"/>
              <a:gd name="T15" fmla="*/ 63991527 h 935"/>
              <a:gd name="T16" fmla="*/ 70414064 w 1439"/>
              <a:gd name="T17" fmla="*/ 63991527 h 935"/>
              <a:gd name="T18" fmla="*/ 92619450 w 1439"/>
              <a:gd name="T19" fmla="*/ 40927207 h 935"/>
              <a:gd name="T20" fmla="*/ 70414064 w 1439"/>
              <a:gd name="T21" fmla="*/ 17862886 h 9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9" h="935">
                <a:moveTo>
                  <a:pt x="1094" y="261"/>
                </a:moveTo>
                <a:cubicBezTo>
                  <a:pt x="1075" y="261"/>
                  <a:pt x="1055" y="263"/>
                  <a:pt x="1036" y="266"/>
                </a:cubicBezTo>
                <a:cubicBezTo>
                  <a:pt x="989" y="112"/>
                  <a:pt x="843" y="0"/>
                  <a:pt x="670" y="0"/>
                </a:cubicBezTo>
                <a:cubicBezTo>
                  <a:pt x="458" y="0"/>
                  <a:pt x="287" y="167"/>
                  <a:pt x="287" y="374"/>
                </a:cubicBezTo>
                <a:cubicBezTo>
                  <a:pt x="287" y="392"/>
                  <a:pt x="288" y="410"/>
                  <a:pt x="291" y="428"/>
                </a:cubicBezTo>
                <a:cubicBezTo>
                  <a:pt x="281" y="427"/>
                  <a:pt x="271" y="426"/>
                  <a:pt x="260" y="426"/>
                </a:cubicBezTo>
                <a:cubicBezTo>
                  <a:pt x="116" y="426"/>
                  <a:pt x="0" y="540"/>
                  <a:pt x="0" y="680"/>
                </a:cubicBezTo>
                <a:cubicBezTo>
                  <a:pt x="0" y="821"/>
                  <a:pt x="116" y="935"/>
                  <a:pt x="260" y="935"/>
                </a:cubicBezTo>
                <a:lnTo>
                  <a:pt x="1094" y="935"/>
                </a:lnTo>
                <a:cubicBezTo>
                  <a:pt x="1285" y="935"/>
                  <a:pt x="1439" y="784"/>
                  <a:pt x="1439" y="598"/>
                </a:cubicBezTo>
                <a:cubicBezTo>
                  <a:pt x="1439" y="412"/>
                  <a:pt x="1285" y="261"/>
                  <a:pt x="1094" y="261"/>
                </a:cubicBezTo>
              </a:path>
            </a:pathLst>
          </a:custGeom>
          <a:solidFill>
            <a:srgbClr val="FFFFFF">
              <a:lumMod val="95000"/>
            </a:srgbClr>
          </a:solidFill>
          <a:ln>
            <a:noFill/>
          </a:ln>
        </p:spPr>
        <p:txBody>
          <a:bodyPr lIns="181157" tIns="90577" rIns="181157" bIns="90577"/>
          <a:lstStyle/>
          <a:p>
            <a:pPr defTabSz="1219170" eaLnBrk="0" hangingPunct="0">
              <a:defRPr/>
            </a:pPr>
            <a:endParaRPr lang="en-US" sz="10666" b="1" kern="0" dirty="0">
              <a:solidFill>
                <a:srgbClr val="FFD624"/>
              </a:solidFill>
              <a:latin typeface="Verdana"/>
            </a:endParaRPr>
          </a:p>
        </p:txBody>
      </p:sp>
      <p:sp>
        <p:nvSpPr>
          <p:cNvPr id="106" name="Arc 105"/>
          <p:cNvSpPr/>
          <p:nvPr/>
        </p:nvSpPr>
        <p:spPr bwMode="auto">
          <a:xfrm rot="8677816">
            <a:off x="6467666" y="4014307"/>
            <a:ext cx="3428705" cy="1598555"/>
          </a:xfrm>
          <a:prstGeom prst="arc">
            <a:avLst>
              <a:gd name="adj1" fmla="val 15512432"/>
              <a:gd name="adj2" fmla="val 2945872"/>
            </a:avLst>
          </a:prstGeom>
          <a:noFill/>
          <a:ln w="19050" cap="rnd" cmpd="sng" algn="ctr">
            <a:solidFill>
              <a:schemeClr val="bg1">
                <a:lumMod val="50000"/>
              </a:schemeClr>
            </a:solidFill>
            <a:prstDash val="sysDot"/>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rtlCol="0" anchor="ctr"/>
          <a:lstStyle/>
          <a:p>
            <a:pPr algn="ctr" defTabSz="1219170" fontAlgn="base">
              <a:spcBef>
                <a:spcPct val="0"/>
              </a:spcBef>
              <a:spcAft>
                <a:spcPct val="0"/>
              </a:spcAft>
              <a:defRPr/>
            </a:pPr>
            <a:endParaRPr lang="en-GB" sz="1333" dirty="0">
              <a:solidFill>
                <a:srgbClr val="0F5494"/>
              </a:solidFill>
              <a:latin typeface="Verdana" pitchFamily="34" charset="0"/>
            </a:endParaRPr>
          </a:p>
        </p:txBody>
      </p:sp>
      <p:sp>
        <p:nvSpPr>
          <p:cNvPr id="61" name="Rectangle 60"/>
          <p:cNvSpPr/>
          <p:nvPr/>
        </p:nvSpPr>
        <p:spPr bwMode="auto">
          <a:xfrm>
            <a:off x="4463819" y="-63824"/>
            <a:ext cx="1551671" cy="7045219"/>
          </a:xfrm>
          <a:prstGeom prst="rect">
            <a:avLst/>
          </a:prstGeom>
          <a:solidFill>
            <a:schemeClr val="bg1"/>
          </a:solidFill>
          <a:ln>
            <a:noFill/>
          </a:ln>
        </p:spPr>
        <p:txBody>
          <a:bodyPr rtlCol="0" anchor="t"/>
          <a:lstStyle/>
          <a:p>
            <a:pPr algn="ctr" defTabSz="1219170" fontAlgn="base">
              <a:spcBef>
                <a:spcPct val="0"/>
              </a:spcBef>
              <a:spcAft>
                <a:spcPct val="0"/>
              </a:spcAft>
              <a:defRPr/>
            </a:pPr>
            <a:endParaRPr lang="en-GB" sz="1467" dirty="0">
              <a:solidFill>
                <a:srgbClr val="646567"/>
              </a:solidFill>
              <a:latin typeface="Verdana" pitchFamily="34" charset="0"/>
            </a:endParaRPr>
          </a:p>
        </p:txBody>
      </p:sp>
      <p:sp>
        <p:nvSpPr>
          <p:cNvPr id="2" name="Title 1"/>
          <p:cNvSpPr>
            <a:spLocks noGrp="1"/>
          </p:cNvSpPr>
          <p:nvPr>
            <p:ph type="title"/>
          </p:nvPr>
        </p:nvSpPr>
        <p:spPr/>
        <p:txBody>
          <a:bodyPr/>
          <a:lstStyle/>
          <a:p>
            <a:r>
              <a:rPr lang="en-GB" b="0" noProof="0" dirty="0"/>
              <a:t>Dynamic discovery in detail</a:t>
            </a:r>
          </a:p>
        </p:txBody>
      </p:sp>
      <p:sp>
        <p:nvSpPr>
          <p:cNvPr id="18" name="Text Placeholder 17"/>
          <p:cNvSpPr>
            <a:spLocks noGrp="1"/>
          </p:cNvSpPr>
          <p:nvPr>
            <p:ph type="body" sz="quarter" idx="14"/>
          </p:nvPr>
        </p:nvSpPr>
        <p:spPr>
          <a:xfrm>
            <a:off x="623394" y="1478171"/>
            <a:ext cx="3648404" cy="4447107"/>
          </a:xfrm>
        </p:spPr>
        <p:txBody>
          <a:bodyPr>
            <a:noAutofit/>
          </a:bodyPr>
          <a:lstStyle/>
          <a:p>
            <a:pPr marL="0" indent="0">
              <a:lnSpc>
                <a:spcPct val="150000"/>
              </a:lnSpc>
              <a:buNone/>
            </a:pPr>
            <a:r>
              <a:rPr lang="en-GB" sz="1200" b="1" dirty="0"/>
              <a:t>SML</a:t>
            </a:r>
          </a:p>
          <a:p>
            <a:pPr marL="0" indent="0">
              <a:lnSpc>
                <a:spcPct val="150000"/>
              </a:lnSpc>
              <a:buNone/>
            </a:pPr>
            <a:r>
              <a:rPr lang="en-GB" sz="1200" dirty="0"/>
              <a:t>The role of the SML (Service Metadata Locator) is to manage the resource records of the participants and SMPs (Service Metadata Publisher) in the DNS (Domain Name System). The SML is usually a centralised component in an eDelivery Messaging Infrastructure.</a:t>
            </a:r>
          </a:p>
          <a:p>
            <a:pPr marL="0" indent="0">
              <a:lnSpc>
                <a:spcPct val="150000"/>
              </a:lnSpc>
            </a:pPr>
            <a:endParaRPr lang="en-GB" sz="1200" dirty="0"/>
          </a:p>
          <a:p>
            <a:pPr marL="0" indent="0">
              <a:lnSpc>
                <a:spcPct val="150000"/>
              </a:lnSpc>
              <a:buNone/>
            </a:pPr>
            <a:r>
              <a:rPr lang="en-GB" sz="1200" b="1" dirty="0"/>
              <a:t>SMP</a:t>
            </a:r>
          </a:p>
          <a:p>
            <a:pPr marL="0" indent="0">
              <a:lnSpc>
                <a:spcPct val="150000"/>
              </a:lnSpc>
              <a:buNone/>
            </a:pPr>
            <a:r>
              <a:rPr lang="en-GB" sz="1200" dirty="0"/>
              <a:t>Once the sender discovers the address of the receiver’s SMP, it is able to retrieve the needed information (i.e. metadata) about the receiver. With such information, the message can be sent. The SMP is usually a distributed component in an eDelivery Messaging Infrastructure.</a:t>
            </a:r>
          </a:p>
        </p:txBody>
      </p:sp>
      <p:sp>
        <p:nvSpPr>
          <p:cNvPr id="53" name="Rectangle 52"/>
          <p:cNvSpPr/>
          <p:nvPr/>
        </p:nvSpPr>
        <p:spPr bwMode="auto">
          <a:xfrm>
            <a:off x="9345635" y="3602112"/>
            <a:ext cx="2689628" cy="1198957"/>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5" name="Rectangle 54"/>
          <p:cNvSpPr/>
          <p:nvPr/>
        </p:nvSpPr>
        <p:spPr bwMode="auto">
          <a:xfrm>
            <a:off x="4655841" y="3614628"/>
            <a:ext cx="2689628" cy="1198957"/>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6" name="Rectangle 55"/>
          <p:cNvSpPr/>
          <p:nvPr/>
        </p:nvSpPr>
        <p:spPr bwMode="auto">
          <a:xfrm>
            <a:off x="9378834" y="2122827"/>
            <a:ext cx="2718316" cy="1347072"/>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0666" b="1" kern="0" dirty="0">
              <a:solidFill>
                <a:srgbClr val="FFD624"/>
              </a:solidFill>
              <a:latin typeface="Verdana"/>
            </a:endParaRPr>
          </a:p>
        </p:txBody>
      </p:sp>
      <p:sp>
        <p:nvSpPr>
          <p:cNvPr id="57" name="Rectangle 56"/>
          <p:cNvSpPr/>
          <p:nvPr/>
        </p:nvSpPr>
        <p:spPr bwMode="auto">
          <a:xfrm>
            <a:off x="4659144" y="2116087"/>
            <a:ext cx="2680797" cy="1362611"/>
          </a:xfrm>
          <a:prstGeom prst="rect">
            <a:avLst/>
          </a:prstGeom>
          <a:solidFill>
            <a:srgbClr val="FFFFFF">
              <a:lumMod val="95000"/>
            </a:srgbClr>
          </a:solidFill>
          <a:ln>
            <a:noFill/>
          </a:ln>
          <a:extLst/>
        </p:spPr>
        <p:txBody>
          <a:bodyPr lIns="181157" tIns="90577" rIns="181157" bIns="90577"/>
          <a:lstStyle/>
          <a:p>
            <a:pPr defTabSz="1219170" eaLnBrk="0" hangingPunct="0">
              <a:defRPr/>
            </a:pPr>
            <a:endParaRPr lang="en-GB" sz="12800" b="1" kern="0" dirty="0">
              <a:solidFill>
                <a:srgbClr val="FFD624"/>
              </a:solidFill>
              <a:latin typeface="Verdana"/>
            </a:endParaRPr>
          </a:p>
        </p:txBody>
      </p:sp>
      <p:cxnSp>
        <p:nvCxnSpPr>
          <p:cNvPr id="58" name="Straight Connector 57"/>
          <p:cNvCxnSpPr/>
          <p:nvPr/>
        </p:nvCxnSpPr>
        <p:spPr bwMode="auto">
          <a:xfrm>
            <a:off x="7339942" y="4485761"/>
            <a:ext cx="2005693" cy="0"/>
          </a:xfrm>
          <a:prstGeom prst="line">
            <a:avLst/>
          </a:prstGeom>
          <a:noFill/>
          <a:ln w="6350" cap="sq" cmpd="sng" algn="ctr">
            <a:solidFill>
              <a:schemeClr val="tx1"/>
            </a:solidFill>
            <a:prstDash val="solid"/>
            <a:bevel/>
            <a:headEnd type="none" w="med" len="med"/>
            <a:tailEnd type="triangle" w="med" len="med"/>
          </a:ln>
          <a:effectLst/>
        </p:spPr>
      </p:cxnSp>
      <p:sp>
        <p:nvSpPr>
          <p:cNvPr id="59" name="TextBox 58"/>
          <p:cNvSpPr txBox="1"/>
          <p:nvPr/>
        </p:nvSpPr>
        <p:spPr>
          <a:xfrm>
            <a:off x="7437222" y="4274865"/>
            <a:ext cx="681605" cy="194990"/>
          </a:xfrm>
          <a:prstGeom prst="rect">
            <a:avLst/>
          </a:prstGeom>
          <a:noFill/>
          <a:effectLst/>
        </p:spPr>
        <p:txBody>
          <a:bodyPr wrap="square" rtlCol="0">
            <a:spAutoFit/>
          </a:bodyPr>
          <a:lstStyle/>
          <a:p>
            <a:pPr defTabSz="1219170" eaLnBrk="0" fontAlgn="base" hangingPunct="0">
              <a:spcBef>
                <a:spcPct val="0"/>
              </a:spcBef>
              <a:spcAft>
                <a:spcPct val="0"/>
              </a:spcAft>
              <a:defRPr/>
            </a:pPr>
            <a:r>
              <a:rPr lang="en-GB" sz="667" kern="0" dirty="0">
                <a:solidFill>
                  <a:srgbClr val="646567"/>
                </a:solidFill>
                <a:latin typeface="Verdana"/>
                <a:ea typeface="Verdana" charset="0"/>
                <a:cs typeface="Verdana" charset="0"/>
              </a:rPr>
              <a:t>SEND</a:t>
            </a:r>
          </a:p>
        </p:txBody>
      </p:sp>
      <p:sp>
        <p:nvSpPr>
          <p:cNvPr id="60" name="TextBox 59"/>
          <p:cNvSpPr txBox="1"/>
          <p:nvPr/>
        </p:nvSpPr>
        <p:spPr>
          <a:xfrm>
            <a:off x="8720933" y="4274866"/>
            <a:ext cx="657900" cy="194990"/>
          </a:xfrm>
          <a:prstGeom prst="rect">
            <a:avLst/>
          </a:prstGeom>
          <a:noFill/>
          <a:effectLst/>
        </p:spPr>
        <p:txBody>
          <a:bodyPr wrap="square" rtlCol="0">
            <a:spAutoFit/>
          </a:bodyPr>
          <a:lstStyle/>
          <a:p>
            <a:pPr defTabSz="1219170" eaLnBrk="0" fontAlgn="base" hangingPunct="0">
              <a:spcBef>
                <a:spcPct val="0"/>
              </a:spcBef>
              <a:spcAft>
                <a:spcPct val="0"/>
              </a:spcAft>
              <a:defRPr/>
            </a:pPr>
            <a:r>
              <a:rPr lang="en-GB" sz="667" kern="0" dirty="0">
                <a:solidFill>
                  <a:srgbClr val="646567"/>
                </a:solidFill>
                <a:latin typeface="Verdana"/>
                <a:ea typeface="Verdana" charset="0"/>
                <a:cs typeface="Verdana" charset="0"/>
              </a:rPr>
              <a:t>RECEIVE</a:t>
            </a:r>
          </a:p>
        </p:txBody>
      </p:sp>
      <p:sp>
        <p:nvSpPr>
          <p:cNvPr id="64" name="TextBox 63"/>
          <p:cNvSpPr txBox="1"/>
          <p:nvPr/>
        </p:nvSpPr>
        <p:spPr>
          <a:xfrm>
            <a:off x="6920842" y="4990957"/>
            <a:ext cx="2816551" cy="276999"/>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1200" dirty="0">
                <a:solidFill>
                  <a:srgbClr val="000000"/>
                </a:solidFill>
              </a:rPr>
              <a:t>Internet</a:t>
            </a:r>
          </a:p>
        </p:txBody>
      </p:sp>
      <p:grpSp>
        <p:nvGrpSpPr>
          <p:cNvPr id="4" name="Grupp 3"/>
          <p:cNvGrpSpPr/>
          <p:nvPr/>
        </p:nvGrpSpPr>
        <p:grpSpPr>
          <a:xfrm>
            <a:off x="5638548" y="2515447"/>
            <a:ext cx="1166301" cy="464387"/>
            <a:chOff x="4436317" y="1174380"/>
            <a:chExt cx="874726" cy="348290"/>
          </a:xfrm>
        </p:grpSpPr>
        <p:sp>
          <p:nvSpPr>
            <p:cNvPr id="97" name="Freeform 220"/>
            <p:cNvSpPr>
              <a:spLocks noEditPoints="1"/>
            </p:cNvSpPr>
            <p:nvPr/>
          </p:nvSpPr>
          <p:spPr bwMode="auto">
            <a:xfrm>
              <a:off x="4497529" y="1230081"/>
              <a:ext cx="43492" cy="49093"/>
            </a:xfrm>
            <a:custGeom>
              <a:avLst/>
              <a:gdLst>
                <a:gd name="T0" fmla="*/ 5 w 35"/>
                <a:gd name="T1" fmla="*/ 34 h 34"/>
                <a:gd name="T2" fmla="*/ 30 w 35"/>
                <a:gd name="T3" fmla="*/ 34 h 34"/>
                <a:gd name="T4" fmla="*/ 35 w 35"/>
                <a:gd name="T5" fmla="*/ 30 h 34"/>
                <a:gd name="T6" fmla="*/ 35 w 35"/>
                <a:gd name="T7" fmla="*/ 5 h 34"/>
                <a:gd name="T8" fmla="*/ 30 w 35"/>
                <a:gd name="T9" fmla="*/ 0 h 34"/>
                <a:gd name="T10" fmla="*/ 5 w 35"/>
                <a:gd name="T11" fmla="*/ 0 h 34"/>
                <a:gd name="T12" fmla="*/ 0 w 35"/>
                <a:gd name="T13" fmla="*/ 5 h 34"/>
                <a:gd name="T14" fmla="*/ 0 w 35"/>
                <a:gd name="T15" fmla="*/ 30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30"/>
                  </a:cubicBezTo>
                  <a:cubicBezTo>
                    <a:pt x="35" y="5"/>
                    <a:pt x="35" y="5"/>
                    <a:pt x="35" y="5"/>
                  </a:cubicBezTo>
                  <a:cubicBezTo>
                    <a:pt x="35" y="2"/>
                    <a:pt x="33" y="0"/>
                    <a:pt x="30" y="0"/>
                  </a:cubicBezTo>
                  <a:cubicBezTo>
                    <a:pt x="5" y="0"/>
                    <a:pt x="5" y="0"/>
                    <a:pt x="5" y="0"/>
                  </a:cubicBezTo>
                  <a:cubicBezTo>
                    <a:pt x="2" y="0"/>
                    <a:pt x="0" y="2"/>
                    <a:pt x="0" y="5"/>
                  </a:cubicBezTo>
                  <a:cubicBezTo>
                    <a:pt x="0" y="30"/>
                    <a:pt x="0" y="30"/>
                    <a:pt x="0" y="30"/>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8" name="Freeform 221"/>
            <p:cNvSpPr>
              <a:spLocks noEditPoints="1"/>
            </p:cNvSpPr>
            <p:nvPr/>
          </p:nvSpPr>
          <p:spPr bwMode="auto">
            <a:xfrm>
              <a:off x="4497529" y="1295223"/>
              <a:ext cx="43492" cy="50037"/>
            </a:xfrm>
            <a:custGeom>
              <a:avLst/>
              <a:gdLst>
                <a:gd name="T0" fmla="*/ 5 w 35"/>
                <a:gd name="T1" fmla="*/ 34 h 34"/>
                <a:gd name="T2" fmla="*/ 30 w 35"/>
                <a:gd name="T3" fmla="*/ 34 h 34"/>
                <a:gd name="T4" fmla="*/ 35 w 35"/>
                <a:gd name="T5" fmla="*/ 29 h 34"/>
                <a:gd name="T6" fmla="*/ 35 w 35"/>
                <a:gd name="T7" fmla="*/ 4 h 34"/>
                <a:gd name="T8" fmla="*/ 30 w 35"/>
                <a:gd name="T9" fmla="*/ 0 h 34"/>
                <a:gd name="T10" fmla="*/ 5 w 35"/>
                <a:gd name="T11" fmla="*/ 0 h 34"/>
                <a:gd name="T12" fmla="*/ 0 w 35"/>
                <a:gd name="T13" fmla="*/ 4 h 34"/>
                <a:gd name="T14" fmla="*/ 0 w 35"/>
                <a:gd name="T15" fmla="*/ 29 h 34"/>
                <a:gd name="T16" fmla="*/ 5 w 35"/>
                <a:gd name="T17" fmla="*/ 34 h 34"/>
                <a:gd name="T18" fmla="*/ 9 w 35"/>
                <a:gd name="T19" fmla="*/ 9 h 34"/>
                <a:gd name="T20" fmla="*/ 25 w 35"/>
                <a:gd name="T21" fmla="*/ 9 h 34"/>
                <a:gd name="T22" fmla="*/ 25 w 35"/>
                <a:gd name="T23" fmla="*/ 24 h 34"/>
                <a:gd name="T24" fmla="*/ 9 w 35"/>
                <a:gd name="T25" fmla="*/ 24 h 34"/>
                <a:gd name="T26" fmla="*/ 9 w 35"/>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4"/>
                    <a:pt x="35" y="4"/>
                    <a:pt x="35" y="4"/>
                  </a:cubicBezTo>
                  <a:cubicBezTo>
                    <a:pt x="35" y="2"/>
                    <a:pt x="33" y="0"/>
                    <a:pt x="30" y="0"/>
                  </a:cubicBezTo>
                  <a:cubicBezTo>
                    <a:pt x="5" y="0"/>
                    <a:pt x="5" y="0"/>
                    <a:pt x="5" y="0"/>
                  </a:cubicBezTo>
                  <a:cubicBezTo>
                    <a:pt x="2" y="0"/>
                    <a:pt x="0" y="2"/>
                    <a:pt x="0" y="4"/>
                  </a:cubicBezTo>
                  <a:cubicBezTo>
                    <a:pt x="0" y="29"/>
                    <a:pt x="0" y="29"/>
                    <a:pt x="0" y="29"/>
                  </a:cubicBezTo>
                  <a:cubicBezTo>
                    <a:pt x="0" y="32"/>
                    <a:pt x="2" y="34"/>
                    <a:pt x="5" y="34"/>
                  </a:cubicBezTo>
                  <a:close/>
                  <a:moveTo>
                    <a:pt x="9" y="9"/>
                  </a:moveTo>
                  <a:cubicBezTo>
                    <a:pt x="25" y="9"/>
                    <a:pt x="25" y="9"/>
                    <a:pt x="25" y="9"/>
                  </a:cubicBezTo>
                  <a:cubicBezTo>
                    <a:pt x="25" y="24"/>
                    <a:pt x="25" y="24"/>
                    <a:pt x="25" y="24"/>
                  </a:cubicBezTo>
                  <a:cubicBezTo>
                    <a:pt x="9" y="24"/>
                    <a:pt x="9" y="24"/>
                    <a:pt x="9" y="24"/>
                  </a:cubicBezTo>
                  <a:lnTo>
                    <a:pt x="9" y="9"/>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9" name="Freeform 222"/>
            <p:cNvSpPr>
              <a:spLocks noEditPoints="1"/>
            </p:cNvSpPr>
            <p:nvPr/>
          </p:nvSpPr>
          <p:spPr bwMode="auto">
            <a:xfrm>
              <a:off x="4497529" y="1359422"/>
              <a:ext cx="43492" cy="49093"/>
            </a:xfrm>
            <a:custGeom>
              <a:avLst/>
              <a:gdLst>
                <a:gd name="T0" fmla="*/ 5 w 35"/>
                <a:gd name="T1" fmla="*/ 34 h 34"/>
                <a:gd name="T2" fmla="*/ 30 w 35"/>
                <a:gd name="T3" fmla="*/ 34 h 34"/>
                <a:gd name="T4" fmla="*/ 35 w 35"/>
                <a:gd name="T5" fmla="*/ 29 h 34"/>
                <a:gd name="T6" fmla="*/ 35 w 35"/>
                <a:gd name="T7" fmla="*/ 5 h 34"/>
                <a:gd name="T8" fmla="*/ 30 w 35"/>
                <a:gd name="T9" fmla="*/ 0 h 34"/>
                <a:gd name="T10" fmla="*/ 5 w 35"/>
                <a:gd name="T11" fmla="*/ 0 h 34"/>
                <a:gd name="T12" fmla="*/ 0 w 35"/>
                <a:gd name="T13" fmla="*/ 5 h 34"/>
                <a:gd name="T14" fmla="*/ 0 w 35"/>
                <a:gd name="T15" fmla="*/ 29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5"/>
                    <a:pt x="35" y="5"/>
                    <a:pt x="35" y="5"/>
                  </a:cubicBezTo>
                  <a:cubicBezTo>
                    <a:pt x="35" y="2"/>
                    <a:pt x="33" y="0"/>
                    <a:pt x="30" y="0"/>
                  </a:cubicBezTo>
                  <a:cubicBezTo>
                    <a:pt x="5" y="0"/>
                    <a:pt x="5" y="0"/>
                    <a:pt x="5" y="0"/>
                  </a:cubicBezTo>
                  <a:cubicBezTo>
                    <a:pt x="2" y="0"/>
                    <a:pt x="0" y="2"/>
                    <a:pt x="0" y="5"/>
                  </a:cubicBezTo>
                  <a:cubicBezTo>
                    <a:pt x="0" y="29"/>
                    <a:pt x="0" y="29"/>
                    <a:pt x="0" y="29"/>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0" name="Freeform 223"/>
            <p:cNvSpPr>
              <a:spLocks noEditPoints="1"/>
            </p:cNvSpPr>
            <p:nvPr/>
          </p:nvSpPr>
          <p:spPr bwMode="auto">
            <a:xfrm>
              <a:off x="4436317" y="1174380"/>
              <a:ext cx="256122" cy="338929"/>
            </a:xfrm>
            <a:custGeom>
              <a:avLst/>
              <a:gdLst>
                <a:gd name="T0" fmla="*/ 202 w 206"/>
                <a:gd name="T1" fmla="*/ 96 h 233"/>
                <a:gd name="T2" fmla="*/ 133 w 206"/>
                <a:gd name="T3" fmla="*/ 81 h 233"/>
                <a:gd name="T4" fmla="*/ 133 w 206"/>
                <a:gd name="T5" fmla="*/ 7 h 233"/>
                <a:gd name="T6" fmla="*/ 133 w 206"/>
                <a:gd name="T7" fmla="*/ 6 h 233"/>
                <a:gd name="T8" fmla="*/ 133 w 206"/>
                <a:gd name="T9" fmla="*/ 5 h 233"/>
                <a:gd name="T10" fmla="*/ 127 w 206"/>
                <a:gd name="T11" fmla="*/ 1 h 233"/>
                <a:gd name="T12" fmla="*/ 4 w 206"/>
                <a:gd name="T13" fmla="*/ 20 h 233"/>
                <a:gd name="T14" fmla="*/ 0 w 206"/>
                <a:gd name="T15" fmla="*/ 25 h 233"/>
                <a:gd name="T16" fmla="*/ 0 w 206"/>
                <a:gd name="T17" fmla="*/ 25 h 233"/>
                <a:gd name="T18" fmla="*/ 0 w 206"/>
                <a:gd name="T19" fmla="*/ 26 h 233"/>
                <a:gd name="T20" fmla="*/ 0 w 206"/>
                <a:gd name="T21" fmla="*/ 228 h 233"/>
                <a:gd name="T22" fmla="*/ 5 w 206"/>
                <a:gd name="T23" fmla="*/ 233 h 233"/>
                <a:gd name="T24" fmla="*/ 54 w 206"/>
                <a:gd name="T25" fmla="*/ 233 h 233"/>
                <a:gd name="T26" fmla="*/ 79 w 206"/>
                <a:gd name="T27" fmla="*/ 233 h 233"/>
                <a:gd name="T28" fmla="*/ 128 w 206"/>
                <a:gd name="T29" fmla="*/ 233 h 233"/>
                <a:gd name="T30" fmla="*/ 201 w 206"/>
                <a:gd name="T31" fmla="*/ 233 h 233"/>
                <a:gd name="T32" fmla="*/ 206 w 206"/>
                <a:gd name="T33" fmla="*/ 228 h 233"/>
                <a:gd name="T34" fmla="*/ 206 w 206"/>
                <a:gd name="T35" fmla="*/ 101 h 233"/>
                <a:gd name="T36" fmla="*/ 202 w 206"/>
                <a:gd name="T37" fmla="*/ 96 h 233"/>
                <a:gd name="T38" fmla="*/ 9 w 206"/>
                <a:gd name="T39" fmla="*/ 30 h 233"/>
                <a:gd name="T40" fmla="*/ 123 w 206"/>
                <a:gd name="T41" fmla="*/ 12 h 233"/>
                <a:gd name="T42" fmla="*/ 123 w 206"/>
                <a:gd name="T43" fmla="*/ 85 h 233"/>
                <a:gd name="T44" fmla="*/ 123 w 206"/>
                <a:gd name="T45" fmla="*/ 224 h 233"/>
                <a:gd name="T46" fmla="*/ 84 w 206"/>
                <a:gd name="T47" fmla="*/ 224 h 233"/>
                <a:gd name="T48" fmla="*/ 84 w 206"/>
                <a:gd name="T49" fmla="*/ 180 h 233"/>
                <a:gd name="T50" fmla="*/ 79 w 206"/>
                <a:gd name="T51" fmla="*/ 175 h 233"/>
                <a:gd name="T52" fmla="*/ 54 w 206"/>
                <a:gd name="T53" fmla="*/ 175 h 233"/>
                <a:gd name="T54" fmla="*/ 49 w 206"/>
                <a:gd name="T55" fmla="*/ 180 h 233"/>
                <a:gd name="T56" fmla="*/ 49 w 206"/>
                <a:gd name="T57" fmla="*/ 224 h 233"/>
                <a:gd name="T58" fmla="*/ 9 w 206"/>
                <a:gd name="T59" fmla="*/ 224 h 233"/>
                <a:gd name="T60" fmla="*/ 9 w 206"/>
                <a:gd name="T61" fmla="*/ 30 h 233"/>
                <a:gd name="T62" fmla="*/ 58 w 206"/>
                <a:gd name="T63" fmla="*/ 224 h 233"/>
                <a:gd name="T64" fmla="*/ 58 w 206"/>
                <a:gd name="T65" fmla="*/ 184 h 233"/>
                <a:gd name="T66" fmla="*/ 74 w 206"/>
                <a:gd name="T67" fmla="*/ 184 h 233"/>
                <a:gd name="T68" fmla="*/ 74 w 206"/>
                <a:gd name="T69" fmla="*/ 224 h 233"/>
                <a:gd name="T70" fmla="*/ 58 w 206"/>
                <a:gd name="T71" fmla="*/ 224 h 233"/>
                <a:gd name="T72" fmla="*/ 196 w 206"/>
                <a:gd name="T73" fmla="*/ 224 h 233"/>
                <a:gd name="T74" fmla="*/ 170 w 206"/>
                <a:gd name="T75" fmla="*/ 224 h 233"/>
                <a:gd name="T76" fmla="*/ 170 w 206"/>
                <a:gd name="T77" fmla="*/ 199 h 233"/>
                <a:gd name="T78" fmla="*/ 165 w 206"/>
                <a:gd name="T79" fmla="*/ 195 h 233"/>
                <a:gd name="T80" fmla="*/ 164 w 206"/>
                <a:gd name="T81" fmla="*/ 195 h 233"/>
                <a:gd name="T82" fmla="*/ 159 w 206"/>
                <a:gd name="T83" fmla="*/ 199 h 233"/>
                <a:gd name="T84" fmla="*/ 159 w 206"/>
                <a:gd name="T85" fmla="*/ 224 h 233"/>
                <a:gd name="T86" fmla="*/ 133 w 206"/>
                <a:gd name="T87" fmla="*/ 224 h 233"/>
                <a:gd name="T88" fmla="*/ 133 w 206"/>
                <a:gd name="T89" fmla="*/ 90 h 233"/>
                <a:gd name="T90" fmla="*/ 196 w 206"/>
                <a:gd name="T91" fmla="*/ 105 h 233"/>
                <a:gd name="T92" fmla="*/ 196 w 206"/>
                <a:gd name="T9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3">
                  <a:moveTo>
                    <a:pt x="202" y="96"/>
                  </a:moveTo>
                  <a:cubicBezTo>
                    <a:pt x="133" y="81"/>
                    <a:pt x="133" y="81"/>
                    <a:pt x="133" y="81"/>
                  </a:cubicBezTo>
                  <a:cubicBezTo>
                    <a:pt x="133" y="7"/>
                    <a:pt x="133" y="7"/>
                    <a:pt x="133" y="7"/>
                  </a:cubicBezTo>
                  <a:cubicBezTo>
                    <a:pt x="133" y="6"/>
                    <a:pt x="133" y="6"/>
                    <a:pt x="133" y="6"/>
                  </a:cubicBezTo>
                  <a:cubicBezTo>
                    <a:pt x="133" y="6"/>
                    <a:pt x="133" y="5"/>
                    <a:pt x="133" y="5"/>
                  </a:cubicBezTo>
                  <a:cubicBezTo>
                    <a:pt x="132" y="2"/>
                    <a:pt x="130" y="0"/>
                    <a:pt x="127" y="1"/>
                  </a:cubicBezTo>
                  <a:cubicBezTo>
                    <a:pt x="4" y="20"/>
                    <a:pt x="4" y="20"/>
                    <a:pt x="4" y="20"/>
                  </a:cubicBezTo>
                  <a:cubicBezTo>
                    <a:pt x="1" y="20"/>
                    <a:pt x="0" y="23"/>
                    <a:pt x="0" y="25"/>
                  </a:cubicBezTo>
                  <a:cubicBezTo>
                    <a:pt x="0" y="25"/>
                    <a:pt x="0" y="25"/>
                    <a:pt x="0" y="25"/>
                  </a:cubicBezTo>
                  <a:cubicBezTo>
                    <a:pt x="0" y="26"/>
                    <a:pt x="0" y="26"/>
                    <a:pt x="0" y="26"/>
                  </a:cubicBezTo>
                  <a:cubicBezTo>
                    <a:pt x="0" y="228"/>
                    <a:pt x="0" y="228"/>
                    <a:pt x="0" y="228"/>
                  </a:cubicBezTo>
                  <a:cubicBezTo>
                    <a:pt x="0" y="231"/>
                    <a:pt x="2" y="233"/>
                    <a:pt x="5" y="233"/>
                  </a:cubicBezTo>
                  <a:cubicBezTo>
                    <a:pt x="54" y="233"/>
                    <a:pt x="54" y="233"/>
                    <a:pt x="54" y="233"/>
                  </a:cubicBezTo>
                  <a:cubicBezTo>
                    <a:pt x="79" y="233"/>
                    <a:pt x="79" y="233"/>
                    <a:pt x="79" y="233"/>
                  </a:cubicBezTo>
                  <a:cubicBezTo>
                    <a:pt x="128" y="233"/>
                    <a:pt x="128" y="233"/>
                    <a:pt x="128" y="233"/>
                  </a:cubicBezTo>
                  <a:cubicBezTo>
                    <a:pt x="201" y="233"/>
                    <a:pt x="201" y="233"/>
                    <a:pt x="201" y="233"/>
                  </a:cubicBezTo>
                  <a:cubicBezTo>
                    <a:pt x="204" y="233"/>
                    <a:pt x="206" y="231"/>
                    <a:pt x="206" y="228"/>
                  </a:cubicBezTo>
                  <a:cubicBezTo>
                    <a:pt x="206" y="101"/>
                    <a:pt x="206" y="101"/>
                    <a:pt x="206" y="101"/>
                  </a:cubicBezTo>
                  <a:cubicBezTo>
                    <a:pt x="206" y="99"/>
                    <a:pt x="204" y="97"/>
                    <a:pt x="202" y="96"/>
                  </a:cubicBezTo>
                  <a:close/>
                  <a:moveTo>
                    <a:pt x="9" y="30"/>
                  </a:moveTo>
                  <a:cubicBezTo>
                    <a:pt x="123" y="12"/>
                    <a:pt x="123" y="12"/>
                    <a:pt x="123" y="12"/>
                  </a:cubicBezTo>
                  <a:cubicBezTo>
                    <a:pt x="123" y="85"/>
                    <a:pt x="123" y="85"/>
                    <a:pt x="123" y="85"/>
                  </a:cubicBezTo>
                  <a:cubicBezTo>
                    <a:pt x="123" y="224"/>
                    <a:pt x="123" y="224"/>
                    <a:pt x="123" y="224"/>
                  </a:cubicBezTo>
                  <a:cubicBezTo>
                    <a:pt x="84" y="224"/>
                    <a:pt x="84" y="224"/>
                    <a:pt x="84" y="224"/>
                  </a:cubicBezTo>
                  <a:cubicBezTo>
                    <a:pt x="84" y="180"/>
                    <a:pt x="84" y="180"/>
                    <a:pt x="84" y="180"/>
                  </a:cubicBezTo>
                  <a:cubicBezTo>
                    <a:pt x="84" y="177"/>
                    <a:pt x="82" y="175"/>
                    <a:pt x="79" y="175"/>
                  </a:cubicBezTo>
                  <a:cubicBezTo>
                    <a:pt x="54" y="175"/>
                    <a:pt x="54" y="175"/>
                    <a:pt x="54" y="175"/>
                  </a:cubicBezTo>
                  <a:cubicBezTo>
                    <a:pt x="51" y="175"/>
                    <a:pt x="49" y="177"/>
                    <a:pt x="49" y="180"/>
                  </a:cubicBezTo>
                  <a:cubicBezTo>
                    <a:pt x="49" y="224"/>
                    <a:pt x="49" y="224"/>
                    <a:pt x="49" y="224"/>
                  </a:cubicBezTo>
                  <a:cubicBezTo>
                    <a:pt x="9" y="224"/>
                    <a:pt x="9" y="224"/>
                    <a:pt x="9" y="224"/>
                  </a:cubicBezTo>
                  <a:lnTo>
                    <a:pt x="9" y="30"/>
                  </a:lnTo>
                  <a:close/>
                  <a:moveTo>
                    <a:pt x="58" y="224"/>
                  </a:moveTo>
                  <a:cubicBezTo>
                    <a:pt x="58" y="184"/>
                    <a:pt x="58" y="184"/>
                    <a:pt x="58" y="184"/>
                  </a:cubicBezTo>
                  <a:cubicBezTo>
                    <a:pt x="74" y="184"/>
                    <a:pt x="74" y="184"/>
                    <a:pt x="74" y="184"/>
                  </a:cubicBezTo>
                  <a:cubicBezTo>
                    <a:pt x="74" y="224"/>
                    <a:pt x="74" y="224"/>
                    <a:pt x="74" y="224"/>
                  </a:cubicBezTo>
                  <a:lnTo>
                    <a:pt x="58" y="224"/>
                  </a:lnTo>
                  <a:close/>
                  <a:moveTo>
                    <a:pt x="196" y="224"/>
                  </a:moveTo>
                  <a:cubicBezTo>
                    <a:pt x="170" y="224"/>
                    <a:pt x="170" y="224"/>
                    <a:pt x="170" y="224"/>
                  </a:cubicBezTo>
                  <a:cubicBezTo>
                    <a:pt x="170" y="199"/>
                    <a:pt x="170" y="199"/>
                    <a:pt x="170" y="199"/>
                  </a:cubicBezTo>
                  <a:cubicBezTo>
                    <a:pt x="170" y="197"/>
                    <a:pt x="167" y="195"/>
                    <a:pt x="165" y="195"/>
                  </a:cubicBezTo>
                  <a:cubicBezTo>
                    <a:pt x="164" y="195"/>
                    <a:pt x="164" y="195"/>
                    <a:pt x="164" y="195"/>
                  </a:cubicBezTo>
                  <a:cubicBezTo>
                    <a:pt x="161" y="195"/>
                    <a:pt x="159" y="197"/>
                    <a:pt x="159" y="199"/>
                  </a:cubicBezTo>
                  <a:cubicBezTo>
                    <a:pt x="159" y="224"/>
                    <a:pt x="159" y="224"/>
                    <a:pt x="159" y="224"/>
                  </a:cubicBezTo>
                  <a:cubicBezTo>
                    <a:pt x="133" y="224"/>
                    <a:pt x="133" y="224"/>
                    <a:pt x="133" y="224"/>
                  </a:cubicBezTo>
                  <a:cubicBezTo>
                    <a:pt x="133" y="90"/>
                    <a:pt x="133" y="90"/>
                    <a:pt x="133" y="90"/>
                  </a:cubicBezTo>
                  <a:cubicBezTo>
                    <a:pt x="196" y="105"/>
                    <a:pt x="196" y="105"/>
                    <a:pt x="196" y="105"/>
                  </a:cubicBezTo>
                  <a:lnTo>
                    <a:pt x="196" y="224"/>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1" name="Freeform 224"/>
            <p:cNvSpPr>
              <a:spLocks/>
            </p:cNvSpPr>
            <p:nvPr/>
          </p:nvSpPr>
          <p:spPr bwMode="auto">
            <a:xfrm>
              <a:off x="4633644" y="1350925"/>
              <a:ext cx="13692" cy="34931"/>
            </a:xfrm>
            <a:custGeom>
              <a:avLst/>
              <a:gdLst>
                <a:gd name="T0" fmla="*/ 5 w 11"/>
                <a:gd name="T1" fmla="*/ 24 h 24"/>
                <a:gd name="T2" fmla="*/ 6 w 11"/>
                <a:gd name="T3" fmla="*/ 24 h 24"/>
                <a:gd name="T4" fmla="*/ 11 w 11"/>
                <a:gd name="T5" fmla="*/ 20 h 24"/>
                <a:gd name="T6" fmla="*/ 11 w 11"/>
                <a:gd name="T7" fmla="*/ 5 h 24"/>
                <a:gd name="T8" fmla="*/ 6 w 11"/>
                <a:gd name="T9" fmla="*/ 0 h 24"/>
                <a:gd name="T10" fmla="*/ 5 w 11"/>
                <a:gd name="T11" fmla="*/ 0 h 24"/>
                <a:gd name="T12" fmla="*/ 0 w 11"/>
                <a:gd name="T13" fmla="*/ 5 h 24"/>
                <a:gd name="T14" fmla="*/ 0 w 11"/>
                <a:gd name="T15" fmla="*/ 20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20"/>
                  </a:cubicBezTo>
                  <a:cubicBezTo>
                    <a:pt x="11" y="5"/>
                    <a:pt x="11" y="5"/>
                    <a:pt x="11" y="5"/>
                  </a:cubicBezTo>
                  <a:cubicBezTo>
                    <a:pt x="11" y="2"/>
                    <a:pt x="8" y="0"/>
                    <a:pt x="6" y="0"/>
                  </a:cubicBezTo>
                  <a:cubicBezTo>
                    <a:pt x="5" y="0"/>
                    <a:pt x="5" y="0"/>
                    <a:pt x="5" y="0"/>
                  </a:cubicBezTo>
                  <a:cubicBezTo>
                    <a:pt x="2" y="0"/>
                    <a:pt x="0" y="2"/>
                    <a:pt x="0" y="5"/>
                  </a:cubicBezTo>
                  <a:cubicBezTo>
                    <a:pt x="0" y="20"/>
                    <a:pt x="0" y="20"/>
                    <a:pt x="0" y="20"/>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102" name="Freeform 225"/>
            <p:cNvSpPr>
              <a:spLocks/>
            </p:cNvSpPr>
            <p:nvPr/>
          </p:nvSpPr>
          <p:spPr bwMode="auto">
            <a:xfrm>
              <a:off x="4633644" y="1400018"/>
              <a:ext cx="13692" cy="34931"/>
            </a:xfrm>
            <a:custGeom>
              <a:avLst/>
              <a:gdLst>
                <a:gd name="T0" fmla="*/ 5 w 11"/>
                <a:gd name="T1" fmla="*/ 24 h 24"/>
                <a:gd name="T2" fmla="*/ 6 w 11"/>
                <a:gd name="T3" fmla="*/ 24 h 24"/>
                <a:gd name="T4" fmla="*/ 11 w 11"/>
                <a:gd name="T5" fmla="*/ 19 h 24"/>
                <a:gd name="T6" fmla="*/ 11 w 11"/>
                <a:gd name="T7" fmla="*/ 5 h 24"/>
                <a:gd name="T8" fmla="*/ 6 w 11"/>
                <a:gd name="T9" fmla="*/ 0 h 24"/>
                <a:gd name="T10" fmla="*/ 5 w 11"/>
                <a:gd name="T11" fmla="*/ 0 h 24"/>
                <a:gd name="T12" fmla="*/ 0 w 11"/>
                <a:gd name="T13" fmla="*/ 5 h 24"/>
                <a:gd name="T14" fmla="*/ 0 w 11"/>
                <a:gd name="T15" fmla="*/ 19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19"/>
                  </a:cubicBezTo>
                  <a:cubicBezTo>
                    <a:pt x="11" y="5"/>
                    <a:pt x="11" y="5"/>
                    <a:pt x="11" y="5"/>
                  </a:cubicBezTo>
                  <a:cubicBezTo>
                    <a:pt x="11" y="2"/>
                    <a:pt x="8" y="0"/>
                    <a:pt x="6" y="0"/>
                  </a:cubicBezTo>
                  <a:cubicBezTo>
                    <a:pt x="5" y="0"/>
                    <a:pt x="5" y="0"/>
                    <a:pt x="5" y="0"/>
                  </a:cubicBezTo>
                  <a:cubicBezTo>
                    <a:pt x="2" y="0"/>
                    <a:pt x="0" y="2"/>
                    <a:pt x="0" y="5"/>
                  </a:cubicBezTo>
                  <a:cubicBezTo>
                    <a:pt x="0" y="19"/>
                    <a:pt x="0" y="19"/>
                    <a:pt x="0" y="19"/>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66" name="TextBox 65"/>
            <p:cNvSpPr txBox="1"/>
            <p:nvPr/>
          </p:nvSpPr>
          <p:spPr>
            <a:xfrm>
              <a:off x="4751220" y="1338004"/>
              <a:ext cx="559823" cy="184666"/>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ORIGINAL SENDER</a:t>
              </a:r>
            </a:p>
          </p:txBody>
        </p:sp>
      </p:grpSp>
      <p:grpSp>
        <p:nvGrpSpPr>
          <p:cNvPr id="5" name="Grupp 4"/>
          <p:cNvGrpSpPr/>
          <p:nvPr/>
        </p:nvGrpSpPr>
        <p:grpSpPr>
          <a:xfrm>
            <a:off x="10456642" y="2499308"/>
            <a:ext cx="1166301" cy="464387"/>
            <a:chOff x="7811151" y="1174380"/>
            <a:chExt cx="874726" cy="348290"/>
          </a:xfrm>
        </p:grpSpPr>
        <p:sp>
          <p:nvSpPr>
            <p:cNvPr id="91" name="Freeform 220"/>
            <p:cNvSpPr>
              <a:spLocks noEditPoints="1"/>
            </p:cNvSpPr>
            <p:nvPr/>
          </p:nvSpPr>
          <p:spPr bwMode="auto">
            <a:xfrm>
              <a:off x="7872357" y="1230081"/>
              <a:ext cx="43492" cy="49093"/>
            </a:xfrm>
            <a:custGeom>
              <a:avLst/>
              <a:gdLst>
                <a:gd name="T0" fmla="*/ 5 w 35"/>
                <a:gd name="T1" fmla="*/ 34 h 34"/>
                <a:gd name="T2" fmla="*/ 30 w 35"/>
                <a:gd name="T3" fmla="*/ 34 h 34"/>
                <a:gd name="T4" fmla="*/ 35 w 35"/>
                <a:gd name="T5" fmla="*/ 30 h 34"/>
                <a:gd name="T6" fmla="*/ 35 w 35"/>
                <a:gd name="T7" fmla="*/ 5 h 34"/>
                <a:gd name="T8" fmla="*/ 30 w 35"/>
                <a:gd name="T9" fmla="*/ 0 h 34"/>
                <a:gd name="T10" fmla="*/ 5 w 35"/>
                <a:gd name="T11" fmla="*/ 0 h 34"/>
                <a:gd name="T12" fmla="*/ 0 w 35"/>
                <a:gd name="T13" fmla="*/ 5 h 34"/>
                <a:gd name="T14" fmla="*/ 0 w 35"/>
                <a:gd name="T15" fmla="*/ 30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30"/>
                  </a:cubicBezTo>
                  <a:cubicBezTo>
                    <a:pt x="35" y="5"/>
                    <a:pt x="35" y="5"/>
                    <a:pt x="35" y="5"/>
                  </a:cubicBezTo>
                  <a:cubicBezTo>
                    <a:pt x="35" y="2"/>
                    <a:pt x="33" y="0"/>
                    <a:pt x="30" y="0"/>
                  </a:cubicBezTo>
                  <a:cubicBezTo>
                    <a:pt x="5" y="0"/>
                    <a:pt x="5" y="0"/>
                    <a:pt x="5" y="0"/>
                  </a:cubicBezTo>
                  <a:cubicBezTo>
                    <a:pt x="2" y="0"/>
                    <a:pt x="0" y="2"/>
                    <a:pt x="0" y="5"/>
                  </a:cubicBezTo>
                  <a:cubicBezTo>
                    <a:pt x="0" y="30"/>
                    <a:pt x="0" y="30"/>
                    <a:pt x="0" y="30"/>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2" name="Freeform 221"/>
            <p:cNvSpPr>
              <a:spLocks noEditPoints="1"/>
            </p:cNvSpPr>
            <p:nvPr/>
          </p:nvSpPr>
          <p:spPr bwMode="auto">
            <a:xfrm>
              <a:off x="7872357" y="1295223"/>
              <a:ext cx="43492" cy="50037"/>
            </a:xfrm>
            <a:custGeom>
              <a:avLst/>
              <a:gdLst>
                <a:gd name="T0" fmla="*/ 5 w 35"/>
                <a:gd name="T1" fmla="*/ 34 h 34"/>
                <a:gd name="T2" fmla="*/ 30 w 35"/>
                <a:gd name="T3" fmla="*/ 34 h 34"/>
                <a:gd name="T4" fmla="*/ 35 w 35"/>
                <a:gd name="T5" fmla="*/ 29 h 34"/>
                <a:gd name="T6" fmla="*/ 35 w 35"/>
                <a:gd name="T7" fmla="*/ 4 h 34"/>
                <a:gd name="T8" fmla="*/ 30 w 35"/>
                <a:gd name="T9" fmla="*/ 0 h 34"/>
                <a:gd name="T10" fmla="*/ 5 w 35"/>
                <a:gd name="T11" fmla="*/ 0 h 34"/>
                <a:gd name="T12" fmla="*/ 0 w 35"/>
                <a:gd name="T13" fmla="*/ 4 h 34"/>
                <a:gd name="T14" fmla="*/ 0 w 35"/>
                <a:gd name="T15" fmla="*/ 29 h 34"/>
                <a:gd name="T16" fmla="*/ 5 w 35"/>
                <a:gd name="T17" fmla="*/ 34 h 34"/>
                <a:gd name="T18" fmla="*/ 9 w 35"/>
                <a:gd name="T19" fmla="*/ 9 h 34"/>
                <a:gd name="T20" fmla="*/ 25 w 35"/>
                <a:gd name="T21" fmla="*/ 9 h 34"/>
                <a:gd name="T22" fmla="*/ 25 w 35"/>
                <a:gd name="T23" fmla="*/ 24 h 34"/>
                <a:gd name="T24" fmla="*/ 9 w 35"/>
                <a:gd name="T25" fmla="*/ 24 h 34"/>
                <a:gd name="T26" fmla="*/ 9 w 35"/>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4"/>
                    <a:pt x="35" y="4"/>
                    <a:pt x="35" y="4"/>
                  </a:cubicBezTo>
                  <a:cubicBezTo>
                    <a:pt x="35" y="2"/>
                    <a:pt x="33" y="0"/>
                    <a:pt x="30" y="0"/>
                  </a:cubicBezTo>
                  <a:cubicBezTo>
                    <a:pt x="5" y="0"/>
                    <a:pt x="5" y="0"/>
                    <a:pt x="5" y="0"/>
                  </a:cubicBezTo>
                  <a:cubicBezTo>
                    <a:pt x="2" y="0"/>
                    <a:pt x="0" y="2"/>
                    <a:pt x="0" y="4"/>
                  </a:cubicBezTo>
                  <a:cubicBezTo>
                    <a:pt x="0" y="29"/>
                    <a:pt x="0" y="29"/>
                    <a:pt x="0" y="29"/>
                  </a:cubicBezTo>
                  <a:cubicBezTo>
                    <a:pt x="0" y="32"/>
                    <a:pt x="2" y="34"/>
                    <a:pt x="5" y="34"/>
                  </a:cubicBezTo>
                  <a:close/>
                  <a:moveTo>
                    <a:pt x="9" y="9"/>
                  </a:moveTo>
                  <a:cubicBezTo>
                    <a:pt x="25" y="9"/>
                    <a:pt x="25" y="9"/>
                    <a:pt x="25" y="9"/>
                  </a:cubicBezTo>
                  <a:cubicBezTo>
                    <a:pt x="25" y="24"/>
                    <a:pt x="25" y="24"/>
                    <a:pt x="25" y="24"/>
                  </a:cubicBezTo>
                  <a:cubicBezTo>
                    <a:pt x="9" y="24"/>
                    <a:pt x="9" y="24"/>
                    <a:pt x="9" y="24"/>
                  </a:cubicBezTo>
                  <a:lnTo>
                    <a:pt x="9" y="9"/>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3" name="Freeform 222"/>
            <p:cNvSpPr>
              <a:spLocks noEditPoints="1"/>
            </p:cNvSpPr>
            <p:nvPr/>
          </p:nvSpPr>
          <p:spPr bwMode="auto">
            <a:xfrm>
              <a:off x="7872357" y="1359422"/>
              <a:ext cx="43492" cy="49093"/>
            </a:xfrm>
            <a:custGeom>
              <a:avLst/>
              <a:gdLst>
                <a:gd name="T0" fmla="*/ 5 w 35"/>
                <a:gd name="T1" fmla="*/ 34 h 34"/>
                <a:gd name="T2" fmla="*/ 30 w 35"/>
                <a:gd name="T3" fmla="*/ 34 h 34"/>
                <a:gd name="T4" fmla="*/ 35 w 35"/>
                <a:gd name="T5" fmla="*/ 29 h 34"/>
                <a:gd name="T6" fmla="*/ 35 w 35"/>
                <a:gd name="T7" fmla="*/ 5 h 34"/>
                <a:gd name="T8" fmla="*/ 30 w 35"/>
                <a:gd name="T9" fmla="*/ 0 h 34"/>
                <a:gd name="T10" fmla="*/ 5 w 35"/>
                <a:gd name="T11" fmla="*/ 0 h 34"/>
                <a:gd name="T12" fmla="*/ 0 w 35"/>
                <a:gd name="T13" fmla="*/ 5 h 34"/>
                <a:gd name="T14" fmla="*/ 0 w 35"/>
                <a:gd name="T15" fmla="*/ 29 h 34"/>
                <a:gd name="T16" fmla="*/ 5 w 35"/>
                <a:gd name="T17" fmla="*/ 34 h 34"/>
                <a:gd name="T18" fmla="*/ 9 w 35"/>
                <a:gd name="T19" fmla="*/ 10 h 34"/>
                <a:gd name="T20" fmla="*/ 25 w 35"/>
                <a:gd name="T21" fmla="*/ 10 h 34"/>
                <a:gd name="T22" fmla="*/ 25 w 35"/>
                <a:gd name="T23" fmla="*/ 25 h 34"/>
                <a:gd name="T24" fmla="*/ 9 w 35"/>
                <a:gd name="T25" fmla="*/ 25 h 34"/>
                <a:gd name="T26" fmla="*/ 9 w 35"/>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5" y="34"/>
                  </a:moveTo>
                  <a:cubicBezTo>
                    <a:pt x="30" y="34"/>
                    <a:pt x="30" y="34"/>
                    <a:pt x="30" y="34"/>
                  </a:cubicBezTo>
                  <a:cubicBezTo>
                    <a:pt x="33" y="34"/>
                    <a:pt x="35" y="32"/>
                    <a:pt x="35" y="29"/>
                  </a:cubicBezTo>
                  <a:cubicBezTo>
                    <a:pt x="35" y="5"/>
                    <a:pt x="35" y="5"/>
                    <a:pt x="35" y="5"/>
                  </a:cubicBezTo>
                  <a:cubicBezTo>
                    <a:pt x="35" y="2"/>
                    <a:pt x="33" y="0"/>
                    <a:pt x="30" y="0"/>
                  </a:cubicBezTo>
                  <a:cubicBezTo>
                    <a:pt x="5" y="0"/>
                    <a:pt x="5" y="0"/>
                    <a:pt x="5" y="0"/>
                  </a:cubicBezTo>
                  <a:cubicBezTo>
                    <a:pt x="2" y="0"/>
                    <a:pt x="0" y="2"/>
                    <a:pt x="0" y="5"/>
                  </a:cubicBezTo>
                  <a:cubicBezTo>
                    <a:pt x="0" y="29"/>
                    <a:pt x="0" y="29"/>
                    <a:pt x="0" y="29"/>
                  </a:cubicBezTo>
                  <a:cubicBezTo>
                    <a:pt x="0" y="32"/>
                    <a:pt x="2" y="34"/>
                    <a:pt x="5" y="34"/>
                  </a:cubicBezTo>
                  <a:close/>
                  <a:moveTo>
                    <a:pt x="9" y="10"/>
                  </a:moveTo>
                  <a:cubicBezTo>
                    <a:pt x="25" y="10"/>
                    <a:pt x="25" y="10"/>
                    <a:pt x="25" y="10"/>
                  </a:cubicBezTo>
                  <a:cubicBezTo>
                    <a:pt x="25" y="25"/>
                    <a:pt x="25" y="25"/>
                    <a:pt x="25" y="25"/>
                  </a:cubicBezTo>
                  <a:cubicBezTo>
                    <a:pt x="9" y="25"/>
                    <a:pt x="9" y="25"/>
                    <a:pt x="9" y="25"/>
                  </a:cubicBezTo>
                  <a:lnTo>
                    <a:pt x="9"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4" name="Freeform 223"/>
            <p:cNvSpPr>
              <a:spLocks noEditPoints="1"/>
            </p:cNvSpPr>
            <p:nvPr/>
          </p:nvSpPr>
          <p:spPr bwMode="auto">
            <a:xfrm>
              <a:off x="7811151" y="1174380"/>
              <a:ext cx="256122" cy="338929"/>
            </a:xfrm>
            <a:custGeom>
              <a:avLst/>
              <a:gdLst>
                <a:gd name="T0" fmla="*/ 202 w 206"/>
                <a:gd name="T1" fmla="*/ 96 h 233"/>
                <a:gd name="T2" fmla="*/ 133 w 206"/>
                <a:gd name="T3" fmla="*/ 81 h 233"/>
                <a:gd name="T4" fmla="*/ 133 w 206"/>
                <a:gd name="T5" fmla="*/ 7 h 233"/>
                <a:gd name="T6" fmla="*/ 133 w 206"/>
                <a:gd name="T7" fmla="*/ 6 h 233"/>
                <a:gd name="T8" fmla="*/ 133 w 206"/>
                <a:gd name="T9" fmla="*/ 5 h 233"/>
                <a:gd name="T10" fmla="*/ 127 w 206"/>
                <a:gd name="T11" fmla="*/ 1 h 233"/>
                <a:gd name="T12" fmla="*/ 4 w 206"/>
                <a:gd name="T13" fmla="*/ 20 h 233"/>
                <a:gd name="T14" fmla="*/ 0 w 206"/>
                <a:gd name="T15" fmla="*/ 25 h 233"/>
                <a:gd name="T16" fmla="*/ 0 w 206"/>
                <a:gd name="T17" fmla="*/ 25 h 233"/>
                <a:gd name="T18" fmla="*/ 0 w 206"/>
                <a:gd name="T19" fmla="*/ 26 h 233"/>
                <a:gd name="T20" fmla="*/ 0 w 206"/>
                <a:gd name="T21" fmla="*/ 228 h 233"/>
                <a:gd name="T22" fmla="*/ 5 w 206"/>
                <a:gd name="T23" fmla="*/ 233 h 233"/>
                <a:gd name="T24" fmla="*/ 54 w 206"/>
                <a:gd name="T25" fmla="*/ 233 h 233"/>
                <a:gd name="T26" fmla="*/ 79 w 206"/>
                <a:gd name="T27" fmla="*/ 233 h 233"/>
                <a:gd name="T28" fmla="*/ 128 w 206"/>
                <a:gd name="T29" fmla="*/ 233 h 233"/>
                <a:gd name="T30" fmla="*/ 201 w 206"/>
                <a:gd name="T31" fmla="*/ 233 h 233"/>
                <a:gd name="T32" fmla="*/ 206 w 206"/>
                <a:gd name="T33" fmla="*/ 228 h 233"/>
                <a:gd name="T34" fmla="*/ 206 w 206"/>
                <a:gd name="T35" fmla="*/ 101 h 233"/>
                <a:gd name="T36" fmla="*/ 202 w 206"/>
                <a:gd name="T37" fmla="*/ 96 h 233"/>
                <a:gd name="T38" fmla="*/ 9 w 206"/>
                <a:gd name="T39" fmla="*/ 30 h 233"/>
                <a:gd name="T40" fmla="*/ 123 w 206"/>
                <a:gd name="T41" fmla="*/ 12 h 233"/>
                <a:gd name="T42" fmla="*/ 123 w 206"/>
                <a:gd name="T43" fmla="*/ 85 h 233"/>
                <a:gd name="T44" fmla="*/ 123 w 206"/>
                <a:gd name="T45" fmla="*/ 224 h 233"/>
                <a:gd name="T46" fmla="*/ 84 w 206"/>
                <a:gd name="T47" fmla="*/ 224 h 233"/>
                <a:gd name="T48" fmla="*/ 84 w 206"/>
                <a:gd name="T49" fmla="*/ 180 h 233"/>
                <a:gd name="T50" fmla="*/ 79 w 206"/>
                <a:gd name="T51" fmla="*/ 175 h 233"/>
                <a:gd name="T52" fmla="*/ 54 w 206"/>
                <a:gd name="T53" fmla="*/ 175 h 233"/>
                <a:gd name="T54" fmla="*/ 49 w 206"/>
                <a:gd name="T55" fmla="*/ 180 h 233"/>
                <a:gd name="T56" fmla="*/ 49 w 206"/>
                <a:gd name="T57" fmla="*/ 224 h 233"/>
                <a:gd name="T58" fmla="*/ 9 w 206"/>
                <a:gd name="T59" fmla="*/ 224 h 233"/>
                <a:gd name="T60" fmla="*/ 9 w 206"/>
                <a:gd name="T61" fmla="*/ 30 h 233"/>
                <a:gd name="T62" fmla="*/ 58 w 206"/>
                <a:gd name="T63" fmla="*/ 224 h 233"/>
                <a:gd name="T64" fmla="*/ 58 w 206"/>
                <a:gd name="T65" fmla="*/ 184 h 233"/>
                <a:gd name="T66" fmla="*/ 74 w 206"/>
                <a:gd name="T67" fmla="*/ 184 h 233"/>
                <a:gd name="T68" fmla="*/ 74 w 206"/>
                <a:gd name="T69" fmla="*/ 224 h 233"/>
                <a:gd name="T70" fmla="*/ 58 w 206"/>
                <a:gd name="T71" fmla="*/ 224 h 233"/>
                <a:gd name="T72" fmla="*/ 196 w 206"/>
                <a:gd name="T73" fmla="*/ 224 h 233"/>
                <a:gd name="T74" fmla="*/ 170 w 206"/>
                <a:gd name="T75" fmla="*/ 224 h 233"/>
                <a:gd name="T76" fmla="*/ 170 w 206"/>
                <a:gd name="T77" fmla="*/ 199 h 233"/>
                <a:gd name="T78" fmla="*/ 165 w 206"/>
                <a:gd name="T79" fmla="*/ 195 h 233"/>
                <a:gd name="T80" fmla="*/ 164 w 206"/>
                <a:gd name="T81" fmla="*/ 195 h 233"/>
                <a:gd name="T82" fmla="*/ 159 w 206"/>
                <a:gd name="T83" fmla="*/ 199 h 233"/>
                <a:gd name="T84" fmla="*/ 159 w 206"/>
                <a:gd name="T85" fmla="*/ 224 h 233"/>
                <a:gd name="T86" fmla="*/ 133 w 206"/>
                <a:gd name="T87" fmla="*/ 224 h 233"/>
                <a:gd name="T88" fmla="*/ 133 w 206"/>
                <a:gd name="T89" fmla="*/ 90 h 233"/>
                <a:gd name="T90" fmla="*/ 196 w 206"/>
                <a:gd name="T91" fmla="*/ 105 h 233"/>
                <a:gd name="T92" fmla="*/ 196 w 206"/>
                <a:gd name="T9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3">
                  <a:moveTo>
                    <a:pt x="202" y="96"/>
                  </a:moveTo>
                  <a:cubicBezTo>
                    <a:pt x="133" y="81"/>
                    <a:pt x="133" y="81"/>
                    <a:pt x="133" y="81"/>
                  </a:cubicBezTo>
                  <a:cubicBezTo>
                    <a:pt x="133" y="7"/>
                    <a:pt x="133" y="7"/>
                    <a:pt x="133" y="7"/>
                  </a:cubicBezTo>
                  <a:cubicBezTo>
                    <a:pt x="133" y="6"/>
                    <a:pt x="133" y="6"/>
                    <a:pt x="133" y="6"/>
                  </a:cubicBezTo>
                  <a:cubicBezTo>
                    <a:pt x="133" y="6"/>
                    <a:pt x="133" y="5"/>
                    <a:pt x="133" y="5"/>
                  </a:cubicBezTo>
                  <a:cubicBezTo>
                    <a:pt x="132" y="2"/>
                    <a:pt x="130" y="0"/>
                    <a:pt x="127" y="1"/>
                  </a:cubicBezTo>
                  <a:cubicBezTo>
                    <a:pt x="4" y="20"/>
                    <a:pt x="4" y="20"/>
                    <a:pt x="4" y="20"/>
                  </a:cubicBezTo>
                  <a:cubicBezTo>
                    <a:pt x="1" y="20"/>
                    <a:pt x="0" y="23"/>
                    <a:pt x="0" y="25"/>
                  </a:cubicBezTo>
                  <a:cubicBezTo>
                    <a:pt x="0" y="25"/>
                    <a:pt x="0" y="25"/>
                    <a:pt x="0" y="25"/>
                  </a:cubicBezTo>
                  <a:cubicBezTo>
                    <a:pt x="0" y="26"/>
                    <a:pt x="0" y="26"/>
                    <a:pt x="0" y="26"/>
                  </a:cubicBezTo>
                  <a:cubicBezTo>
                    <a:pt x="0" y="228"/>
                    <a:pt x="0" y="228"/>
                    <a:pt x="0" y="228"/>
                  </a:cubicBezTo>
                  <a:cubicBezTo>
                    <a:pt x="0" y="231"/>
                    <a:pt x="2" y="233"/>
                    <a:pt x="5" y="233"/>
                  </a:cubicBezTo>
                  <a:cubicBezTo>
                    <a:pt x="54" y="233"/>
                    <a:pt x="54" y="233"/>
                    <a:pt x="54" y="233"/>
                  </a:cubicBezTo>
                  <a:cubicBezTo>
                    <a:pt x="79" y="233"/>
                    <a:pt x="79" y="233"/>
                    <a:pt x="79" y="233"/>
                  </a:cubicBezTo>
                  <a:cubicBezTo>
                    <a:pt x="128" y="233"/>
                    <a:pt x="128" y="233"/>
                    <a:pt x="128" y="233"/>
                  </a:cubicBezTo>
                  <a:cubicBezTo>
                    <a:pt x="201" y="233"/>
                    <a:pt x="201" y="233"/>
                    <a:pt x="201" y="233"/>
                  </a:cubicBezTo>
                  <a:cubicBezTo>
                    <a:pt x="204" y="233"/>
                    <a:pt x="206" y="231"/>
                    <a:pt x="206" y="228"/>
                  </a:cubicBezTo>
                  <a:cubicBezTo>
                    <a:pt x="206" y="101"/>
                    <a:pt x="206" y="101"/>
                    <a:pt x="206" y="101"/>
                  </a:cubicBezTo>
                  <a:cubicBezTo>
                    <a:pt x="206" y="99"/>
                    <a:pt x="204" y="97"/>
                    <a:pt x="202" y="96"/>
                  </a:cubicBezTo>
                  <a:close/>
                  <a:moveTo>
                    <a:pt x="9" y="30"/>
                  </a:moveTo>
                  <a:cubicBezTo>
                    <a:pt x="123" y="12"/>
                    <a:pt x="123" y="12"/>
                    <a:pt x="123" y="12"/>
                  </a:cubicBezTo>
                  <a:cubicBezTo>
                    <a:pt x="123" y="85"/>
                    <a:pt x="123" y="85"/>
                    <a:pt x="123" y="85"/>
                  </a:cubicBezTo>
                  <a:cubicBezTo>
                    <a:pt x="123" y="224"/>
                    <a:pt x="123" y="224"/>
                    <a:pt x="123" y="224"/>
                  </a:cubicBezTo>
                  <a:cubicBezTo>
                    <a:pt x="84" y="224"/>
                    <a:pt x="84" y="224"/>
                    <a:pt x="84" y="224"/>
                  </a:cubicBezTo>
                  <a:cubicBezTo>
                    <a:pt x="84" y="180"/>
                    <a:pt x="84" y="180"/>
                    <a:pt x="84" y="180"/>
                  </a:cubicBezTo>
                  <a:cubicBezTo>
                    <a:pt x="84" y="177"/>
                    <a:pt x="82" y="175"/>
                    <a:pt x="79" y="175"/>
                  </a:cubicBezTo>
                  <a:cubicBezTo>
                    <a:pt x="54" y="175"/>
                    <a:pt x="54" y="175"/>
                    <a:pt x="54" y="175"/>
                  </a:cubicBezTo>
                  <a:cubicBezTo>
                    <a:pt x="51" y="175"/>
                    <a:pt x="49" y="177"/>
                    <a:pt x="49" y="180"/>
                  </a:cubicBezTo>
                  <a:cubicBezTo>
                    <a:pt x="49" y="224"/>
                    <a:pt x="49" y="224"/>
                    <a:pt x="49" y="224"/>
                  </a:cubicBezTo>
                  <a:cubicBezTo>
                    <a:pt x="9" y="224"/>
                    <a:pt x="9" y="224"/>
                    <a:pt x="9" y="224"/>
                  </a:cubicBezTo>
                  <a:lnTo>
                    <a:pt x="9" y="30"/>
                  </a:lnTo>
                  <a:close/>
                  <a:moveTo>
                    <a:pt x="58" y="224"/>
                  </a:moveTo>
                  <a:cubicBezTo>
                    <a:pt x="58" y="184"/>
                    <a:pt x="58" y="184"/>
                    <a:pt x="58" y="184"/>
                  </a:cubicBezTo>
                  <a:cubicBezTo>
                    <a:pt x="74" y="184"/>
                    <a:pt x="74" y="184"/>
                    <a:pt x="74" y="184"/>
                  </a:cubicBezTo>
                  <a:cubicBezTo>
                    <a:pt x="74" y="224"/>
                    <a:pt x="74" y="224"/>
                    <a:pt x="74" y="224"/>
                  </a:cubicBezTo>
                  <a:lnTo>
                    <a:pt x="58" y="224"/>
                  </a:lnTo>
                  <a:close/>
                  <a:moveTo>
                    <a:pt x="196" y="224"/>
                  </a:moveTo>
                  <a:cubicBezTo>
                    <a:pt x="170" y="224"/>
                    <a:pt x="170" y="224"/>
                    <a:pt x="170" y="224"/>
                  </a:cubicBezTo>
                  <a:cubicBezTo>
                    <a:pt x="170" y="199"/>
                    <a:pt x="170" y="199"/>
                    <a:pt x="170" y="199"/>
                  </a:cubicBezTo>
                  <a:cubicBezTo>
                    <a:pt x="170" y="197"/>
                    <a:pt x="167" y="195"/>
                    <a:pt x="165" y="195"/>
                  </a:cubicBezTo>
                  <a:cubicBezTo>
                    <a:pt x="164" y="195"/>
                    <a:pt x="164" y="195"/>
                    <a:pt x="164" y="195"/>
                  </a:cubicBezTo>
                  <a:cubicBezTo>
                    <a:pt x="161" y="195"/>
                    <a:pt x="159" y="197"/>
                    <a:pt x="159" y="199"/>
                  </a:cubicBezTo>
                  <a:cubicBezTo>
                    <a:pt x="159" y="224"/>
                    <a:pt x="159" y="224"/>
                    <a:pt x="159" y="224"/>
                  </a:cubicBezTo>
                  <a:cubicBezTo>
                    <a:pt x="133" y="224"/>
                    <a:pt x="133" y="224"/>
                    <a:pt x="133" y="224"/>
                  </a:cubicBezTo>
                  <a:cubicBezTo>
                    <a:pt x="133" y="90"/>
                    <a:pt x="133" y="90"/>
                    <a:pt x="133" y="90"/>
                  </a:cubicBezTo>
                  <a:cubicBezTo>
                    <a:pt x="196" y="105"/>
                    <a:pt x="196" y="105"/>
                    <a:pt x="196" y="105"/>
                  </a:cubicBezTo>
                  <a:lnTo>
                    <a:pt x="196" y="224"/>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5" name="Freeform 224"/>
            <p:cNvSpPr>
              <a:spLocks/>
            </p:cNvSpPr>
            <p:nvPr/>
          </p:nvSpPr>
          <p:spPr bwMode="auto">
            <a:xfrm>
              <a:off x="8008472" y="1350925"/>
              <a:ext cx="13692" cy="34931"/>
            </a:xfrm>
            <a:custGeom>
              <a:avLst/>
              <a:gdLst>
                <a:gd name="T0" fmla="*/ 5 w 11"/>
                <a:gd name="T1" fmla="*/ 24 h 24"/>
                <a:gd name="T2" fmla="*/ 6 w 11"/>
                <a:gd name="T3" fmla="*/ 24 h 24"/>
                <a:gd name="T4" fmla="*/ 11 w 11"/>
                <a:gd name="T5" fmla="*/ 20 h 24"/>
                <a:gd name="T6" fmla="*/ 11 w 11"/>
                <a:gd name="T7" fmla="*/ 5 h 24"/>
                <a:gd name="T8" fmla="*/ 6 w 11"/>
                <a:gd name="T9" fmla="*/ 0 h 24"/>
                <a:gd name="T10" fmla="*/ 5 w 11"/>
                <a:gd name="T11" fmla="*/ 0 h 24"/>
                <a:gd name="T12" fmla="*/ 0 w 11"/>
                <a:gd name="T13" fmla="*/ 5 h 24"/>
                <a:gd name="T14" fmla="*/ 0 w 11"/>
                <a:gd name="T15" fmla="*/ 20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20"/>
                  </a:cubicBezTo>
                  <a:cubicBezTo>
                    <a:pt x="11" y="5"/>
                    <a:pt x="11" y="5"/>
                    <a:pt x="11" y="5"/>
                  </a:cubicBezTo>
                  <a:cubicBezTo>
                    <a:pt x="11" y="2"/>
                    <a:pt x="8" y="0"/>
                    <a:pt x="6" y="0"/>
                  </a:cubicBezTo>
                  <a:cubicBezTo>
                    <a:pt x="5" y="0"/>
                    <a:pt x="5" y="0"/>
                    <a:pt x="5" y="0"/>
                  </a:cubicBezTo>
                  <a:cubicBezTo>
                    <a:pt x="2" y="0"/>
                    <a:pt x="0" y="2"/>
                    <a:pt x="0" y="5"/>
                  </a:cubicBezTo>
                  <a:cubicBezTo>
                    <a:pt x="0" y="20"/>
                    <a:pt x="0" y="20"/>
                    <a:pt x="0" y="20"/>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96" name="Freeform 225"/>
            <p:cNvSpPr>
              <a:spLocks/>
            </p:cNvSpPr>
            <p:nvPr/>
          </p:nvSpPr>
          <p:spPr bwMode="auto">
            <a:xfrm>
              <a:off x="8008472" y="1400018"/>
              <a:ext cx="13692" cy="34931"/>
            </a:xfrm>
            <a:custGeom>
              <a:avLst/>
              <a:gdLst>
                <a:gd name="T0" fmla="*/ 5 w 11"/>
                <a:gd name="T1" fmla="*/ 24 h 24"/>
                <a:gd name="T2" fmla="*/ 6 w 11"/>
                <a:gd name="T3" fmla="*/ 24 h 24"/>
                <a:gd name="T4" fmla="*/ 11 w 11"/>
                <a:gd name="T5" fmla="*/ 19 h 24"/>
                <a:gd name="T6" fmla="*/ 11 w 11"/>
                <a:gd name="T7" fmla="*/ 5 h 24"/>
                <a:gd name="T8" fmla="*/ 6 w 11"/>
                <a:gd name="T9" fmla="*/ 0 h 24"/>
                <a:gd name="T10" fmla="*/ 5 w 11"/>
                <a:gd name="T11" fmla="*/ 0 h 24"/>
                <a:gd name="T12" fmla="*/ 0 w 11"/>
                <a:gd name="T13" fmla="*/ 5 h 24"/>
                <a:gd name="T14" fmla="*/ 0 w 11"/>
                <a:gd name="T15" fmla="*/ 19 h 24"/>
                <a:gd name="T16" fmla="*/ 5 w 1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5" y="24"/>
                  </a:moveTo>
                  <a:cubicBezTo>
                    <a:pt x="6" y="24"/>
                    <a:pt x="6" y="24"/>
                    <a:pt x="6" y="24"/>
                  </a:cubicBezTo>
                  <a:cubicBezTo>
                    <a:pt x="8" y="24"/>
                    <a:pt x="11" y="22"/>
                    <a:pt x="11" y="19"/>
                  </a:cubicBezTo>
                  <a:cubicBezTo>
                    <a:pt x="11" y="5"/>
                    <a:pt x="11" y="5"/>
                    <a:pt x="11" y="5"/>
                  </a:cubicBezTo>
                  <a:cubicBezTo>
                    <a:pt x="11" y="2"/>
                    <a:pt x="8" y="0"/>
                    <a:pt x="6" y="0"/>
                  </a:cubicBezTo>
                  <a:cubicBezTo>
                    <a:pt x="5" y="0"/>
                    <a:pt x="5" y="0"/>
                    <a:pt x="5" y="0"/>
                  </a:cubicBezTo>
                  <a:cubicBezTo>
                    <a:pt x="2" y="0"/>
                    <a:pt x="0" y="2"/>
                    <a:pt x="0" y="5"/>
                  </a:cubicBezTo>
                  <a:cubicBezTo>
                    <a:pt x="0" y="19"/>
                    <a:pt x="0" y="19"/>
                    <a:pt x="0" y="19"/>
                  </a:cubicBezTo>
                  <a:cubicBezTo>
                    <a:pt x="0" y="22"/>
                    <a:pt x="2" y="24"/>
                    <a:pt x="5" y="24"/>
                  </a:cubicBez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333" dirty="0">
                <a:solidFill>
                  <a:srgbClr val="0F5494"/>
                </a:solidFill>
                <a:latin typeface="Verdana" pitchFamily="34" charset="0"/>
              </a:endParaRPr>
            </a:p>
          </p:txBody>
        </p:sp>
        <p:sp>
          <p:nvSpPr>
            <p:cNvPr id="67" name="TextBox 66"/>
            <p:cNvSpPr txBox="1"/>
            <p:nvPr/>
          </p:nvSpPr>
          <p:spPr>
            <a:xfrm>
              <a:off x="8126054" y="1338004"/>
              <a:ext cx="559823" cy="184666"/>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FINAL RECIPIENT</a:t>
              </a:r>
            </a:p>
          </p:txBody>
        </p:sp>
      </p:grpSp>
      <p:sp>
        <p:nvSpPr>
          <p:cNvPr id="83" name="Oval 82"/>
          <p:cNvSpPr/>
          <p:nvPr/>
        </p:nvSpPr>
        <p:spPr bwMode="auto">
          <a:xfrm>
            <a:off x="7136659" y="3606090"/>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C2</a:t>
            </a:r>
            <a:endParaRPr lang="en-GB" sz="667" b="1" dirty="0">
              <a:solidFill>
                <a:srgbClr val="646567"/>
              </a:solidFill>
              <a:latin typeface="Verdana" pitchFamily="34" charset="0"/>
            </a:endParaRPr>
          </a:p>
        </p:txBody>
      </p:sp>
      <p:sp>
        <p:nvSpPr>
          <p:cNvPr id="84" name="Oval 83"/>
          <p:cNvSpPr/>
          <p:nvPr/>
        </p:nvSpPr>
        <p:spPr bwMode="auto">
          <a:xfrm>
            <a:off x="9347499" y="3606090"/>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C3</a:t>
            </a:r>
            <a:endParaRPr lang="en-GB" sz="667" b="1" dirty="0">
              <a:solidFill>
                <a:srgbClr val="646567"/>
              </a:solidFill>
              <a:latin typeface="Verdana" pitchFamily="34" charset="0"/>
            </a:endParaRPr>
          </a:p>
        </p:txBody>
      </p:sp>
      <p:sp>
        <p:nvSpPr>
          <p:cNvPr id="85" name="TextBox 84"/>
          <p:cNvSpPr txBox="1"/>
          <p:nvPr/>
        </p:nvSpPr>
        <p:spPr>
          <a:xfrm>
            <a:off x="5897357" y="3656802"/>
            <a:ext cx="1194903"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Access Point Provider</a:t>
            </a:r>
          </a:p>
        </p:txBody>
      </p:sp>
      <p:sp>
        <p:nvSpPr>
          <p:cNvPr id="86" name="TextBox 85"/>
          <p:cNvSpPr txBox="1"/>
          <p:nvPr/>
        </p:nvSpPr>
        <p:spPr>
          <a:xfrm>
            <a:off x="9640821" y="3679157"/>
            <a:ext cx="1235692"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Access Point Provider</a:t>
            </a:r>
          </a:p>
        </p:txBody>
      </p:sp>
      <p:sp>
        <p:nvSpPr>
          <p:cNvPr id="87" name="Oval 86"/>
          <p:cNvSpPr/>
          <p:nvPr/>
        </p:nvSpPr>
        <p:spPr bwMode="auto">
          <a:xfrm>
            <a:off x="7080632" y="2101343"/>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C1</a:t>
            </a:r>
            <a:endParaRPr lang="en-GB" sz="667" b="1" dirty="0">
              <a:solidFill>
                <a:srgbClr val="646567"/>
              </a:solidFill>
              <a:latin typeface="Verdana" pitchFamily="34" charset="0"/>
            </a:endParaRPr>
          </a:p>
        </p:txBody>
      </p:sp>
      <p:sp>
        <p:nvSpPr>
          <p:cNvPr id="88" name="TextBox 87"/>
          <p:cNvSpPr txBox="1"/>
          <p:nvPr/>
        </p:nvSpPr>
        <p:spPr>
          <a:xfrm>
            <a:off x="6513499" y="2135651"/>
            <a:ext cx="578759"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Participant</a:t>
            </a:r>
          </a:p>
        </p:txBody>
      </p:sp>
      <p:sp>
        <p:nvSpPr>
          <p:cNvPr id="89" name="Oval 88"/>
          <p:cNvSpPr/>
          <p:nvPr/>
        </p:nvSpPr>
        <p:spPr bwMode="auto">
          <a:xfrm>
            <a:off x="9347499" y="2122919"/>
            <a:ext cx="229243" cy="218519"/>
          </a:xfrm>
          <a:prstGeom prst="ellipse">
            <a:avLst/>
          </a:prstGeom>
          <a:solidFill>
            <a:srgbClr val="FFD624"/>
          </a:solidFill>
          <a:ln>
            <a:noFill/>
          </a:ln>
        </p:spPr>
        <p:txBody>
          <a:bodyPr lIns="0" tIns="0" rIns="0" bIns="0" rtlCol="0" anchor="t"/>
          <a:lstStyle/>
          <a:p>
            <a:pPr algn="ctr" defTabSz="1219170" fontAlgn="base">
              <a:spcBef>
                <a:spcPct val="0"/>
              </a:spcBef>
              <a:spcAft>
                <a:spcPct val="0"/>
              </a:spcAft>
              <a:defRPr/>
            </a:pPr>
            <a:r>
              <a:rPr lang="en-US" sz="667" b="1" dirty="0">
                <a:solidFill>
                  <a:srgbClr val="646567"/>
                </a:solidFill>
                <a:latin typeface="Verdana" pitchFamily="34" charset="0"/>
              </a:rPr>
              <a:t>C4</a:t>
            </a:r>
            <a:endParaRPr lang="en-GB" sz="667" b="1" dirty="0">
              <a:solidFill>
                <a:srgbClr val="646567"/>
              </a:solidFill>
              <a:latin typeface="Verdana" pitchFamily="34" charset="0"/>
            </a:endParaRPr>
          </a:p>
        </p:txBody>
      </p:sp>
      <p:sp>
        <p:nvSpPr>
          <p:cNvPr id="90" name="TextBox 89"/>
          <p:cNvSpPr txBox="1"/>
          <p:nvPr/>
        </p:nvSpPr>
        <p:spPr>
          <a:xfrm>
            <a:off x="9640821" y="2158006"/>
            <a:ext cx="611412" cy="123111"/>
          </a:xfrm>
          <a:prstGeom prst="rect">
            <a:avLst/>
          </a:prstGeom>
          <a:noFill/>
          <a:effectLst/>
        </p:spPr>
        <p:txBody>
          <a:bodyPr wrap="square" lIns="0" tIns="0" rIns="0" bIns="0" rtlCol="0">
            <a:spAutoFit/>
          </a:bodyPr>
          <a:lstStyle>
            <a:defPPr>
              <a:defRPr lang="en-GB"/>
            </a:defPPr>
            <a:lvl1pPr algn="ctr" eaLnBrk="0" hangingPunct="0">
              <a:defRPr sz="600" kern="0">
                <a:solidFill>
                  <a:srgbClr val="646567"/>
                </a:solidFill>
                <a:latin typeface="Verdana"/>
                <a:ea typeface="Verdana" charset="0"/>
                <a:cs typeface="Verdana" charset="0"/>
              </a:defRPr>
            </a:lvl1pPr>
          </a:lstStyle>
          <a:p>
            <a:pPr algn="l" defTabSz="1219170" fontAlgn="base">
              <a:spcBef>
                <a:spcPct val="0"/>
              </a:spcBef>
              <a:spcAft>
                <a:spcPct val="0"/>
              </a:spcAft>
              <a:defRPr/>
            </a:pPr>
            <a:r>
              <a:rPr lang="en-US" sz="800" dirty="0"/>
              <a:t>Participant</a:t>
            </a:r>
          </a:p>
        </p:txBody>
      </p:sp>
      <p:cxnSp>
        <p:nvCxnSpPr>
          <p:cNvPr id="70" name="Straight Connector 69"/>
          <p:cNvCxnSpPr/>
          <p:nvPr/>
        </p:nvCxnSpPr>
        <p:spPr bwMode="auto">
          <a:xfrm>
            <a:off x="7339944" y="4698684"/>
            <a:ext cx="1971597" cy="0"/>
          </a:xfrm>
          <a:prstGeom prst="line">
            <a:avLst/>
          </a:prstGeom>
          <a:noFill/>
          <a:ln w="6350" cap="sq" cmpd="sng" algn="ctr">
            <a:solidFill>
              <a:schemeClr val="tx1"/>
            </a:solidFill>
            <a:prstDash val="dash"/>
            <a:bevel/>
            <a:headEnd type="triangle" w="med" len="med"/>
            <a:tailEnd type="none" w="med" len="med"/>
          </a:ln>
          <a:effectLst/>
        </p:spPr>
      </p:cxnSp>
      <p:sp>
        <p:nvSpPr>
          <p:cNvPr id="71" name="TextBox 70"/>
          <p:cNvSpPr txBox="1"/>
          <p:nvPr/>
        </p:nvSpPr>
        <p:spPr>
          <a:xfrm>
            <a:off x="6635573" y="4485117"/>
            <a:ext cx="3401463" cy="194990"/>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667" b="1" dirty="0">
                <a:solidFill>
                  <a:srgbClr val="000000"/>
                </a:solidFill>
              </a:rPr>
              <a:t>MESSAGE EXCHANGE PROTOCOL</a:t>
            </a:r>
          </a:p>
        </p:txBody>
      </p:sp>
      <p:sp>
        <p:nvSpPr>
          <p:cNvPr id="72" name="TextBox 71"/>
          <p:cNvSpPr txBox="1"/>
          <p:nvPr/>
        </p:nvSpPr>
        <p:spPr>
          <a:xfrm>
            <a:off x="4659145" y="2435731"/>
            <a:ext cx="885663" cy="338554"/>
          </a:xfrm>
          <a:prstGeom prst="rect">
            <a:avLst/>
          </a:prstGeom>
          <a:noFill/>
          <a:effectLst/>
        </p:spPr>
        <p:txBody>
          <a:bodyPr wrap="square" rtlCol="0">
            <a:spAutoFit/>
          </a:bodyPr>
          <a:lstStyle/>
          <a:p>
            <a:pPr algn="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1. SUBMIT</a:t>
            </a:r>
          </a:p>
        </p:txBody>
      </p:sp>
      <p:sp>
        <p:nvSpPr>
          <p:cNvPr id="74" name="TextBox 73"/>
          <p:cNvSpPr txBox="1"/>
          <p:nvPr/>
        </p:nvSpPr>
        <p:spPr>
          <a:xfrm>
            <a:off x="5700020" y="2112775"/>
            <a:ext cx="572593" cy="235898"/>
          </a:xfrm>
          <a:prstGeom prst="rect">
            <a:avLst/>
          </a:prstGeom>
          <a:noFill/>
        </p:spPr>
        <p:txBody>
          <a:bodyPr wrap="none" rtlCol="0">
            <a:spAutoFit/>
          </a:bodyPr>
          <a:lstStyle/>
          <a:p>
            <a:pPr defTabSz="1219170" fontAlgn="base">
              <a:spcBef>
                <a:spcPct val="0"/>
              </a:spcBef>
              <a:spcAft>
                <a:spcPct val="0"/>
              </a:spcAft>
              <a:defRPr/>
            </a:pPr>
            <a:r>
              <a:rPr lang="en-GB" sz="933" b="1" dirty="0">
                <a:solidFill>
                  <a:srgbClr val="0F5494"/>
                </a:solidFill>
                <a:latin typeface="Verdana" pitchFamily="34" charset="0"/>
              </a:rPr>
              <a:t>Seller</a:t>
            </a:r>
          </a:p>
        </p:txBody>
      </p:sp>
      <p:sp>
        <p:nvSpPr>
          <p:cNvPr id="75" name="TextBox 74"/>
          <p:cNvSpPr txBox="1"/>
          <p:nvPr/>
        </p:nvSpPr>
        <p:spPr>
          <a:xfrm>
            <a:off x="10282299" y="2101343"/>
            <a:ext cx="579005" cy="235898"/>
          </a:xfrm>
          <a:prstGeom prst="rect">
            <a:avLst/>
          </a:prstGeom>
          <a:noFill/>
        </p:spPr>
        <p:txBody>
          <a:bodyPr wrap="none" rtlCol="0">
            <a:spAutoFit/>
          </a:bodyPr>
          <a:lstStyle/>
          <a:p>
            <a:pPr defTabSz="1219170" fontAlgn="base">
              <a:spcBef>
                <a:spcPct val="0"/>
              </a:spcBef>
              <a:spcAft>
                <a:spcPct val="0"/>
              </a:spcAft>
              <a:defRPr/>
            </a:pPr>
            <a:r>
              <a:rPr lang="en-GB" sz="933" b="1" dirty="0">
                <a:solidFill>
                  <a:srgbClr val="0F5494"/>
                </a:solidFill>
                <a:latin typeface="Verdana" pitchFamily="34" charset="0"/>
              </a:rPr>
              <a:t>Buyer</a:t>
            </a:r>
          </a:p>
        </p:txBody>
      </p:sp>
      <p:sp>
        <p:nvSpPr>
          <p:cNvPr id="78" name="TextBox 77"/>
          <p:cNvSpPr txBox="1"/>
          <p:nvPr/>
        </p:nvSpPr>
        <p:spPr>
          <a:xfrm>
            <a:off x="7339944" y="4729256"/>
            <a:ext cx="1990401" cy="194990"/>
          </a:xfrm>
          <a:prstGeom prst="rect">
            <a:avLst/>
          </a:prstGeom>
          <a:noFill/>
          <a:effectLst/>
        </p:spPr>
        <p:txBody>
          <a:bodyPr wrap="square" rtlCol="0">
            <a:spAutoFit/>
          </a:bodyPr>
          <a:lstStyle/>
          <a:p>
            <a:pPr algn="ctr" defTabSz="1219170" eaLnBrk="0" fontAlgn="base" hangingPunct="0">
              <a:spcBef>
                <a:spcPct val="0"/>
              </a:spcBef>
              <a:spcAft>
                <a:spcPct val="0"/>
              </a:spcAft>
              <a:defRPr/>
            </a:pPr>
            <a:r>
              <a:rPr lang="en-GB" sz="667" kern="0" dirty="0">
                <a:solidFill>
                  <a:srgbClr val="646567"/>
                </a:solidFill>
                <a:latin typeface="Verdana"/>
                <a:ea typeface="Verdana" charset="0"/>
                <a:cs typeface="Verdana" charset="0"/>
              </a:rPr>
              <a:t>ACKNOWLEDGE</a:t>
            </a:r>
          </a:p>
        </p:txBody>
      </p:sp>
      <p:sp>
        <p:nvSpPr>
          <p:cNvPr id="79" name="Arc 78"/>
          <p:cNvSpPr/>
          <p:nvPr/>
        </p:nvSpPr>
        <p:spPr bwMode="auto">
          <a:xfrm rot="10800000">
            <a:off x="4873613" y="2774126"/>
            <a:ext cx="2637444" cy="1757324"/>
          </a:xfrm>
          <a:prstGeom prst="arc">
            <a:avLst>
              <a:gd name="adj1" fmla="val 15512432"/>
              <a:gd name="adj2" fmla="val 3165025"/>
            </a:avLst>
          </a:prstGeom>
          <a:noFill/>
          <a:ln w="19050" cap="rnd" cmpd="sng" algn="ctr">
            <a:solidFill>
              <a:schemeClr val="bg1">
                <a:lumMod val="50000"/>
              </a:schemeClr>
            </a:solidFill>
            <a:prstDash val="sysDot"/>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rtlCol="0" anchor="ctr"/>
          <a:lstStyle/>
          <a:p>
            <a:pPr algn="ctr" defTabSz="1219170" fontAlgn="base">
              <a:spcBef>
                <a:spcPct val="0"/>
              </a:spcBef>
              <a:spcAft>
                <a:spcPct val="0"/>
              </a:spcAft>
              <a:defRPr/>
            </a:pPr>
            <a:endParaRPr lang="en-GB" sz="1333" dirty="0">
              <a:solidFill>
                <a:srgbClr val="0F5494"/>
              </a:solidFill>
              <a:latin typeface="Verdana" pitchFamily="34" charset="0"/>
            </a:endParaRPr>
          </a:p>
        </p:txBody>
      </p:sp>
      <p:sp>
        <p:nvSpPr>
          <p:cNvPr id="80" name="TextBox 79"/>
          <p:cNvSpPr txBox="1"/>
          <p:nvPr/>
        </p:nvSpPr>
        <p:spPr>
          <a:xfrm>
            <a:off x="7784702" y="4274866"/>
            <a:ext cx="1031873" cy="215444"/>
          </a:xfrm>
          <a:prstGeom prst="rect">
            <a:avLst/>
          </a:prstGeom>
          <a:noFill/>
          <a:effectLst/>
        </p:spPr>
        <p:txBody>
          <a:bodyPr wrap="square" rtlCol="0">
            <a:spAutoFit/>
          </a:bodyPr>
          <a:lstStyle/>
          <a:p>
            <a:pPr algn="ct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4. SEND</a:t>
            </a:r>
          </a:p>
        </p:txBody>
      </p:sp>
      <p:sp>
        <p:nvSpPr>
          <p:cNvPr id="81" name="Arc 80"/>
          <p:cNvSpPr/>
          <p:nvPr/>
        </p:nvSpPr>
        <p:spPr bwMode="auto">
          <a:xfrm rot="1432573">
            <a:off x="9464760" y="2568439"/>
            <a:ext cx="2390481" cy="1994131"/>
          </a:xfrm>
          <a:prstGeom prst="arc">
            <a:avLst>
              <a:gd name="adj1" fmla="val 15512432"/>
              <a:gd name="adj2" fmla="val 4116756"/>
            </a:avLst>
          </a:prstGeom>
          <a:noFill/>
          <a:ln w="19050" cap="rnd" cmpd="sng" algn="ctr">
            <a:solidFill>
              <a:schemeClr val="bg1">
                <a:lumMod val="50000"/>
              </a:schemeClr>
            </a:solidFill>
            <a:prstDash val="sysDot"/>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rtlCol="0" anchor="ctr"/>
          <a:lstStyle/>
          <a:p>
            <a:pPr algn="ctr" defTabSz="1219170" fontAlgn="base">
              <a:spcBef>
                <a:spcPct val="0"/>
              </a:spcBef>
              <a:spcAft>
                <a:spcPct val="0"/>
              </a:spcAft>
              <a:defRPr/>
            </a:pPr>
            <a:endParaRPr lang="en-GB" sz="1333" dirty="0">
              <a:solidFill>
                <a:srgbClr val="0F5494"/>
              </a:solidFill>
              <a:latin typeface="Verdana" pitchFamily="34" charset="0"/>
            </a:endParaRPr>
          </a:p>
        </p:txBody>
      </p:sp>
      <p:sp>
        <p:nvSpPr>
          <p:cNvPr id="82" name="TextBox 81"/>
          <p:cNvSpPr txBox="1"/>
          <p:nvPr/>
        </p:nvSpPr>
        <p:spPr>
          <a:xfrm>
            <a:off x="11176904" y="2435732"/>
            <a:ext cx="892077" cy="338554"/>
          </a:xfrm>
          <a:prstGeom prst="rect">
            <a:avLst/>
          </a:prstGeom>
          <a:noFill/>
          <a:effectLst/>
        </p:spPr>
        <p:txBody>
          <a:bodyPr wrap="square" rtlCol="0">
            <a:spAutoFit/>
          </a:bodyPr>
          <a:lstStyle>
            <a:defPPr>
              <a:defRPr lang="en-GB"/>
            </a:defPPr>
            <a:lvl1pPr algn="ctr" eaLnBrk="0" hangingPunct="0">
              <a:defRPr sz="600" b="1" kern="0">
                <a:latin typeface="Verdana"/>
                <a:ea typeface="Verdana" charset="0"/>
                <a:cs typeface="Verdana" charset="0"/>
              </a:defRPr>
            </a:lvl1pPr>
          </a:lstStyle>
          <a:p>
            <a:pPr defTabSz="1219170" fontAlgn="base">
              <a:spcBef>
                <a:spcPct val="0"/>
              </a:spcBef>
              <a:spcAft>
                <a:spcPct val="0"/>
              </a:spcAft>
              <a:defRPr/>
            </a:pPr>
            <a:r>
              <a:rPr lang="en-GB" sz="800" dirty="0">
                <a:solidFill>
                  <a:srgbClr val="0F5494"/>
                </a:solidFill>
              </a:rPr>
              <a:t>STEP 5. DELIVER</a:t>
            </a:r>
          </a:p>
        </p:txBody>
      </p:sp>
      <p:sp>
        <p:nvSpPr>
          <p:cNvPr id="49" name="Rectangle 48">
            <a:hlinkClick r:id="" action="ppaction://noaction"/>
          </p:cNvPr>
          <p:cNvSpPr/>
          <p:nvPr/>
        </p:nvSpPr>
        <p:spPr bwMode="auto">
          <a:xfrm>
            <a:off x="6513499" y="4288476"/>
            <a:ext cx="837227" cy="448664"/>
          </a:xfrm>
          <a:prstGeom prst="rect">
            <a:avLst/>
          </a:prstGeom>
          <a:solidFill>
            <a:srgbClr val="0F5494"/>
          </a:solidFill>
          <a:ln w="9525" cap="flat" cmpd="sng" algn="ctr">
            <a:solidFill>
              <a:srgbClr val="002060"/>
            </a:solid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933" kern="0" dirty="0">
                <a:solidFill>
                  <a:srgbClr val="FFFFFF"/>
                </a:solidFill>
                <a:latin typeface="Verdana"/>
                <a:ea typeface="Verdana" charset="0"/>
                <a:cs typeface="Verdana" charset="0"/>
              </a:rPr>
              <a:t>Access</a:t>
            </a:r>
          </a:p>
          <a:p>
            <a:pPr algn="ctr" defTabSz="1624823" eaLnBrk="0" hangingPunct="0">
              <a:lnSpc>
                <a:spcPct val="90000"/>
              </a:lnSpc>
              <a:defRPr/>
            </a:pPr>
            <a:r>
              <a:rPr lang="en-GB" sz="933" kern="0" dirty="0">
                <a:solidFill>
                  <a:srgbClr val="FFFFFF"/>
                </a:solidFill>
                <a:latin typeface="Verdana"/>
                <a:ea typeface="Verdana" charset="0"/>
                <a:cs typeface="Verdana" charset="0"/>
              </a:rPr>
              <a:t>Point</a:t>
            </a:r>
          </a:p>
        </p:txBody>
      </p:sp>
      <p:sp>
        <p:nvSpPr>
          <p:cNvPr id="50" name="Rectangle 49">
            <a:hlinkClick r:id="" action="ppaction://noaction"/>
          </p:cNvPr>
          <p:cNvSpPr/>
          <p:nvPr/>
        </p:nvSpPr>
        <p:spPr bwMode="auto">
          <a:xfrm>
            <a:off x="9356419" y="4288476"/>
            <a:ext cx="837227" cy="448664"/>
          </a:xfrm>
          <a:prstGeom prst="rect">
            <a:avLst/>
          </a:prstGeom>
          <a:solidFill>
            <a:srgbClr val="0F5494"/>
          </a:solidFill>
          <a:ln w="9525" cap="flat" cmpd="sng" algn="ctr">
            <a:solidFill>
              <a:srgbClr val="002060"/>
            </a:solid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933" kern="0" dirty="0">
                <a:solidFill>
                  <a:srgbClr val="FFFFFF"/>
                </a:solidFill>
                <a:latin typeface="Verdana"/>
                <a:ea typeface="Verdana" charset="0"/>
                <a:cs typeface="Verdana" charset="0"/>
              </a:rPr>
              <a:t>Access</a:t>
            </a:r>
          </a:p>
          <a:p>
            <a:pPr algn="ctr" defTabSz="1624823" eaLnBrk="0" hangingPunct="0">
              <a:lnSpc>
                <a:spcPct val="90000"/>
              </a:lnSpc>
              <a:defRPr/>
            </a:pPr>
            <a:r>
              <a:rPr lang="en-GB" sz="933" kern="0" dirty="0">
                <a:solidFill>
                  <a:srgbClr val="FFFFFF"/>
                </a:solidFill>
                <a:latin typeface="Verdana"/>
                <a:ea typeface="Verdana" charset="0"/>
                <a:cs typeface="Verdana" charset="0"/>
              </a:rPr>
              <a:t>Point</a:t>
            </a:r>
          </a:p>
        </p:txBody>
      </p:sp>
      <p:sp>
        <p:nvSpPr>
          <p:cNvPr id="103" name="Rectangle 102">
            <a:hlinkClick r:id="" action="ppaction://noaction"/>
          </p:cNvPr>
          <p:cNvSpPr/>
          <p:nvPr/>
        </p:nvSpPr>
        <p:spPr bwMode="auto">
          <a:xfrm>
            <a:off x="6980325" y="5061182"/>
            <a:ext cx="747856" cy="374556"/>
          </a:xfrm>
          <a:prstGeom prst="rect">
            <a:avLst/>
          </a:prstGeom>
          <a:solidFill>
            <a:srgbClr val="00A0AA"/>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SMP</a:t>
            </a:r>
          </a:p>
        </p:txBody>
      </p:sp>
      <p:sp>
        <p:nvSpPr>
          <p:cNvPr id="104" name="Rectangle 103">
            <a:hlinkClick r:id="" action="ppaction://noaction"/>
          </p:cNvPr>
          <p:cNvSpPr/>
          <p:nvPr/>
        </p:nvSpPr>
        <p:spPr bwMode="auto">
          <a:xfrm>
            <a:off x="7916596" y="3265338"/>
            <a:ext cx="747856" cy="374556"/>
          </a:xfrm>
          <a:prstGeom prst="rect">
            <a:avLst/>
          </a:prstGeom>
          <a:solidFill>
            <a:srgbClr val="5B527F"/>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SML</a:t>
            </a:r>
          </a:p>
          <a:p>
            <a:pPr algn="ctr" defTabSz="1624823" eaLnBrk="0" hangingPunct="0">
              <a:lnSpc>
                <a:spcPct val="90000"/>
              </a:lnSpc>
              <a:defRPr/>
            </a:pPr>
            <a:r>
              <a:rPr lang="fr-BE" sz="667" kern="0" dirty="0">
                <a:solidFill>
                  <a:srgbClr val="FFFFFF"/>
                </a:solidFill>
                <a:latin typeface="Verdana"/>
                <a:ea typeface="Verdana" charset="0"/>
                <a:cs typeface="Verdana" charset="0"/>
              </a:rPr>
              <a:t>(</a:t>
            </a:r>
            <a:r>
              <a:rPr lang="fr-BE" sz="667" kern="0" dirty="0" err="1">
                <a:solidFill>
                  <a:srgbClr val="FFFFFF"/>
                </a:solidFill>
                <a:latin typeface="Verdana"/>
                <a:ea typeface="Verdana" charset="0"/>
                <a:cs typeface="Verdana" charset="0"/>
              </a:rPr>
              <a:t>centralised</a:t>
            </a:r>
            <a:r>
              <a:rPr lang="fr-BE" sz="667" kern="0" dirty="0">
                <a:solidFill>
                  <a:srgbClr val="FFFFFF"/>
                </a:solidFill>
                <a:latin typeface="Verdana"/>
                <a:ea typeface="Verdana" charset="0"/>
                <a:cs typeface="Verdana" charset="0"/>
              </a:rPr>
              <a:t>)</a:t>
            </a:r>
            <a:endParaRPr lang="en-GB" sz="667" kern="0" dirty="0">
              <a:solidFill>
                <a:srgbClr val="FFFFFF"/>
              </a:solidFill>
              <a:latin typeface="Verdana"/>
              <a:ea typeface="Verdana" charset="0"/>
              <a:cs typeface="Verdana" charset="0"/>
            </a:endParaRPr>
          </a:p>
        </p:txBody>
      </p:sp>
      <p:sp>
        <p:nvSpPr>
          <p:cNvPr id="108" name="TextBox 107"/>
          <p:cNvSpPr txBox="1"/>
          <p:nvPr/>
        </p:nvSpPr>
        <p:spPr>
          <a:xfrm>
            <a:off x="6882250" y="3934431"/>
            <a:ext cx="2816551" cy="276999"/>
          </a:xfrm>
          <a:prstGeom prst="rect">
            <a:avLst/>
          </a:prstGeom>
          <a:noFill/>
          <a:effectLst/>
        </p:spPr>
        <p:txBody>
          <a:bodyPr wrap="square" rtlCol="0">
            <a:spAutoFit/>
          </a:bodyPr>
          <a:lstStyle>
            <a:defPPr>
              <a:defRPr lang="en-GB"/>
            </a:defPPr>
            <a:lvl1pPr algn="r" eaLnBrk="0" hangingPunct="0">
              <a:defRPr sz="1100" kern="0">
                <a:solidFill>
                  <a:schemeClr val="tx1"/>
                </a:solidFill>
                <a:latin typeface="Verdana"/>
                <a:ea typeface="Verdana" charset="0"/>
                <a:cs typeface="Verdana" charset="0"/>
              </a:defRPr>
            </a:lvl1pPr>
          </a:lstStyle>
          <a:p>
            <a:pPr algn="ctr" defTabSz="1219170" fontAlgn="base">
              <a:spcBef>
                <a:spcPct val="0"/>
              </a:spcBef>
              <a:spcAft>
                <a:spcPct val="0"/>
              </a:spcAft>
              <a:defRPr/>
            </a:pPr>
            <a:r>
              <a:rPr lang="en-GB" sz="1200" dirty="0">
                <a:solidFill>
                  <a:srgbClr val="000000"/>
                </a:solidFill>
              </a:rPr>
              <a:t>DNS</a:t>
            </a:r>
          </a:p>
        </p:txBody>
      </p:sp>
      <p:sp>
        <p:nvSpPr>
          <p:cNvPr id="109" name="Rectangle 108">
            <a:hlinkClick r:id="" action="ppaction://noaction"/>
          </p:cNvPr>
          <p:cNvSpPr/>
          <p:nvPr/>
        </p:nvSpPr>
        <p:spPr bwMode="auto">
          <a:xfrm>
            <a:off x="8905435" y="5061181"/>
            <a:ext cx="747856" cy="374556"/>
          </a:xfrm>
          <a:prstGeom prst="rect">
            <a:avLst/>
          </a:prstGeom>
          <a:solidFill>
            <a:srgbClr val="00A0AA"/>
          </a:solidFill>
          <a:ln w="9525" cap="flat" cmpd="sng" algn="ctr">
            <a:noFill/>
            <a:prstDash val="solid"/>
            <a:headEnd type="none" w="med" len="med"/>
            <a:tailEnd type="none" w="med" len="med"/>
          </a:ln>
          <a:effectLst/>
        </p:spPr>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pPr algn="ctr" defTabSz="1624823" eaLnBrk="0" hangingPunct="0">
              <a:lnSpc>
                <a:spcPct val="90000"/>
              </a:lnSpc>
              <a:defRPr/>
            </a:pPr>
            <a:r>
              <a:rPr lang="en-GB" sz="1333" kern="0" dirty="0">
                <a:solidFill>
                  <a:srgbClr val="FFFFFF"/>
                </a:solidFill>
                <a:latin typeface="Verdana"/>
                <a:ea typeface="Verdana" charset="0"/>
                <a:cs typeface="Verdana" charset="0"/>
              </a:rPr>
              <a:t>SMP</a:t>
            </a:r>
          </a:p>
        </p:txBody>
      </p:sp>
      <p:sp>
        <p:nvSpPr>
          <p:cNvPr id="110" name="TextBox 109"/>
          <p:cNvSpPr txBox="1"/>
          <p:nvPr/>
        </p:nvSpPr>
        <p:spPr>
          <a:xfrm>
            <a:off x="5901652" y="5578545"/>
            <a:ext cx="1031873" cy="461665"/>
          </a:xfrm>
          <a:prstGeom prst="rect">
            <a:avLst/>
          </a:prstGeom>
          <a:noFill/>
          <a:effectLst/>
        </p:spPr>
        <p:txBody>
          <a:bodyPr wrap="square" rtlCol="0">
            <a:spAutoFit/>
          </a:bodyPr>
          <a:lstStyle/>
          <a:p>
            <a:pPr algn="ct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3. RETRIEVE METADATA</a:t>
            </a:r>
          </a:p>
        </p:txBody>
      </p:sp>
      <p:sp>
        <p:nvSpPr>
          <p:cNvPr id="111" name="TextBox 110"/>
          <p:cNvSpPr txBox="1"/>
          <p:nvPr/>
        </p:nvSpPr>
        <p:spPr>
          <a:xfrm>
            <a:off x="7056108" y="3833363"/>
            <a:ext cx="1031873" cy="338554"/>
          </a:xfrm>
          <a:prstGeom prst="rect">
            <a:avLst/>
          </a:prstGeom>
          <a:noFill/>
          <a:effectLst/>
        </p:spPr>
        <p:txBody>
          <a:bodyPr wrap="square" rtlCol="0">
            <a:spAutoFit/>
          </a:bodyPr>
          <a:lstStyle/>
          <a:p>
            <a:pPr algn="ct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STEP 2. LOOKUP</a:t>
            </a:r>
          </a:p>
        </p:txBody>
      </p:sp>
      <p:sp>
        <p:nvSpPr>
          <p:cNvPr id="112" name="Arc 111"/>
          <p:cNvSpPr/>
          <p:nvPr/>
        </p:nvSpPr>
        <p:spPr bwMode="auto">
          <a:xfrm rot="16200000">
            <a:off x="7978294" y="3492764"/>
            <a:ext cx="497407" cy="1696329"/>
          </a:xfrm>
          <a:prstGeom prst="arc">
            <a:avLst>
              <a:gd name="adj1" fmla="val 16353490"/>
              <a:gd name="adj2" fmla="val 19242153"/>
            </a:avLst>
          </a:prstGeom>
          <a:noFill/>
          <a:ln w="19050" cap="rnd" cmpd="sng" algn="ctr">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rtlCol="0" anchor="ctr"/>
          <a:lstStyle/>
          <a:p>
            <a:pPr algn="ctr" defTabSz="1219170" fontAlgn="base">
              <a:spcBef>
                <a:spcPct val="0"/>
              </a:spcBef>
              <a:spcAft>
                <a:spcPct val="0"/>
              </a:spcAft>
              <a:defRPr/>
            </a:pPr>
            <a:endParaRPr lang="en-GB" sz="1333" dirty="0">
              <a:solidFill>
                <a:srgbClr val="0F5494"/>
              </a:solidFill>
              <a:latin typeface="Verdana" pitchFamily="34" charset="0"/>
            </a:endParaRPr>
          </a:p>
        </p:txBody>
      </p:sp>
      <p:sp>
        <p:nvSpPr>
          <p:cNvPr id="3" name="TextBox 2"/>
          <p:cNvSpPr txBox="1"/>
          <p:nvPr/>
        </p:nvSpPr>
        <p:spPr>
          <a:xfrm>
            <a:off x="6745288" y="260649"/>
            <a:ext cx="2953512" cy="338554"/>
          </a:xfrm>
          <a:prstGeom prst="rect">
            <a:avLst/>
          </a:prstGeom>
          <a:noFill/>
        </p:spPr>
        <p:txBody>
          <a:bodyPr wrap="square" rtlCol="0">
            <a:spAutoFit/>
          </a:bodyPr>
          <a:lstStyle/>
          <a:p>
            <a:pPr defTabSz="1219170" fontAlgn="base">
              <a:spcBef>
                <a:spcPct val="0"/>
              </a:spcBef>
              <a:spcAft>
                <a:spcPct val="0"/>
              </a:spcAft>
              <a:defRPr/>
            </a:pPr>
            <a:r>
              <a:rPr lang="fr-BE" sz="1600" dirty="0">
                <a:solidFill>
                  <a:srgbClr val="0F5494"/>
                </a:solidFill>
                <a:latin typeface="Verdana" pitchFamily="34" charset="0"/>
              </a:rPr>
              <a:t>Phase 2: Operations</a:t>
            </a:r>
            <a:endParaRPr lang="en-GB" sz="1600" dirty="0">
              <a:solidFill>
                <a:srgbClr val="0F5494"/>
              </a:solidFill>
              <a:latin typeface="Verdana" pitchFamily="34" charset="0"/>
            </a:endParaRPr>
          </a:p>
        </p:txBody>
      </p:sp>
      <p:sp>
        <p:nvSpPr>
          <p:cNvPr id="62" name="TextBox 128">
            <a:extLst>
              <a:ext uri="{FF2B5EF4-FFF2-40B4-BE49-F238E27FC236}">
                <a16:creationId xmlns:a16="http://schemas.microsoft.com/office/drawing/2014/main" id="{265BCD59-F2EC-46C4-BE2C-0A8B579CA541}"/>
              </a:ext>
            </a:extLst>
          </p:cNvPr>
          <p:cNvSpPr txBox="1"/>
          <p:nvPr/>
        </p:nvSpPr>
        <p:spPr>
          <a:xfrm>
            <a:off x="6494807" y="6009391"/>
            <a:ext cx="4758419" cy="830997"/>
          </a:xfrm>
          <a:prstGeom prst="rect">
            <a:avLst/>
          </a:prstGeom>
          <a:noFill/>
          <a:effectLst/>
        </p:spPr>
        <p:txBody>
          <a:bodyPr wrap="square" rtlCol="0">
            <a:spAutoFit/>
          </a:bodyPr>
          <a:lstStyle/>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1. Seller issues an eInvoice (or other eDocument) and hands it over to the AP</a:t>
            </a:r>
          </a:p>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2. The AP makes a lookup using a HTTP GET. The DNS directs the AP to the participant’s SMP</a:t>
            </a:r>
          </a:p>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3. The HTTP GET results in the service metadata for the end point (AP)</a:t>
            </a:r>
          </a:p>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4. The AP sends the eInvoice to the receiver’s AP</a:t>
            </a:r>
          </a:p>
          <a:p>
            <a:pPr defTabSz="1219170" eaLnBrk="0" fontAlgn="base" hangingPunct="0">
              <a:spcBef>
                <a:spcPct val="0"/>
              </a:spcBef>
              <a:spcAft>
                <a:spcPct val="0"/>
              </a:spcAft>
              <a:defRPr/>
            </a:pPr>
            <a:r>
              <a:rPr lang="en-GB" sz="800" b="1" kern="0" dirty="0">
                <a:solidFill>
                  <a:srgbClr val="0F5494"/>
                </a:solidFill>
                <a:latin typeface="Verdana"/>
                <a:ea typeface="Verdana" charset="0"/>
                <a:cs typeface="Verdana" charset="0"/>
              </a:rPr>
              <a:t>5. The receiver’s AP hands the eInvoice over to the Buyer</a:t>
            </a:r>
          </a:p>
        </p:txBody>
      </p:sp>
    </p:spTree>
    <p:extLst>
      <p:ext uri="{BB962C8B-B14F-4D97-AF65-F5344CB8AC3E}">
        <p14:creationId xmlns:p14="http://schemas.microsoft.com/office/powerpoint/2010/main" val="500009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453" y="4773151"/>
            <a:ext cx="9316131" cy="564324"/>
          </a:xfrm>
        </p:spPr>
        <p:txBody>
          <a:bodyPr/>
          <a:lstStyle/>
          <a:p>
            <a:r>
              <a:rPr lang="en-US" sz="2800" b="1"/>
              <a:t>Scalability of the infrastructure</a:t>
            </a:r>
          </a:p>
        </p:txBody>
      </p:sp>
      <p:sp>
        <p:nvSpPr>
          <p:cNvPr id="4" name="Text Placeholder 3"/>
          <p:cNvSpPr>
            <a:spLocks noGrp="1"/>
          </p:cNvSpPr>
          <p:nvPr>
            <p:ph type="body" sz="quarter" idx="11"/>
          </p:nvPr>
        </p:nvSpPr>
        <p:spPr>
          <a:xfrm>
            <a:off x="923903" y="4800949"/>
            <a:ext cx="1027687" cy="1028271"/>
          </a:xfrm>
        </p:spPr>
        <p:txBody>
          <a:bodyPr/>
          <a:lstStyle/>
          <a:p>
            <a:r>
              <a:rPr lang="en-US" sz="3700" dirty="0"/>
              <a:t>4</a:t>
            </a:r>
            <a:endParaRPr lang="en-GB" sz="3700" dirty="0"/>
          </a:p>
        </p:txBody>
      </p:sp>
    </p:spTree>
    <p:extLst>
      <p:ext uri="{BB962C8B-B14F-4D97-AF65-F5344CB8AC3E}">
        <p14:creationId xmlns:p14="http://schemas.microsoft.com/office/powerpoint/2010/main" val="400843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srcRect/>
          <a:stretch>
            <a:fillRect/>
          </a:stretch>
        </p:blipFill>
        <p:spPr bwMode="auto">
          <a:xfrm>
            <a:off x="3738546" y="2159553"/>
            <a:ext cx="5143536" cy="4153519"/>
          </a:xfrm>
          <a:prstGeom prst="rect">
            <a:avLst/>
          </a:prstGeom>
          <a:noFill/>
          <a:ln w="9525">
            <a:noFill/>
            <a:miter lim="800000"/>
            <a:headEnd/>
            <a:tailEnd/>
          </a:ln>
        </p:spPr>
      </p:pic>
      <p:sp>
        <p:nvSpPr>
          <p:cNvPr id="196609" name="Inhaltsplatzhalter 2"/>
          <p:cNvSpPr>
            <a:spLocks noGrp="1"/>
          </p:cNvSpPr>
          <p:nvPr>
            <p:ph idx="4294967295"/>
          </p:nvPr>
        </p:nvSpPr>
        <p:spPr>
          <a:xfrm>
            <a:off x="1981200" y="1196753"/>
            <a:ext cx="8229600" cy="1274195"/>
          </a:xfrm>
        </p:spPr>
        <p:txBody>
          <a:bodyPr vert="horz" lIns="90000" tIns="45720" rIns="91440" bIns="45720" rtlCol="0">
            <a:noAutofit/>
          </a:bodyPr>
          <a:lstStyle/>
          <a:p>
            <a:r>
              <a:rPr lang="en-US" sz="2000" dirty="0">
                <a:solidFill>
                  <a:srgbClr val="5C5755"/>
                </a:solidFill>
                <a:latin typeface="Verdana" pitchFamily="34" charset="0"/>
              </a:rPr>
              <a:t>Any </a:t>
            </a:r>
            <a:r>
              <a:rPr lang="en-US" sz="2000" b="1" dirty="0">
                <a:solidFill>
                  <a:srgbClr val="5C5755"/>
                </a:solidFill>
                <a:latin typeface="Verdana" pitchFamily="34" charset="0"/>
              </a:rPr>
              <a:t>supplier (incl. SMEs) </a:t>
            </a:r>
            <a:r>
              <a:rPr lang="en-US" sz="2000" dirty="0">
                <a:solidFill>
                  <a:srgbClr val="5C5755"/>
                </a:solidFill>
                <a:latin typeface="Verdana" pitchFamily="34" charset="0"/>
              </a:rPr>
              <a:t>in the EU can </a:t>
            </a:r>
            <a:r>
              <a:rPr lang="en-US" sz="2000" b="1" dirty="0">
                <a:solidFill>
                  <a:srgbClr val="5C5755"/>
                </a:solidFill>
                <a:latin typeface="Verdana" pitchFamily="34" charset="0"/>
              </a:rPr>
              <a:t>communicate</a:t>
            </a:r>
            <a:r>
              <a:rPr lang="en-US" sz="2000" b="1" u="sng" dirty="0">
                <a:solidFill>
                  <a:srgbClr val="5C5755"/>
                </a:solidFill>
                <a:latin typeface="Verdana" pitchFamily="34" charset="0"/>
              </a:rPr>
              <a:t> </a:t>
            </a:r>
            <a:r>
              <a:rPr lang="en-US" sz="2000" b="1" dirty="0">
                <a:solidFill>
                  <a:srgbClr val="5C5755"/>
                </a:solidFill>
                <a:latin typeface="Verdana" pitchFamily="34" charset="0"/>
              </a:rPr>
              <a:t>electronically </a:t>
            </a:r>
            <a:r>
              <a:rPr lang="en-US" sz="2000" dirty="0">
                <a:solidFill>
                  <a:srgbClr val="5C5755"/>
                </a:solidFill>
                <a:latin typeface="Verdana" pitchFamily="34" charset="0"/>
              </a:rPr>
              <a:t>with any </a:t>
            </a:r>
            <a:r>
              <a:rPr lang="en-US" sz="2000" b="1" dirty="0">
                <a:solidFill>
                  <a:srgbClr val="5C5755"/>
                </a:solidFill>
                <a:latin typeface="Verdana" pitchFamily="34" charset="0"/>
              </a:rPr>
              <a:t>European contracting authority </a:t>
            </a:r>
            <a:r>
              <a:rPr lang="en-US" sz="2000" dirty="0">
                <a:solidFill>
                  <a:srgbClr val="5C5755"/>
                </a:solidFill>
                <a:latin typeface="Verdana" pitchFamily="34" charset="0"/>
              </a:rPr>
              <a:t>for all procurement processes.</a:t>
            </a:r>
            <a:endParaRPr lang="en-US" sz="1400" b="1" dirty="0">
              <a:latin typeface="Verdana" pitchFamily="34" charset="0"/>
            </a:endParaRPr>
          </a:p>
        </p:txBody>
      </p:sp>
      <p:sp>
        <p:nvSpPr>
          <p:cNvPr id="196610" name="Titel 1"/>
          <p:cNvSpPr>
            <a:spLocks noGrp="1"/>
          </p:cNvSpPr>
          <p:nvPr>
            <p:ph type="title" idx="4294967295"/>
          </p:nvPr>
        </p:nvSpPr>
        <p:spPr/>
        <p:txBody>
          <a:bodyPr/>
          <a:lstStyle/>
          <a:p>
            <a:pPr algn="l" eaLnBrk="1" hangingPunct="1"/>
            <a:r>
              <a:rPr lang="en-US" sz="2800" b="1" dirty="0">
                <a:solidFill>
                  <a:srgbClr val="595959"/>
                </a:solidFill>
                <a:latin typeface="Verdana" pitchFamily="34" charset="0"/>
              </a:rPr>
              <a:t>The PEPPOL Vision</a:t>
            </a:r>
          </a:p>
        </p:txBody>
      </p:sp>
    </p:spTree>
    <p:extLst>
      <p:ext uri="{BB962C8B-B14F-4D97-AF65-F5344CB8AC3E}">
        <p14:creationId xmlns:p14="http://schemas.microsoft.com/office/powerpoint/2010/main" val="1973136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noProof="0" dirty="0"/>
              <a:t>Scalability of the infrastructure</a:t>
            </a:r>
          </a:p>
        </p:txBody>
      </p:sp>
      <p:sp>
        <p:nvSpPr>
          <p:cNvPr id="3" name="Platshållare för text 2"/>
          <p:cNvSpPr>
            <a:spLocks noGrp="1"/>
          </p:cNvSpPr>
          <p:nvPr>
            <p:ph type="body" sz="quarter" idx="14"/>
          </p:nvPr>
        </p:nvSpPr>
        <p:spPr/>
        <p:txBody>
          <a:bodyPr/>
          <a:lstStyle/>
          <a:p>
            <a:r>
              <a:rPr lang="en-GB" noProof="0" dirty="0"/>
              <a:t>The discovery mechanism is using DNS, well known for stability and performance</a:t>
            </a:r>
          </a:p>
          <a:p>
            <a:r>
              <a:rPr lang="en-GB" noProof="0" dirty="0"/>
              <a:t>The only central service, the SML, is for administration of the participants, not the message flow itself</a:t>
            </a:r>
          </a:p>
          <a:p>
            <a:endParaRPr lang="en-GB" noProof="0" dirty="0"/>
          </a:p>
        </p:txBody>
      </p:sp>
      <p:pic>
        <p:nvPicPr>
          <p:cNvPr id="8" name="Bildobjekt 7"/>
          <p:cNvPicPr>
            <a:picLocks noChangeAspect="1"/>
          </p:cNvPicPr>
          <p:nvPr/>
        </p:nvPicPr>
        <p:blipFill>
          <a:blip r:embed="rId2"/>
          <a:stretch>
            <a:fillRect/>
          </a:stretch>
        </p:blipFill>
        <p:spPr>
          <a:xfrm>
            <a:off x="4559829" y="1028733"/>
            <a:ext cx="7488832" cy="4932515"/>
          </a:xfrm>
          <a:prstGeom prst="rect">
            <a:avLst/>
          </a:prstGeom>
        </p:spPr>
      </p:pic>
      <p:sp>
        <p:nvSpPr>
          <p:cNvPr id="4" name="textruta 3"/>
          <p:cNvSpPr txBox="1"/>
          <p:nvPr/>
        </p:nvSpPr>
        <p:spPr>
          <a:xfrm>
            <a:off x="7728181" y="5776582"/>
            <a:ext cx="4286558" cy="830997"/>
          </a:xfrm>
          <a:prstGeom prst="rect">
            <a:avLst/>
          </a:prstGeom>
          <a:noFill/>
        </p:spPr>
        <p:txBody>
          <a:bodyPr wrap="none" rtlCol="0">
            <a:spAutoFit/>
          </a:bodyPr>
          <a:lstStyle/>
          <a:p>
            <a:pPr defTabSz="1219170" fontAlgn="base">
              <a:spcBef>
                <a:spcPct val="0"/>
              </a:spcBef>
              <a:spcAft>
                <a:spcPct val="0"/>
              </a:spcAft>
              <a:defRPr/>
            </a:pPr>
            <a:r>
              <a:rPr lang="sv-SE" sz="1600" dirty="0">
                <a:solidFill>
                  <a:srgbClr val="0F5494"/>
                </a:solidFill>
                <a:latin typeface="Verdana" pitchFamily="34" charset="0"/>
              </a:rPr>
              <a:t>2017 Q1:  85.000 </a:t>
            </a:r>
            <a:r>
              <a:rPr lang="sv-SE" sz="1600" dirty="0" err="1">
                <a:solidFill>
                  <a:srgbClr val="0F5494"/>
                </a:solidFill>
                <a:latin typeface="Verdana" pitchFamily="34" charset="0"/>
              </a:rPr>
              <a:t>registered</a:t>
            </a:r>
            <a:r>
              <a:rPr lang="sv-SE" sz="1600" dirty="0">
                <a:solidFill>
                  <a:srgbClr val="0F5494"/>
                </a:solidFill>
                <a:latin typeface="Verdana" pitchFamily="34" charset="0"/>
              </a:rPr>
              <a:t> receivers!</a:t>
            </a:r>
          </a:p>
          <a:p>
            <a:pPr defTabSz="1219170" fontAlgn="base">
              <a:spcBef>
                <a:spcPct val="0"/>
              </a:spcBef>
              <a:spcAft>
                <a:spcPct val="0"/>
              </a:spcAft>
              <a:defRPr/>
            </a:pPr>
            <a:r>
              <a:rPr lang="sv-SE" sz="1600" dirty="0">
                <a:solidFill>
                  <a:srgbClr val="0F5494"/>
                </a:solidFill>
                <a:latin typeface="Verdana" pitchFamily="34" charset="0"/>
              </a:rPr>
              <a:t>2017 Q3: 100.000 </a:t>
            </a:r>
            <a:r>
              <a:rPr lang="sv-SE" sz="1600" dirty="0" err="1">
                <a:solidFill>
                  <a:srgbClr val="0F5494"/>
                </a:solidFill>
                <a:latin typeface="Verdana" pitchFamily="34" charset="0"/>
              </a:rPr>
              <a:t>registered</a:t>
            </a:r>
            <a:r>
              <a:rPr lang="sv-SE" sz="1600" dirty="0">
                <a:solidFill>
                  <a:srgbClr val="0F5494"/>
                </a:solidFill>
                <a:latin typeface="Verdana" pitchFamily="34" charset="0"/>
              </a:rPr>
              <a:t> receivers!</a:t>
            </a:r>
          </a:p>
          <a:p>
            <a:pPr defTabSz="1219170" fontAlgn="base">
              <a:spcBef>
                <a:spcPct val="0"/>
              </a:spcBef>
              <a:spcAft>
                <a:spcPct val="0"/>
              </a:spcAft>
              <a:defRPr/>
            </a:pPr>
            <a:endParaRPr lang="sv-SE" sz="1600" dirty="0">
              <a:solidFill>
                <a:srgbClr val="0F5494"/>
              </a:solidFill>
              <a:latin typeface="Verdana" pitchFamily="34" charset="0"/>
            </a:endParaRPr>
          </a:p>
        </p:txBody>
      </p:sp>
      <p:sp>
        <p:nvSpPr>
          <p:cNvPr id="5" name="textruta 4"/>
          <p:cNvSpPr txBox="1"/>
          <p:nvPr/>
        </p:nvSpPr>
        <p:spPr>
          <a:xfrm>
            <a:off x="6288021" y="644691"/>
            <a:ext cx="4704523" cy="584775"/>
          </a:xfrm>
          <a:prstGeom prst="rect">
            <a:avLst/>
          </a:prstGeom>
          <a:solidFill>
            <a:schemeClr val="accent3"/>
          </a:solidFill>
        </p:spPr>
        <p:txBody>
          <a:bodyPr wrap="square" rtlCol="0">
            <a:spAutoFit/>
          </a:bodyPr>
          <a:lstStyle/>
          <a:p>
            <a:pPr algn="ctr" defTabSz="1219170" fontAlgn="base">
              <a:spcBef>
                <a:spcPct val="0"/>
              </a:spcBef>
              <a:spcAft>
                <a:spcPct val="0"/>
              </a:spcAft>
              <a:defRPr/>
            </a:pPr>
            <a:r>
              <a:rPr lang="sv-SE" sz="1600" b="1" dirty="0">
                <a:solidFill>
                  <a:srgbClr val="000000"/>
                </a:solidFill>
                <a:latin typeface="Verdana" pitchFamily="34" charset="0"/>
              </a:rPr>
              <a:t>Total </a:t>
            </a:r>
            <a:r>
              <a:rPr lang="sv-SE" sz="1600" b="1" dirty="0" err="1">
                <a:solidFill>
                  <a:srgbClr val="000000"/>
                </a:solidFill>
                <a:latin typeface="Verdana" pitchFamily="34" charset="0"/>
              </a:rPr>
              <a:t>number</a:t>
            </a:r>
            <a:r>
              <a:rPr lang="sv-SE" sz="1600" b="1" dirty="0">
                <a:solidFill>
                  <a:srgbClr val="000000"/>
                </a:solidFill>
                <a:latin typeface="Verdana" pitchFamily="34" charset="0"/>
              </a:rPr>
              <a:t> </a:t>
            </a:r>
            <a:r>
              <a:rPr lang="sv-SE" sz="1600" b="1" dirty="0" err="1">
                <a:solidFill>
                  <a:srgbClr val="000000"/>
                </a:solidFill>
                <a:latin typeface="Verdana" pitchFamily="34" charset="0"/>
              </a:rPr>
              <a:t>of</a:t>
            </a:r>
            <a:r>
              <a:rPr lang="sv-SE" sz="1600" b="1" dirty="0">
                <a:solidFill>
                  <a:srgbClr val="000000"/>
                </a:solidFill>
                <a:latin typeface="Verdana" pitchFamily="34" charset="0"/>
              </a:rPr>
              <a:t> </a:t>
            </a:r>
            <a:r>
              <a:rPr lang="sv-SE" sz="1600" b="1" dirty="0" err="1">
                <a:solidFill>
                  <a:srgbClr val="000000"/>
                </a:solidFill>
                <a:latin typeface="Verdana" pitchFamily="34" charset="0"/>
              </a:rPr>
              <a:t>organizations</a:t>
            </a:r>
            <a:r>
              <a:rPr lang="sv-SE" sz="1600" b="1" dirty="0">
                <a:solidFill>
                  <a:srgbClr val="000000"/>
                </a:solidFill>
                <a:latin typeface="Verdana" pitchFamily="34" charset="0"/>
              </a:rPr>
              <a:t> </a:t>
            </a:r>
            <a:r>
              <a:rPr lang="sv-SE" sz="1600" b="1" dirty="0" err="1">
                <a:solidFill>
                  <a:srgbClr val="000000"/>
                </a:solidFill>
                <a:latin typeface="Verdana" pitchFamily="34" charset="0"/>
              </a:rPr>
              <a:t>capable</a:t>
            </a:r>
            <a:r>
              <a:rPr lang="sv-SE" sz="1600" b="1" dirty="0">
                <a:solidFill>
                  <a:srgbClr val="000000"/>
                </a:solidFill>
                <a:latin typeface="Verdana" pitchFamily="34" charset="0"/>
              </a:rPr>
              <a:t> </a:t>
            </a:r>
            <a:r>
              <a:rPr lang="sv-SE" sz="1600" b="1" dirty="0" err="1">
                <a:solidFill>
                  <a:srgbClr val="000000"/>
                </a:solidFill>
                <a:latin typeface="Verdana" pitchFamily="34" charset="0"/>
              </a:rPr>
              <a:t>of</a:t>
            </a:r>
            <a:r>
              <a:rPr lang="sv-SE" sz="1600" b="1" dirty="0">
                <a:solidFill>
                  <a:srgbClr val="000000"/>
                </a:solidFill>
                <a:latin typeface="Verdana" pitchFamily="34" charset="0"/>
              </a:rPr>
              <a:t> </a:t>
            </a:r>
            <a:r>
              <a:rPr lang="sv-SE" sz="1600" b="1" dirty="0" err="1">
                <a:solidFill>
                  <a:srgbClr val="000000"/>
                </a:solidFill>
                <a:latin typeface="Verdana" pitchFamily="34" charset="0"/>
              </a:rPr>
              <a:t>receiving</a:t>
            </a:r>
            <a:r>
              <a:rPr lang="sv-SE" sz="1600" b="1" dirty="0">
                <a:solidFill>
                  <a:srgbClr val="000000"/>
                </a:solidFill>
                <a:latin typeface="Verdana" pitchFamily="34" charset="0"/>
              </a:rPr>
              <a:t> </a:t>
            </a:r>
            <a:r>
              <a:rPr lang="sv-SE" sz="1600" b="1" dirty="0" err="1">
                <a:solidFill>
                  <a:srgbClr val="000000"/>
                </a:solidFill>
                <a:latin typeface="Verdana" pitchFamily="34" charset="0"/>
              </a:rPr>
              <a:t>eInvoices</a:t>
            </a:r>
            <a:r>
              <a:rPr lang="sv-SE" sz="1600" b="1" dirty="0">
                <a:solidFill>
                  <a:srgbClr val="000000"/>
                </a:solidFill>
                <a:latin typeface="Verdana" pitchFamily="34" charset="0"/>
              </a:rPr>
              <a:t> in PEPPOL</a:t>
            </a:r>
          </a:p>
        </p:txBody>
      </p:sp>
    </p:spTree>
    <p:extLst>
      <p:ext uri="{BB962C8B-B14F-4D97-AF65-F5344CB8AC3E}">
        <p14:creationId xmlns:p14="http://schemas.microsoft.com/office/powerpoint/2010/main" val="634199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4587" y="965960"/>
            <a:ext cx="961707" cy="961707"/>
          </a:xfrm>
          <a:prstGeom prst="rect">
            <a:avLst/>
          </a:prstGeom>
        </p:spPr>
      </p:pic>
      <p:pic>
        <p:nvPicPr>
          <p:cNvPr id="47" name="Shap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530554" y="1183568"/>
            <a:ext cx="2429543" cy="81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48000" tIns="60960" rIns="48000" bIns="60960" numCol="1" anchor="t" anchorCtr="0" compatLnSpc="1">
            <a:prstTxWarp prst="textNoShape">
              <a:avLst/>
            </a:prstTxWarp>
          </a:bodyPr>
          <a:lstStyle/>
          <a:p>
            <a:pPr eaLnBrk="1" hangingPunct="1"/>
            <a:r>
              <a:rPr lang="en-GB" dirty="0"/>
              <a:t>CEF eDelivery is not a one-size fits all solution</a:t>
            </a:r>
          </a:p>
        </p:txBody>
      </p:sp>
      <p:sp>
        <p:nvSpPr>
          <p:cNvPr id="10" name="Rectangle 9"/>
          <p:cNvSpPr/>
          <p:nvPr/>
        </p:nvSpPr>
        <p:spPr>
          <a:xfrm>
            <a:off x="11472598" y="1375679"/>
            <a:ext cx="1689445" cy="235898"/>
          </a:xfrm>
          <a:prstGeom prst="rect">
            <a:avLst/>
          </a:prstGeom>
        </p:spPr>
        <p:txBody>
          <a:bodyPr wrap="square">
            <a:spAutoFit/>
          </a:bodyPr>
          <a:lstStyle/>
          <a:p>
            <a:pPr algn="r" defTabSz="1219170" fontAlgn="base">
              <a:spcBef>
                <a:spcPct val="0"/>
              </a:spcBef>
              <a:spcAft>
                <a:spcPct val="0"/>
              </a:spcAft>
              <a:defRPr/>
            </a:pPr>
            <a:endParaRPr lang="en-GB" sz="933" dirty="0">
              <a:solidFill>
                <a:srgbClr val="FFD624"/>
              </a:solidFill>
              <a:latin typeface="Verdana" pitchFamily="34" charset="0"/>
            </a:endParaRPr>
          </a:p>
        </p:txBody>
      </p:sp>
      <p:graphicFrame>
        <p:nvGraphicFramePr>
          <p:cNvPr id="4" name="Table 3"/>
          <p:cNvGraphicFramePr>
            <a:graphicFrameLocks noGrp="1"/>
          </p:cNvGraphicFramePr>
          <p:nvPr>
            <p:extLst/>
          </p:nvPr>
        </p:nvGraphicFramePr>
        <p:xfrm>
          <a:off x="953048" y="1107371"/>
          <a:ext cx="10615559" cy="5297962"/>
        </p:xfrm>
        <a:graphic>
          <a:graphicData uri="http://schemas.openxmlformats.org/drawingml/2006/table">
            <a:tbl>
              <a:tblPr firstRow="1" bandRow="1">
                <a:tableStyleId>{2D5ABB26-0587-4C30-8999-92F81FD0307C}</a:tableStyleId>
              </a:tblPr>
              <a:tblGrid>
                <a:gridCol w="1452372">
                  <a:extLst>
                    <a:ext uri="{9D8B030D-6E8A-4147-A177-3AD203B41FA5}">
                      <a16:colId xmlns:a16="http://schemas.microsoft.com/office/drawing/2014/main" val="20000"/>
                    </a:ext>
                  </a:extLst>
                </a:gridCol>
                <a:gridCol w="2100408">
                  <a:extLst>
                    <a:ext uri="{9D8B030D-6E8A-4147-A177-3AD203B41FA5}">
                      <a16:colId xmlns:a16="http://schemas.microsoft.com/office/drawing/2014/main" val="20001"/>
                    </a:ext>
                  </a:extLst>
                </a:gridCol>
                <a:gridCol w="2478953">
                  <a:extLst>
                    <a:ext uri="{9D8B030D-6E8A-4147-A177-3AD203B41FA5}">
                      <a16:colId xmlns:a16="http://schemas.microsoft.com/office/drawing/2014/main" val="20002"/>
                    </a:ext>
                  </a:extLst>
                </a:gridCol>
                <a:gridCol w="2678237">
                  <a:extLst>
                    <a:ext uri="{9D8B030D-6E8A-4147-A177-3AD203B41FA5}">
                      <a16:colId xmlns:a16="http://schemas.microsoft.com/office/drawing/2014/main" val="20003"/>
                    </a:ext>
                  </a:extLst>
                </a:gridCol>
                <a:gridCol w="1905589">
                  <a:extLst>
                    <a:ext uri="{9D8B030D-6E8A-4147-A177-3AD203B41FA5}">
                      <a16:colId xmlns:a16="http://schemas.microsoft.com/office/drawing/2014/main" val="20004"/>
                    </a:ext>
                  </a:extLst>
                </a:gridCol>
              </a:tblGrid>
              <a:tr h="827248">
                <a:tc>
                  <a:txBody>
                    <a:bodyPr/>
                    <a:lstStyle/>
                    <a:p>
                      <a:endParaRPr lang="en-GB" sz="3200" dirty="0">
                        <a:solidFill>
                          <a:schemeClr val="tx2">
                            <a:lumMod val="50000"/>
                            <a:lumOff val="50000"/>
                          </a:schemeClr>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3200" dirty="0">
                        <a:solidFill>
                          <a:schemeClr val="tx2">
                            <a:lumMod val="50000"/>
                            <a:lumOff val="50000"/>
                          </a:schemeClr>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32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32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32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45119">
                <a:tc rowSpan="3">
                  <a:txBody>
                    <a:bodyPr/>
                    <a:lstStyle/>
                    <a:p>
                      <a:r>
                        <a:rPr lang="en-GB" sz="1300" b="1" kern="1200" dirty="0">
                          <a:solidFill>
                            <a:schemeClr val="tx2">
                              <a:lumMod val="50000"/>
                              <a:lumOff val="50000"/>
                            </a:schemeClr>
                          </a:solidFill>
                          <a:latin typeface="Verdana" pitchFamily="34" charset="0"/>
                          <a:ea typeface="+mn-ea"/>
                          <a:cs typeface="+mn-cs"/>
                        </a:rPr>
                        <a:t>EXCHANGE MODEL</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r>
                        <a:rPr lang="en-GB" sz="1300" kern="1200" dirty="0">
                          <a:solidFill>
                            <a:schemeClr val="tx2">
                              <a:lumMod val="50000"/>
                              <a:lumOff val="50000"/>
                            </a:schemeClr>
                          </a:solidFill>
                          <a:latin typeface="Verdana" pitchFamily="34" charset="0"/>
                          <a:ea typeface="+mn-ea"/>
                          <a:cs typeface="+mn-cs"/>
                        </a:rPr>
                        <a:t>TOPOLOGY</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300" kern="1200" dirty="0">
                          <a:solidFill>
                            <a:srgbClr val="0F5494"/>
                          </a:solidFill>
                          <a:latin typeface="Verdana" pitchFamily="34" charset="0"/>
                          <a:ea typeface="+mn-ea"/>
                          <a:cs typeface="+mn-cs"/>
                        </a:rPr>
                        <a:t>4-corner model </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300" kern="1200" dirty="0">
                          <a:solidFill>
                            <a:srgbClr val="0F5494"/>
                          </a:solidFill>
                          <a:latin typeface="Verdana" pitchFamily="34" charset="0"/>
                          <a:ea typeface="+mn-ea"/>
                          <a:cs typeface="+mn-cs"/>
                        </a:rPr>
                        <a:t>4-corner model </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ase">
                        <a:spcBef>
                          <a:spcPct val="0"/>
                        </a:spcBef>
                        <a:spcAft>
                          <a:spcPct val="0"/>
                        </a:spcAft>
                      </a:pPr>
                      <a:r>
                        <a:rPr lang="en-GB" sz="1300" b="1" kern="1200" dirty="0">
                          <a:solidFill>
                            <a:srgbClr val="0F5494"/>
                          </a:solidFill>
                          <a:latin typeface="Verdana" pitchFamily="34" charset="0"/>
                          <a:ea typeface="+mn-ea"/>
                          <a:cs typeface="+mn-cs"/>
                        </a:rPr>
                        <a:t>Your</a:t>
                      </a:r>
                      <a:r>
                        <a:rPr lang="en-GB" sz="1300" kern="1200" dirty="0">
                          <a:solidFill>
                            <a:srgbClr val="0F5494"/>
                          </a:solidFill>
                          <a:latin typeface="Verdana" pitchFamily="34" charset="0"/>
                          <a:ea typeface="+mn-ea"/>
                          <a:cs typeface="+mn-cs"/>
                        </a:rPr>
                        <a:t> choice</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745119">
                <a:tc vMerge="1">
                  <a:txBody>
                    <a:bodyPr/>
                    <a:lstStyle/>
                    <a:p>
                      <a:endParaRPr lang="en-GB" sz="700" kern="1200" dirty="0">
                        <a:solidFill>
                          <a:srgbClr val="FFD624"/>
                        </a:solidFill>
                        <a:latin typeface="Verdana" pitchFamily="34" charset="0"/>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l" defTabSz="914400" rtl="0" eaLnBrk="1" latinLnBrk="0" hangingPunct="1"/>
                      <a:r>
                        <a:rPr lang="en-GB" sz="1300" kern="1200" dirty="0">
                          <a:solidFill>
                            <a:schemeClr val="tx2">
                              <a:lumMod val="50000"/>
                              <a:lumOff val="50000"/>
                            </a:schemeClr>
                          </a:solidFill>
                          <a:latin typeface="Verdana" pitchFamily="34" charset="0"/>
                          <a:ea typeface="+mn-ea"/>
                          <a:cs typeface="+mn-cs"/>
                        </a:rPr>
                        <a:t>PROTOCOL</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base">
                        <a:spcBef>
                          <a:spcPct val="0"/>
                        </a:spcBef>
                        <a:spcAft>
                          <a:spcPct val="0"/>
                        </a:spcAft>
                      </a:pPr>
                      <a:r>
                        <a:rPr lang="en-GB" sz="1300" kern="1200" dirty="0">
                          <a:solidFill>
                            <a:srgbClr val="0F5494"/>
                          </a:solidFill>
                          <a:latin typeface="Verdana" pitchFamily="34" charset="0"/>
                          <a:ea typeface="+mn-ea"/>
                          <a:cs typeface="+mn-cs"/>
                        </a:rPr>
                        <a:t>PEPPOL AS2 profile</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base">
                        <a:spcBef>
                          <a:spcPct val="0"/>
                        </a:spcBef>
                        <a:spcAft>
                          <a:spcPct val="0"/>
                        </a:spcAft>
                      </a:pPr>
                      <a:r>
                        <a:rPr lang="en-GB" sz="1300" kern="1200" dirty="0">
                          <a:solidFill>
                            <a:srgbClr val="0F5494"/>
                          </a:solidFill>
                          <a:latin typeface="Verdana" pitchFamily="34" charset="0"/>
                          <a:ea typeface="+mn-ea"/>
                          <a:cs typeface="+mn-cs"/>
                        </a:rPr>
                        <a:t>e-SENS</a:t>
                      </a:r>
                      <a:r>
                        <a:rPr lang="en-GB" sz="1300" kern="1200" baseline="0" dirty="0">
                          <a:solidFill>
                            <a:srgbClr val="0F5494"/>
                          </a:solidFill>
                          <a:latin typeface="Verdana" pitchFamily="34" charset="0"/>
                          <a:ea typeface="+mn-ea"/>
                          <a:cs typeface="+mn-cs"/>
                        </a:rPr>
                        <a:t> AS4 profile</a:t>
                      </a:r>
                      <a:endParaRPr lang="en-GB" sz="1300" kern="1200" dirty="0">
                        <a:solidFill>
                          <a:srgbClr val="0F5494"/>
                        </a:solidFill>
                        <a:latin typeface="Verdana" pitchFamily="34" charset="0"/>
                        <a:ea typeface="+mn-ea"/>
                        <a:cs typeface="+mn-cs"/>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GB" sz="1300" kern="1200" dirty="0">
                          <a:solidFill>
                            <a:srgbClr val="0F5494"/>
                          </a:solidFill>
                          <a:latin typeface="Verdana" pitchFamily="34" charset="0"/>
                          <a:ea typeface="+mn-ea"/>
                          <a:cs typeface="+mn-cs"/>
                        </a:rPr>
                        <a:t>e-SENS</a:t>
                      </a:r>
                      <a:r>
                        <a:rPr lang="en-GB" sz="1300" kern="1200" baseline="0" dirty="0">
                          <a:solidFill>
                            <a:srgbClr val="0F5494"/>
                          </a:solidFill>
                          <a:latin typeface="Verdana" pitchFamily="34" charset="0"/>
                          <a:ea typeface="+mn-ea"/>
                          <a:cs typeface="+mn-cs"/>
                        </a:rPr>
                        <a:t> AS4 profile recommended</a:t>
                      </a:r>
                      <a:endParaRPr lang="en-GB" sz="1300" kern="1200" dirty="0">
                        <a:solidFill>
                          <a:srgbClr val="0F5494"/>
                        </a:solidFill>
                        <a:latin typeface="Verdana" pitchFamily="34" charset="0"/>
                        <a:ea typeface="+mn-ea"/>
                        <a:cs typeface="+mn-cs"/>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45119">
                <a:tc vMerge="1">
                  <a:txBody>
                    <a:bodyPr/>
                    <a:lstStyle/>
                    <a:p>
                      <a:endParaRPr lang="en-GB" sz="1000" b="1" kern="1200" dirty="0">
                        <a:solidFill>
                          <a:schemeClr val="tx2">
                            <a:lumMod val="50000"/>
                            <a:lumOff val="50000"/>
                          </a:schemeClr>
                        </a:solidFill>
                        <a:latin typeface="Verdana"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r>
                        <a:rPr lang="en-GB" sz="1300" kern="1200" dirty="0">
                          <a:solidFill>
                            <a:schemeClr val="tx2">
                              <a:lumMod val="50000"/>
                              <a:lumOff val="50000"/>
                            </a:schemeClr>
                          </a:solidFill>
                          <a:latin typeface="Verdana" pitchFamily="34" charset="0"/>
                          <a:ea typeface="+mn-ea"/>
                          <a:cs typeface="+mn-cs"/>
                        </a:rPr>
                        <a:t>INTEGRATION APPROACH</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base">
                        <a:spcBef>
                          <a:spcPct val="0"/>
                        </a:spcBef>
                        <a:spcAft>
                          <a:spcPct val="0"/>
                        </a:spcAft>
                      </a:pPr>
                      <a:r>
                        <a:rPr lang="en-GB" sz="1300" kern="1200" baseline="0" dirty="0">
                          <a:solidFill>
                            <a:srgbClr val="0F5494"/>
                          </a:solidFill>
                          <a:latin typeface="Verdana" pitchFamily="34" charset="0"/>
                          <a:ea typeface="+mn-ea"/>
                          <a:cs typeface="+mn-cs"/>
                        </a:rPr>
                        <a:t>Service Providers (Market)</a:t>
                      </a:r>
                      <a:endParaRPr lang="en-GB" sz="1300" kern="1200" dirty="0">
                        <a:solidFill>
                          <a:srgbClr val="0F5494"/>
                        </a:solidFill>
                        <a:latin typeface="Verdana" pitchFamily="34" charset="0"/>
                        <a:ea typeface="+mn-ea"/>
                        <a:cs typeface="+mn-cs"/>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base">
                        <a:spcBef>
                          <a:spcPct val="0"/>
                        </a:spcBef>
                        <a:spcAft>
                          <a:spcPct val="0"/>
                        </a:spcAft>
                      </a:pPr>
                      <a:r>
                        <a:rPr lang="en-GB" sz="1300" kern="1200" dirty="0">
                          <a:solidFill>
                            <a:srgbClr val="0F5494"/>
                          </a:solidFill>
                          <a:latin typeface="Verdana" pitchFamily="34" charset="0"/>
                          <a:ea typeface="+mn-ea"/>
                          <a:cs typeface="+mn-cs"/>
                        </a:rPr>
                        <a:t>Specific </a:t>
                      </a:r>
                      <a:r>
                        <a:rPr lang="en-GB" sz="1300" kern="1200" baseline="0" dirty="0">
                          <a:solidFill>
                            <a:srgbClr val="0F5494"/>
                          </a:solidFill>
                          <a:latin typeface="Verdana" pitchFamily="34" charset="0"/>
                          <a:ea typeface="+mn-ea"/>
                          <a:cs typeface="+mn-cs"/>
                        </a:rPr>
                        <a:t>Connector</a:t>
                      </a:r>
                      <a:endParaRPr lang="en-GB" sz="1300" kern="1200" dirty="0">
                        <a:solidFill>
                          <a:srgbClr val="0F5494"/>
                        </a:solidFill>
                        <a:latin typeface="Verdana" pitchFamily="34" charset="0"/>
                        <a:ea typeface="+mn-ea"/>
                        <a:cs typeface="+mn-cs"/>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base">
                        <a:spcBef>
                          <a:spcPct val="0"/>
                        </a:spcBef>
                        <a:spcAft>
                          <a:spcPct val="0"/>
                        </a:spcAft>
                      </a:pPr>
                      <a:r>
                        <a:rPr lang="en-GB" sz="1300" b="1" kern="1200" dirty="0">
                          <a:solidFill>
                            <a:srgbClr val="0F5494"/>
                          </a:solidFill>
                          <a:latin typeface="Verdana" pitchFamily="34" charset="0"/>
                          <a:ea typeface="+mn-ea"/>
                          <a:cs typeface="+mn-cs"/>
                        </a:rPr>
                        <a:t>Your</a:t>
                      </a:r>
                      <a:r>
                        <a:rPr lang="en-GB" sz="1300" kern="1200" dirty="0">
                          <a:solidFill>
                            <a:srgbClr val="0F5494"/>
                          </a:solidFill>
                          <a:latin typeface="Verdana" pitchFamily="34" charset="0"/>
                          <a:ea typeface="+mn-ea"/>
                          <a:cs typeface="+mn-cs"/>
                        </a:rPr>
                        <a:t> choice</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45119">
                <a:tc>
                  <a:txBody>
                    <a:bodyPr/>
                    <a:lstStyle/>
                    <a:p>
                      <a:r>
                        <a:rPr lang="en-GB" sz="1300" b="1" kern="1200" dirty="0">
                          <a:solidFill>
                            <a:schemeClr val="tx2">
                              <a:lumMod val="50000"/>
                              <a:lumOff val="50000"/>
                            </a:schemeClr>
                          </a:solidFill>
                          <a:latin typeface="Verdana" pitchFamily="34" charset="0"/>
                          <a:ea typeface="+mn-ea"/>
                          <a:cs typeface="+mn-cs"/>
                        </a:rPr>
                        <a:t>DISCOVERY MODEL</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endParaRPr lang="en-GB" sz="1300" kern="1200" dirty="0">
                        <a:solidFill>
                          <a:schemeClr val="tx2">
                            <a:lumMod val="50000"/>
                            <a:lumOff val="50000"/>
                          </a:schemeClr>
                        </a:solidFill>
                        <a:latin typeface="Verdana" pitchFamily="34" charset="0"/>
                        <a:ea typeface="+mn-ea"/>
                        <a:cs typeface="+mn-cs"/>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base">
                        <a:spcBef>
                          <a:spcPct val="0"/>
                        </a:spcBef>
                        <a:spcAft>
                          <a:spcPct val="0"/>
                        </a:spcAft>
                      </a:pPr>
                      <a:r>
                        <a:rPr lang="en-GB" sz="1300" kern="1200" dirty="0">
                          <a:solidFill>
                            <a:srgbClr val="0F5494"/>
                          </a:solidFill>
                          <a:latin typeface="Verdana" pitchFamily="34" charset="0"/>
                          <a:ea typeface="+mn-ea"/>
                          <a:cs typeface="+mn-cs"/>
                        </a:rPr>
                        <a:t>Dynamic</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base">
                        <a:spcBef>
                          <a:spcPct val="0"/>
                        </a:spcBef>
                        <a:spcAft>
                          <a:spcPct val="0"/>
                        </a:spcAft>
                      </a:pPr>
                      <a:r>
                        <a:rPr lang="en-GB" sz="1300" kern="1200" dirty="0">
                          <a:solidFill>
                            <a:srgbClr val="0F5494"/>
                          </a:solidFill>
                          <a:latin typeface="Verdana" pitchFamily="34" charset="0"/>
                          <a:ea typeface="+mn-ea"/>
                          <a:cs typeface="+mn-cs"/>
                        </a:rPr>
                        <a:t>Static</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base">
                        <a:spcBef>
                          <a:spcPct val="0"/>
                        </a:spcBef>
                        <a:spcAft>
                          <a:spcPct val="0"/>
                        </a:spcAft>
                      </a:pPr>
                      <a:r>
                        <a:rPr lang="en-GB" sz="1300" b="1" kern="1200" dirty="0">
                          <a:solidFill>
                            <a:srgbClr val="0F5494"/>
                          </a:solidFill>
                          <a:latin typeface="Verdana" pitchFamily="34" charset="0"/>
                          <a:ea typeface="+mn-ea"/>
                          <a:cs typeface="+mn-cs"/>
                        </a:rPr>
                        <a:t>Your</a:t>
                      </a:r>
                      <a:r>
                        <a:rPr lang="en-GB" sz="1300" kern="1200" dirty="0">
                          <a:solidFill>
                            <a:srgbClr val="0F5494"/>
                          </a:solidFill>
                          <a:latin typeface="Verdana" pitchFamily="34" charset="0"/>
                          <a:ea typeface="+mn-ea"/>
                          <a:cs typeface="+mn-cs"/>
                        </a:rPr>
                        <a:t> choice</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45119">
                <a:tc rowSpan="2">
                  <a:txBody>
                    <a:bodyPr/>
                    <a:lstStyle/>
                    <a:p>
                      <a:r>
                        <a:rPr lang="en-GB" sz="1300" b="1" kern="1200" dirty="0">
                          <a:solidFill>
                            <a:schemeClr val="tx2">
                              <a:lumMod val="50000"/>
                              <a:lumOff val="50000"/>
                            </a:schemeClr>
                          </a:solidFill>
                          <a:latin typeface="Verdana" pitchFamily="34" charset="0"/>
                          <a:ea typeface="+mn-ea"/>
                          <a:cs typeface="+mn-cs"/>
                        </a:rPr>
                        <a:t>SECURITY MODEL</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r>
                        <a:rPr lang="en-GB" sz="1300" kern="1200" dirty="0">
                          <a:solidFill>
                            <a:schemeClr val="tx2">
                              <a:lumMod val="50000"/>
                              <a:lumOff val="50000"/>
                            </a:schemeClr>
                          </a:solidFill>
                          <a:latin typeface="Verdana" pitchFamily="34" charset="0"/>
                          <a:ea typeface="+mn-ea"/>
                          <a:cs typeface="+mn-cs"/>
                        </a:rPr>
                        <a:t>TRUST CIRCLE</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300" kern="1200" dirty="0">
                          <a:solidFill>
                            <a:srgbClr val="0F5494"/>
                          </a:solidFill>
                          <a:latin typeface="Verdana" pitchFamily="34" charset="0"/>
                          <a:ea typeface="+mn-ea"/>
                          <a:cs typeface="+mn-cs"/>
                        </a:rPr>
                        <a:t>PKI</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300" kern="1200" dirty="0">
                          <a:solidFill>
                            <a:srgbClr val="0F5494"/>
                          </a:solidFill>
                          <a:latin typeface="Verdana" pitchFamily="34" charset="0"/>
                          <a:ea typeface="+mn-ea"/>
                          <a:cs typeface="+mn-cs"/>
                        </a:rPr>
                        <a:t>Mutual </a:t>
                      </a:r>
                      <a:r>
                        <a:rPr lang="en-GB" sz="1300" kern="1200" baseline="0" dirty="0">
                          <a:solidFill>
                            <a:srgbClr val="0F5494"/>
                          </a:solidFill>
                          <a:latin typeface="Verdana" pitchFamily="34" charset="0"/>
                          <a:ea typeface="+mn-ea"/>
                          <a:cs typeface="+mn-cs"/>
                        </a:rPr>
                        <a:t>trust</a:t>
                      </a:r>
                      <a:endParaRPr lang="en-GB" sz="1300" kern="1200" dirty="0">
                        <a:solidFill>
                          <a:srgbClr val="0F5494"/>
                        </a:solidFill>
                        <a:latin typeface="Verdana" pitchFamily="34" charset="0"/>
                        <a:ea typeface="+mn-ea"/>
                        <a:cs typeface="+mn-cs"/>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ase">
                        <a:spcBef>
                          <a:spcPct val="0"/>
                        </a:spcBef>
                        <a:spcAft>
                          <a:spcPct val="0"/>
                        </a:spcAft>
                      </a:pPr>
                      <a:r>
                        <a:rPr lang="en-GB" sz="1300" b="1" kern="1200" dirty="0">
                          <a:solidFill>
                            <a:srgbClr val="0F5494"/>
                          </a:solidFill>
                          <a:latin typeface="Verdana" pitchFamily="34" charset="0"/>
                          <a:ea typeface="+mn-ea"/>
                          <a:cs typeface="+mn-cs"/>
                        </a:rPr>
                        <a:t>Your</a:t>
                      </a:r>
                      <a:r>
                        <a:rPr lang="en-GB" sz="1300" kern="1200" dirty="0">
                          <a:solidFill>
                            <a:srgbClr val="0F5494"/>
                          </a:solidFill>
                          <a:latin typeface="Verdana" pitchFamily="34" charset="0"/>
                          <a:ea typeface="+mn-ea"/>
                          <a:cs typeface="+mn-cs"/>
                        </a:rPr>
                        <a:t> choice</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745119">
                <a:tc vMerge="1">
                  <a:txBody>
                    <a:bodyPr/>
                    <a:lstStyle/>
                    <a:p>
                      <a:endParaRPr lang="en-GB"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l" defTabSz="914400" rtl="0" eaLnBrk="1" latinLnBrk="0" hangingPunct="1"/>
                      <a:r>
                        <a:rPr lang="en-GB" sz="1300" kern="1200" dirty="0">
                          <a:solidFill>
                            <a:schemeClr val="tx2">
                              <a:lumMod val="50000"/>
                              <a:lumOff val="50000"/>
                            </a:schemeClr>
                          </a:solidFill>
                          <a:latin typeface="Verdana" pitchFamily="34" charset="0"/>
                          <a:ea typeface="+mn-ea"/>
                          <a:cs typeface="+mn-cs"/>
                        </a:rPr>
                        <a:t>SECURITY CONTROL</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base">
                        <a:spcBef>
                          <a:spcPct val="0"/>
                        </a:spcBef>
                        <a:spcAft>
                          <a:spcPct val="0"/>
                        </a:spcAft>
                      </a:pPr>
                      <a:r>
                        <a:rPr lang="en-GB" sz="1300" kern="1200" dirty="0">
                          <a:solidFill>
                            <a:srgbClr val="0F5494"/>
                          </a:solidFill>
                          <a:latin typeface="Verdana" pitchFamily="34" charset="0"/>
                          <a:ea typeface="+mn-ea"/>
                          <a:cs typeface="+mn-cs"/>
                        </a:rPr>
                        <a:t>Liberal</a:t>
                      </a:r>
                      <a:r>
                        <a:rPr lang="en-GB" sz="1300" kern="1200" baseline="0" dirty="0">
                          <a:solidFill>
                            <a:srgbClr val="0F5494"/>
                          </a:solidFill>
                          <a:latin typeface="Verdana" pitchFamily="34" charset="0"/>
                          <a:ea typeface="+mn-ea"/>
                          <a:cs typeface="+mn-cs"/>
                        </a:rPr>
                        <a:t> inner security</a:t>
                      </a:r>
                      <a:endParaRPr lang="en-GB" sz="1300" kern="1200" dirty="0">
                        <a:solidFill>
                          <a:srgbClr val="0F5494"/>
                        </a:solidFill>
                        <a:latin typeface="Verdana" pitchFamily="34" charset="0"/>
                        <a:ea typeface="+mn-ea"/>
                        <a:cs typeface="+mn-cs"/>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base">
                        <a:spcBef>
                          <a:spcPct val="0"/>
                        </a:spcBef>
                        <a:spcAft>
                          <a:spcPct val="0"/>
                        </a:spcAft>
                      </a:pPr>
                      <a:r>
                        <a:rPr lang="en-GB" sz="1300" kern="1200" dirty="0">
                          <a:solidFill>
                            <a:srgbClr val="0F5494"/>
                          </a:solidFill>
                          <a:latin typeface="Verdana" pitchFamily="34" charset="0"/>
                          <a:ea typeface="+mn-ea"/>
                          <a:cs typeface="+mn-cs"/>
                        </a:rPr>
                        <a:t>Inner security</a:t>
                      </a:r>
                      <a:r>
                        <a:rPr lang="en-GB" sz="1300" kern="1200" baseline="0" dirty="0">
                          <a:solidFill>
                            <a:srgbClr val="0F5494"/>
                          </a:solidFill>
                          <a:latin typeface="Verdana" pitchFamily="34" charset="0"/>
                          <a:ea typeface="+mn-ea"/>
                          <a:cs typeface="+mn-cs"/>
                        </a:rPr>
                        <a:t> with connector</a:t>
                      </a:r>
                      <a:endParaRPr lang="en-GB" sz="1300" kern="1200" dirty="0">
                        <a:solidFill>
                          <a:srgbClr val="0F5494"/>
                        </a:solidFill>
                        <a:latin typeface="Verdana" pitchFamily="34" charset="0"/>
                        <a:ea typeface="+mn-ea"/>
                        <a:cs typeface="+mn-cs"/>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base">
                        <a:spcBef>
                          <a:spcPct val="0"/>
                        </a:spcBef>
                        <a:spcAft>
                          <a:spcPct val="0"/>
                        </a:spcAft>
                      </a:pPr>
                      <a:r>
                        <a:rPr lang="en-GB" sz="1300" b="1" kern="1200" dirty="0">
                          <a:solidFill>
                            <a:srgbClr val="0F5494"/>
                          </a:solidFill>
                          <a:latin typeface="Verdana" pitchFamily="34" charset="0"/>
                          <a:ea typeface="+mn-ea"/>
                          <a:cs typeface="+mn-cs"/>
                        </a:rPr>
                        <a:t>Your</a:t>
                      </a:r>
                      <a:r>
                        <a:rPr lang="en-GB" sz="1300" kern="1200" dirty="0">
                          <a:solidFill>
                            <a:srgbClr val="0F5494"/>
                          </a:solidFill>
                          <a:latin typeface="Verdana" pitchFamily="34" charset="0"/>
                          <a:ea typeface="+mn-ea"/>
                          <a:cs typeface="+mn-cs"/>
                        </a:rPr>
                        <a:t> choice</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3" name="Rectangle 42"/>
          <p:cNvSpPr/>
          <p:nvPr/>
        </p:nvSpPr>
        <p:spPr bwMode="auto">
          <a:xfrm>
            <a:off x="4682267" y="1010642"/>
            <a:ext cx="2181819" cy="5490700"/>
          </a:xfrm>
          <a:prstGeom prst="rect">
            <a:avLst/>
          </a:prstGeom>
          <a:noFill/>
          <a:ln w="15875">
            <a:solidFill>
              <a:srgbClr val="0F5494"/>
            </a:solidFill>
          </a:ln>
        </p:spPr>
        <p:txBody>
          <a:bodyPr rtlCol="0" anchor="t"/>
          <a:lstStyle/>
          <a:p>
            <a:pPr algn="ctr" defTabSz="1219170" fontAlgn="base">
              <a:spcBef>
                <a:spcPct val="0"/>
              </a:spcBef>
              <a:spcAft>
                <a:spcPct val="0"/>
              </a:spcAft>
              <a:defRPr/>
            </a:pPr>
            <a:endParaRPr lang="en-US" sz="1467" dirty="0">
              <a:solidFill>
                <a:srgbClr val="646567"/>
              </a:solidFill>
              <a:latin typeface="Verdana" pitchFamily="34" charset="0"/>
            </a:endParaRPr>
          </a:p>
        </p:txBody>
      </p:sp>
      <p:sp>
        <p:nvSpPr>
          <p:cNvPr id="45" name="Rectangle 44"/>
          <p:cNvSpPr/>
          <p:nvPr/>
        </p:nvSpPr>
        <p:spPr bwMode="auto">
          <a:xfrm>
            <a:off x="7152117" y="1010642"/>
            <a:ext cx="2181819" cy="5490700"/>
          </a:xfrm>
          <a:prstGeom prst="rect">
            <a:avLst/>
          </a:prstGeom>
          <a:noFill/>
          <a:ln w="15875">
            <a:solidFill>
              <a:srgbClr val="0F5494"/>
            </a:solidFill>
          </a:ln>
        </p:spPr>
        <p:txBody>
          <a:bodyPr rtlCol="0" anchor="t"/>
          <a:lstStyle/>
          <a:p>
            <a:pPr algn="ctr" defTabSz="1219170" fontAlgn="base">
              <a:spcBef>
                <a:spcPct val="0"/>
              </a:spcBef>
              <a:spcAft>
                <a:spcPct val="0"/>
              </a:spcAft>
              <a:defRPr/>
            </a:pPr>
            <a:endParaRPr lang="en-US" sz="1467" dirty="0">
              <a:solidFill>
                <a:srgbClr val="646567"/>
              </a:solidFill>
              <a:latin typeface="Verdana" pitchFamily="34" charset="0"/>
            </a:endParaRPr>
          </a:p>
        </p:txBody>
      </p:sp>
      <p:sp>
        <p:nvSpPr>
          <p:cNvPr id="49" name="Rectangle 48"/>
          <p:cNvSpPr/>
          <p:nvPr/>
        </p:nvSpPr>
        <p:spPr>
          <a:xfrm>
            <a:off x="9586330" y="1241958"/>
            <a:ext cx="1982277" cy="461665"/>
          </a:xfrm>
          <a:prstGeom prst="rect">
            <a:avLst/>
          </a:prstGeom>
        </p:spPr>
        <p:txBody>
          <a:bodyPr wrap="square">
            <a:spAutoFit/>
          </a:bodyPr>
          <a:lstStyle/>
          <a:p>
            <a:pPr algn="ctr" defTabSz="1219170" fontAlgn="base">
              <a:spcBef>
                <a:spcPct val="0"/>
              </a:spcBef>
              <a:spcAft>
                <a:spcPct val="0"/>
              </a:spcAft>
              <a:defRPr/>
            </a:pPr>
            <a:r>
              <a:rPr lang="en-GB" sz="1200" b="1" dirty="0">
                <a:solidFill>
                  <a:srgbClr val="0F5494"/>
                </a:solidFill>
                <a:latin typeface="Verdana" pitchFamily="34" charset="0"/>
              </a:rPr>
              <a:t>Your</a:t>
            </a:r>
            <a:r>
              <a:rPr lang="en-GB" sz="1200" dirty="0">
                <a:solidFill>
                  <a:srgbClr val="0F5494"/>
                </a:solidFill>
                <a:latin typeface="Verdana" pitchFamily="34" charset="0"/>
              </a:rPr>
              <a:t> CEF eDelivery implementation</a:t>
            </a:r>
          </a:p>
        </p:txBody>
      </p:sp>
      <p:sp>
        <p:nvSpPr>
          <p:cNvPr id="50" name="Rectangle 49"/>
          <p:cNvSpPr/>
          <p:nvPr/>
        </p:nvSpPr>
        <p:spPr>
          <a:xfrm rot="16200000">
            <a:off x="-1257351" y="3640971"/>
            <a:ext cx="3761485" cy="276999"/>
          </a:xfrm>
          <a:prstGeom prst="rect">
            <a:avLst/>
          </a:prstGeom>
        </p:spPr>
        <p:txBody>
          <a:bodyPr wrap="square">
            <a:spAutoFit/>
          </a:bodyPr>
          <a:lstStyle/>
          <a:p>
            <a:pPr algn="ctr" defTabSz="1219170" fontAlgn="base">
              <a:spcBef>
                <a:spcPct val="0"/>
              </a:spcBef>
              <a:spcAft>
                <a:spcPct val="0"/>
              </a:spcAft>
              <a:defRPr/>
            </a:pPr>
            <a:r>
              <a:rPr lang="en-GB" sz="1200" dirty="0">
                <a:solidFill>
                  <a:srgbClr val="0F5494"/>
                </a:solidFill>
                <a:latin typeface="Verdana" pitchFamily="34" charset="0"/>
              </a:rPr>
              <a:t>SCOPE OF CEF eDELIVERY</a:t>
            </a:r>
          </a:p>
        </p:txBody>
      </p:sp>
      <p:sp>
        <p:nvSpPr>
          <p:cNvPr id="46" name="Rectangle 45"/>
          <p:cNvSpPr/>
          <p:nvPr/>
        </p:nvSpPr>
        <p:spPr bwMode="auto">
          <a:xfrm>
            <a:off x="9648395" y="1010568"/>
            <a:ext cx="1982279" cy="5490773"/>
          </a:xfrm>
          <a:prstGeom prst="rect">
            <a:avLst/>
          </a:prstGeom>
          <a:solidFill>
            <a:schemeClr val="bg1">
              <a:lumMod val="75000"/>
              <a:alpha val="25000"/>
            </a:schemeClr>
          </a:solidFill>
          <a:ln w="15875">
            <a:solidFill>
              <a:srgbClr val="0F5494"/>
            </a:solidFill>
          </a:ln>
        </p:spPr>
        <p:txBody>
          <a:bodyPr rtlCol="0" anchor="t"/>
          <a:lstStyle/>
          <a:p>
            <a:pPr algn="ctr" defTabSz="1219170" fontAlgn="base">
              <a:spcBef>
                <a:spcPct val="0"/>
              </a:spcBef>
              <a:spcAft>
                <a:spcPct val="0"/>
              </a:spcAft>
              <a:defRPr/>
            </a:pPr>
            <a:endParaRPr lang="en-US" sz="1467" dirty="0">
              <a:solidFill>
                <a:srgbClr val="646567"/>
              </a:solidFill>
              <a:latin typeface="Verdana" pitchFamily="34" charset="0"/>
            </a:endParaRPr>
          </a:p>
        </p:txBody>
      </p:sp>
      <p:sp>
        <p:nvSpPr>
          <p:cNvPr id="3" name="Slide Number Placeholder 2"/>
          <p:cNvSpPr>
            <a:spLocks noGrp="1"/>
          </p:cNvSpPr>
          <p:nvPr>
            <p:ph type="sldNum" sz="quarter" idx="11"/>
          </p:nvPr>
        </p:nvSpPr>
        <p:spPr/>
        <p:txBody>
          <a:bodyPr/>
          <a:lstStyle/>
          <a:p>
            <a:pPr defTabSz="1219170" fontAlgn="base">
              <a:spcBef>
                <a:spcPct val="0"/>
              </a:spcBef>
              <a:spcAft>
                <a:spcPct val="0"/>
              </a:spcAft>
              <a:defRPr/>
            </a:pPr>
            <a:fld id="{1AABCC67-40D8-9544-BE4E-FFCBCE79AD2E}" type="slidenum">
              <a:rPr lang="en-GB" altLang="en-US">
                <a:latin typeface="Verdana"/>
              </a:rPr>
              <a:pPr defTabSz="1219170" fontAlgn="base">
                <a:spcBef>
                  <a:spcPct val="0"/>
                </a:spcBef>
                <a:spcAft>
                  <a:spcPct val="0"/>
                </a:spcAft>
                <a:defRPr/>
              </a:pPr>
              <a:t>31</a:t>
            </a:fld>
            <a:endParaRPr lang="en-GB" altLang="en-US">
              <a:latin typeface="Verdana"/>
            </a:endParaRPr>
          </a:p>
        </p:txBody>
      </p:sp>
    </p:spTree>
    <p:extLst>
      <p:ext uri="{BB962C8B-B14F-4D97-AF65-F5344CB8AC3E}">
        <p14:creationId xmlns:p14="http://schemas.microsoft.com/office/powerpoint/2010/main" val="1801346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en-GB" dirty="0"/>
              <a:t>Summary</a:t>
            </a:r>
          </a:p>
        </p:txBody>
      </p:sp>
      <p:sp>
        <p:nvSpPr>
          <p:cNvPr id="6" name="Platshållare för text 5"/>
          <p:cNvSpPr>
            <a:spLocks noGrp="1"/>
          </p:cNvSpPr>
          <p:nvPr>
            <p:ph type="body" sz="quarter" idx="10"/>
          </p:nvPr>
        </p:nvSpPr>
        <p:spPr/>
        <p:txBody>
          <a:bodyPr/>
          <a:lstStyle/>
          <a:p>
            <a:r>
              <a:rPr lang="en-GB" dirty="0"/>
              <a:t>Automatic discovery is necessary for mass-use of electronic business</a:t>
            </a:r>
          </a:p>
          <a:p>
            <a:r>
              <a:rPr lang="en-GB" dirty="0"/>
              <a:t>A common collaboration agreement and security structure </a:t>
            </a:r>
          </a:p>
          <a:p>
            <a:r>
              <a:rPr lang="en-GB" dirty="0"/>
              <a:t>The service metadata contains all you need to know to dynamically connect and exchange messages</a:t>
            </a:r>
          </a:p>
          <a:p>
            <a:r>
              <a:rPr lang="en-GB" dirty="0"/>
              <a:t>Necessary to implement routines for handling new business partners</a:t>
            </a:r>
          </a:p>
          <a:p>
            <a:r>
              <a:rPr lang="en-GB" dirty="0"/>
              <a:t>No roaming fees or discrimination of participants allowed</a:t>
            </a:r>
          </a:p>
          <a:p>
            <a:r>
              <a:rPr lang="en-GB" dirty="0"/>
              <a:t>Standardised specification</a:t>
            </a:r>
          </a:p>
          <a:p>
            <a:endParaRPr lang="en-GB" dirty="0"/>
          </a:p>
        </p:txBody>
      </p:sp>
      <p:sp>
        <p:nvSpPr>
          <p:cNvPr id="2" name="Slide Number Placeholder 1"/>
          <p:cNvSpPr>
            <a:spLocks noGrp="1"/>
          </p:cNvSpPr>
          <p:nvPr>
            <p:ph type="sldNum" sz="quarter" idx="11"/>
          </p:nvPr>
        </p:nvSpPr>
        <p:spPr/>
        <p:txBody>
          <a:bodyPr/>
          <a:lstStyle/>
          <a:p>
            <a:pPr defTabSz="1219170" fontAlgn="base">
              <a:spcBef>
                <a:spcPct val="0"/>
              </a:spcBef>
              <a:spcAft>
                <a:spcPct val="0"/>
              </a:spcAft>
              <a:defRPr/>
            </a:pPr>
            <a:fld id="{1AABCC67-40D8-9544-BE4E-FFCBCE79AD2E}" type="slidenum">
              <a:rPr lang="en-GB" altLang="en-US">
                <a:latin typeface="Verdana"/>
              </a:rPr>
              <a:pPr defTabSz="1219170" fontAlgn="base">
                <a:spcBef>
                  <a:spcPct val="0"/>
                </a:spcBef>
                <a:spcAft>
                  <a:spcPct val="0"/>
                </a:spcAft>
                <a:defRPr/>
              </a:pPr>
              <a:t>32</a:t>
            </a:fld>
            <a:endParaRPr lang="en-GB" altLang="en-US" dirty="0">
              <a:latin typeface="Verdana"/>
            </a:endParaRPr>
          </a:p>
        </p:txBody>
      </p:sp>
    </p:spTree>
    <p:extLst>
      <p:ext uri="{BB962C8B-B14F-4D97-AF65-F5344CB8AC3E}">
        <p14:creationId xmlns:p14="http://schemas.microsoft.com/office/powerpoint/2010/main" val="2327927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a:t>What can be transmitted in the network?</a:t>
            </a:r>
          </a:p>
        </p:txBody>
      </p:sp>
      <p:sp>
        <p:nvSpPr>
          <p:cNvPr id="3" name="Platshållare för innehåll 2"/>
          <p:cNvSpPr>
            <a:spLocks noGrp="1"/>
          </p:cNvSpPr>
          <p:nvPr>
            <p:ph idx="1"/>
          </p:nvPr>
        </p:nvSpPr>
        <p:spPr>
          <a:xfrm>
            <a:off x="906780" y="1546860"/>
            <a:ext cx="8229600" cy="4781128"/>
          </a:xfrm>
        </p:spPr>
        <p:txBody>
          <a:bodyPr>
            <a:normAutofit/>
          </a:bodyPr>
          <a:lstStyle/>
          <a:p>
            <a:r>
              <a:rPr lang="sv-SE" dirty="0"/>
              <a:t>PEPPOL BIS </a:t>
            </a:r>
            <a:r>
              <a:rPr lang="sv-SE" dirty="0" err="1"/>
              <a:t>conformant</a:t>
            </a:r>
            <a:r>
              <a:rPr lang="sv-SE" dirty="0"/>
              <a:t> </a:t>
            </a:r>
            <a:r>
              <a:rPr lang="sv-SE" dirty="0" err="1"/>
              <a:t>messages</a:t>
            </a:r>
            <a:endParaRPr lang="sv-SE" dirty="0"/>
          </a:p>
          <a:p>
            <a:pPr lvl="1"/>
            <a:r>
              <a:rPr lang="sv-SE" dirty="0"/>
              <a:t>Implementation guides </a:t>
            </a:r>
            <a:r>
              <a:rPr lang="sv-SE" dirty="0" err="1"/>
              <a:t>of</a:t>
            </a:r>
            <a:r>
              <a:rPr lang="sv-SE" dirty="0"/>
              <a:t> CEN standards</a:t>
            </a:r>
          </a:p>
          <a:p>
            <a:pPr lvl="1"/>
            <a:r>
              <a:rPr lang="sv-SE" dirty="0" err="1"/>
              <a:t>Adds</a:t>
            </a:r>
            <a:r>
              <a:rPr lang="sv-SE" dirty="0"/>
              <a:t> policy for </a:t>
            </a:r>
            <a:r>
              <a:rPr lang="sv-SE" dirty="0" err="1"/>
              <a:t>identifiers</a:t>
            </a:r>
            <a:r>
              <a:rPr lang="sv-SE" dirty="0"/>
              <a:t> and </a:t>
            </a:r>
            <a:r>
              <a:rPr lang="sv-SE" dirty="0" err="1"/>
              <a:t>further</a:t>
            </a:r>
            <a:r>
              <a:rPr lang="sv-SE" dirty="0"/>
              <a:t> </a:t>
            </a:r>
            <a:r>
              <a:rPr lang="sv-SE" dirty="0" err="1"/>
              <a:t>restrictions</a:t>
            </a:r>
            <a:endParaRPr lang="sv-SE" dirty="0"/>
          </a:p>
          <a:p>
            <a:pPr lvl="1"/>
            <a:endParaRPr lang="sv-SE" dirty="0"/>
          </a:p>
          <a:p>
            <a:pPr lvl="1"/>
            <a:endParaRPr lang="sv-SE" dirty="0"/>
          </a:p>
          <a:p>
            <a:pPr lvl="1"/>
            <a:endParaRPr lang="sv-SE" dirty="0"/>
          </a:p>
          <a:p>
            <a:pPr lvl="1"/>
            <a:endParaRPr lang="sv-SE" dirty="0"/>
          </a:p>
          <a:p>
            <a:pPr lvl="1"/>
            <a:endParaRPr lang="sv-SE" dirty="0"/>
          </a:p>
          <a:p>
            <a:pPr lvl="1"/>
            <a:endParaRPr lang="sv-SE" dirty="0"/>
          </a:p>
          <a:p>
            <a:pPr lvl="1"/>
            <a:r>
              <a:rPr lang="sv-SE" dirty="0" err="1"/>
              <a:t>Also</a:t>
            </a:r>
            <a:r>
              <a:rPr lang="sv-SE" dirty="0"/>
              <a:t> </a:t>
            </a:r>
            <a:r>
              <a:rPr lang="sv-SE" dirty="0" err="1"/>
              <a:t>other</a:t>
            </a:r>
            <a:r>
              <a:rPr lang="sv-SE" dirty="0"/>
              <a:t> </a:t>
            </a:r>
            <a:r>
              <a:rPr lang="sv-SE" dirty="0" err="1"/>
              <a:t>messages</a:t>
            </a:r>
            <a:r>
              <a:rPr lang="sv-SE" dirty="0"/>
              <a:t> </a:t>
            </a:r>
            <a:r>
              <a:rPr lang="sv-SE" dirty="0" err="1"/>
              <a:t>can</a:t>
            </a:r>
            <a:r>
              <a:rPr lang="sv-SE" dirty="0"/>
              <a:t> be </a:t>
            </a:r>
            <a:r>
              <a:rPr lang="sv-SE" dirty="0" err="1"/>
              <a:t>exchanged</a:t>
            </a:r>
            <a:r>
              <a:rPr lang="sv-SE" dirty="0"/>
              <a:t>, </a:t>
            </a:r>
            <a:r>
              <a:rPr lang="sv-SE" dirty="0" err="1"/>
              <a:t>but</a:t>
            </a:r>
            <a:r>
              <a:rPr lang="sv-SE" dirty="0"/>
              <a:t> BIS is a minimum </a:t>
            </a:r>
            <a:r>
              <a:rPr lang="sv-SE" dirty="0" err="1"/>
              <a:t>requirement</a:t>
            </a:r>
            <a:r>
              <a:rPr lang="sv-SE" dirty="0"/>
              <a:t> to be </a:t>
            </a:r>
            <a:r>
              <a:rPr lang="sv-SE" dirty="0" err="1"/>
              <a:t>registered</a:t>
            </a:r>
            <a:r>
              <a:rPr lang="sv-SE" dirty="0"/>
              <a:t> in the SML (</a:t>
            </a:r>
            <a:r>
              <a:rPr lang="sv-SE" dirty="0" err="1"/>
              <a:t>Baseline</a:t>
            </a:r>
            <a:r>
              <a:rPr lang="sv-SE" dirty="0"/>
              <a:t> </a:t>
            </a:r>
            <a:r>
              <a:rPr lang="sv-SE" dirty="0" err="1"/>
              <a:t>interoperability</a:t>
            </a:r>
            <a:r>
              <a:rPr lang="sv-SE" dirty="0"/>
              <a:t>)</a:t>
            </a: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Objekt 4"/>
          <p:cNvGraphicFramePr>
            <a:graphicFrameLocks noChangeAspect="1"/>
          </p:cNvGraphicFramePr>
          <p:nvPr>
            <p:extLst/>
          </p:nvPr>
        </p:nvGraphicFramePr>
        <p:xfrm>
          <a:off x="2213267" y="2871604"/>
          <a:ext cx="5915401" cy="2706236"/>
        </p:xfrm>
        <a:graphic>
          <a:graphicData uri="http://schemas.openxmlformats.org/presentationml/2006/ole">
            <mc:AlternateContent xmlns:mc="http://schemas.openxmlformats.org/markup-compatibility/2006">
              <mc:Choice xmlns:v="urn:schemas-microsoft-com:vml" Requires="v">
                <p:oleObj spid="_x0000_s2065" name="Visio" r:id="rId3" imgW="6282561" imgH="2878862" progId="Visio.Drawing.15">
                  <p:embed/>
                </p:oleObj>
              </mc:Choice>
              <mc:Fallback>
                <p:oleObj name="Visio" r:id="rId3" imgW="6282561" imgH="2878862" progId="Visio.Drawing.15">
                  <p:embed/>
                  <p:pic>
                    <p:nvPicPr>
                      <p:cNvPr id="5" name="Objekt 4"/>
                      <p:cNvPicPr>
                        <a:picLocks noChangeAspect="1" noChangeArrowheads="1"/>
                      </p:cNvPicPr>
                      <p:nvPr/>
                    </p:nvPicPr>
                    <p:blipFill>
                      <a:blip r:embed="rId4"/>
                      <a:srcRect/>
                      <a:stretch>
                        <a:fillRect/>
                      </a:stretch>
                    </p:blipFill>
                    <p:spPr bwMode="auto">
                      <a:xfrm>
                        <a:off x="2213267" y="2871604"/>
                        <a:ext cx="5915401" cy="2706236"/>
                      </a:xfrm>
                      <a:prstGeom prst="rect">
                        <a:avLst/>
                      </a:prstGeom>
                      <a:noFill/>
                      <a:extLst/>
                    </p:spPr>
                  </p:pic>
                </p:oleObj>
              </mc:Fallback>
            </mc:AlternateContent>
          </a:graphicData>
        </a:graphic>
      </p:graphicFrame>
      <p:pic>
        <p:nvPicPr>
          <p:cNvPr id="6" name="Bildobjekt 5">
            <a:extLst>
              <a:ext uri="{FF2B5EF4-FFF2-40B4-BE49-F238E27FC236}">
                <a16:creationId xmlns:a16="http://schemas.microsoft.com/office/drawing/2014/main" id="{1576D9A1-86D4-421F-8853-4F080864E6BA}"/>
              </a:ext>
            </a:extLst>
          </p:cNvPr>
          <p:cNvPicPr>
            <a:picLocks noChangeAspect="1"/>
          </p:cNvPicPr>
          <p:nvPr/>
        </p:nvPicPr>
        <p:blipFill>
          <a:blip r:embed="rId5"/>
          <a:stretch>
            <a:fillRect/>
          </a:stretch>
        </p:blipFill>
        <p:spPr>
          <a:xfrm>
            <a:off x="9262941" y="2840089"/>
            <a:ext cx="1736614" cy="2629416"/>
          </a:xfrm>
          <a:prstGeom prst="rect">
            <a:avLst/>
          </a:prstGeom>
        </p:spPr>
      </p:pic>
      <p:pic>
        <p:nvPicPr>
          <p:cNvPr id="7" name="Bildobjekt 6">
            <a:extLst>
              <a:ext uri="{FF2B5EF4-FFF2-40B4-BE49-F238E27FC236}">
                <a16:creationId xmlns:a16="http://schemas.microsoft.com/office/drawing/2014/main" id="{3808D7B3-3AD0-42E8-9536-CE697DF8697E}"/>
              </a:ext>
            </a:extLst>
          </p:cNvPr>
          <p:cNvPicPr>
            <a:picLocks noChangeAspect="1"/>
          </p:cNvPicPr>
          <p:nvPr/>
        </p:nvPicPr>
        <p:blipFill>
          <a:blip r:embed="rId5"/>
          <a:stretch>
            <a:fillRect/>
          </a:stretch>
        </p:blipFill>
        <p:spPr>
          <a:xfrm>
            <a:off x="9788348" y="3086068"/>
            <a:ext cx="1736614" cy="2629416"/>
          </a:xfrm>
          <a:prstGeom prst="rect">
            <a:avLst/>
          </a:prstGeom>
        </p:spPr>
      </p:pic>
      <p:pic>
        <p:nvPicPr>
          <p:cNvPr id="8" name="Bildobjekt 7">
            <a:extLst>
              <a:ext uri="{FF2B5EF4-FFF2-40B4-BE49-F238E27FC236}">
                <a16:creationId xmlns:a16="http://schemas.microsoft.com/office/drawing/2014/main" id="{99C29F68-D7C1-488C-AF01-8F057E8948BF}"/>
              </a:ext>
            </a:extLst>
          </p:cNvPr>
          <p:cNvPicPr>
            <a:picLocks noChangeAspect="1"/>
          </p:cNvPicPr>
          <p:nvPr/>
        </p:nvPicPr>
        <p:blipFill>
          <a:blip r:embed="rId5"/>
          <a:stretch>
            <a:fillRect/>
          </a:stretch>
        </p:blipFill>
        <p:spPr>
          <a:xfrm>
            <a:off x="10368797" y="3332048"/>
            <a:ext cx="1736614" cy="2629416"/>
          </a:xfrm>
          <a:prstGeom prst="rect">
            <a:avLst/>
          </a:prstGeom>
        </p:spPr>
      </p:pic>
    </p:spTree>
    <p:extLst>
      <p:ext uri="{BB962C8B-B14F-4D97-AF65-F5344CB8AC3E}">
        <p14:creationId xmlns:p14="http://schemas.microsoft.com/office/powerpoint/2010/main" val="750571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981200" y="274639"/>
            <a:ext cx="4762500" cy="806017"/>
          </a:xfrm>
        </p:spPr>
        <p:txBody>
          <a:bodyPr>
            <a:normAutofit/>
          </a:bodyPr>
          <a:lstStyle/>
          <a:p>
            <a:pPr eaLnBrk="1" hangingPunct="1"/>
            <a:r>
              <a:rPr lang="en-GB" sz="2800" b="1" dirty="0" err="1">
                <a:solidFill>
                  <a:srgbClr val="595959"/>
                </a:solidFill>
                <a:latin typeface="Verdana" pitchFamily="34" charset="0"/>
              </a:rPr>
              <a:t>eProcurement</a:t>
            </a:r>
            <a:endParaRPr lang="en-GB" sz="2800" b="1" dirty="0">
              <a:solidFill>
                <a:srgbClr val="595959"/>
              </a:solidFill>
              <a:latin typeface="Verdana" pitchFamily="34" charset="0"/>
            </a:endParaRPr>
          </a:p>
        </p:txBody>
      </p:sp>
      <p:pic>
        <p:nvPicPr>
          <p:cNvPr id="165891" name="Picture 3" descr="C:\Users\kpe\Desktop\Bilde1.png"/>
          <p:cNvPicPr>
            <a:picLocks noChangeAspect="1" noChangeArrowheads="1"/>
          </p:cNvPicPr>
          <p:nvPr/>
        </p:nvPicPr>
        <p:blipFill>
          <a:blip r:embed="rId3" cstate="print"/>
          <a:srcRect/>
          <a:stretch>
            <a:fillRect/>
          </a:stretch>
        </p:blipFill>
        <p:spPr bwMode="auto">
          <a:xfrm>
            <a:off x="2044701" y="1321905"/>
            <a:ext cx="8124825" cy="4730750"/>
          </a:xfrm>
          <a:prstGeom prst="rect">
            <a:avLst/>
          </a:prstGeom>
          <a:noFill/>
        </p:spPr>
      </p:pic>
    </p:spTree>
    <p:extLst>
      <p:ext uri="{BB962C8B-B14F-4D97-AF65-F5344CB8AC3E}">
        <p14:creationId xmlns:p14="http://schemas.microsoft.com/office/powerpoint/2010/main" val="821152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dirty="0"/>
              <a:t>Current BIS</a:t>
            </a:r>
          </a:p>
        </p:txBody>
      </p:sp>
      <p:sp>
        <p:nvSpPr>
          <p:cNvPr id="6" name="Platshållare för innehåll 5"/>
          <p:cNvSpPr>
            <a:spLocks noGrp="1"/>
          </p:cNvSpPr>
          <p:nvPr>
            <p:ph idx="1"/>
          </p:nvPr>
        </p:nvSpPr>
        <p:spPr/>
        <p:txBody>
          <a:bodyPr>
            <a:normAutofit fontScale="92500" lnSpcReduction="20000"/>
          </a:bodyPr>
          <a:lstStyle/>
          <a:p>
            <a:pPr>
              <a:buFontTx/>
              <a:buChar char="-"/>
            </a:pPr>
            <a:r>
              <a:rPr lang="en-US" b="1" dirty="0" err="1"/>
              <a:t>Despatch</a:t>
            </a:r>
            <a:r>
              <a:rPr lang="en-US" b="1" dirty="0"/>
              <a:t> Advice 30A</a:t>
            </a:r>
            <a:endParaRPr lang="en-US" dirty="0"/>
          </a:p>
          <a:p>
            <a:pPr>
              <a:buFontTx/>
              <a:buChar char="-"/>
            </a:pPr>
            <a:r>
              <a:rPr lang="en-US" b="1" dirty="0"/>
              <a:t>Invoice 4A</a:t>
            </a:r>
          </a:p>
          <a:p>
            <a:pPr>
              <a:buFontTx/>
              <a:buChar char="-"/>
            </a:pPr>
            <a:r>
              <a:rPr lang="en-US" b="1" dirty="0"/>
              <a:t>Ordering 28A</a:t>
            </a:r>
            <a:endParaRPr lang="en-US" dirty="0"/>
          </a:p>
          <a:p>
            <a:pPr>
              <a:buFontTx/>
              <a:buChar char="-"/>
            </a:pPr>
            <a:r>
              <a:rPr lang="en-US" b="1" dirty="0"/>
              <a:t>Catalogue 1A</a:t>
            </a:r>
          </a:p>
          <a:p>
            <a:pPr>
              <a:buFontTx/>
              <a:buChar char="-"/>
            </a:pPr>
            <a:r>
              <a:rPr lang="en-US" b="1" dirty="0"/>
              <a:t>Billing 5A </a:t>
            </a:r>
          </a:p>
          <a:p>
            <a:pPr>
              <a:buFontTx/>
              <a:buChar char="-"/>
            </a:pPr>
            <a:r>
              <a:rPr lang="en-US" b="1" dirty="0"/>
              <a:t>Order Only 3A</a:t>
            </a:r>
          </a:p>
          <a:p>
            <a:pPr>
              <a:buFontTx/>
              <a:buChar char="-"/>
            </a:pPr>
            <a:r>
              <a:rPr lang="en-US" b="1" dirty="0"/>
              <a:t>Message Level Response 36A</a:t>
            </a:r>
          </a:p>
          <a:p>
            <a:pPr>
              <a:buFontTx/>
              <a:buChar char="-"/>
            </a:pPr>
            <a:r>
              <a:rPr lang="en-US" b="1" dirty="0"/>
              <a:t>Punch Out 18A</a:t>
            </a:r>
          </a:p>
          <a:p>
            <a:pPr>
              <a:buFontTx/>
              <a:buChar char="-"/>
            </a:pPr>
            <a:r>
              <a:rPr lang="en-US" b="1" dirty="0"/>
              <a:t>Order Agreement 42A</a:t>
            </a:r>
          </a:p>
          <a:p>
            <a:pPr>
              <a:buFontTx/>
              <a:buChar char="-"/>
            </a:pPr>
            <a:r>
              <a:rPr lang="en-US" b="1" dirty="0"/>
              <a:t>Invoice Message Response (ongoing)</a:t>
            </a:r>
          </a:p>
          <a:p>
            <a:pPr marL="0" indent="0">
              <a:buNone/>
            </a:pPr>
            <a:endParaRPr lang="en-US" b="1" dirty="0"/>
          </a:p>
          <a:p>
            <a:pPr>
              <a:buFont typeface="+mj-lt"/>
              <a:buAutoNum type="arabicPeriod"/>
            </a:pPr>
            <a:endParaRPr lang="en-US" sz="2700" b="1" dirty="0"/>
          </a:p>
          <a:p>
            <a:endParaRPr lang="sv-SE" dirty="0"/>
          </a:p>
        </p:txBody>
      </p:sp>
    </p:spTree>
    <p:extLst>
      <p:ext uri="{BB962C8B-B14F-4D97-AF65-F5344CB8AC3E}">
        <p14:creationId xmlns:p14="http://schemas.microsoft.com/office/powerpoint/2010/main" val="838902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25E3178-F057-46F4-A565-5BC0424B0EF4}"/>
              </a:ext>
            </a:extLst>
          </p:cNvPr>
          <p:cNvSpPr>
            <a:spLocks noGrp="1"/>
          </p:cNvSpPr>
          <p:nvPr>
            <p:ph type="title"/>
          </p:nvPr>
        </p:nvSpPr>
        <p:spPr/>
        <p:txBody>
          <a:bodyPr/>
          <a:lstStyle/>
          <a:p>
            <a:r>
              <a:rPr lang="sv-SE" dirty="0" err="1"/>
              <a:t>European</a:t>
            </a:r>
            <a:r>
              <a:rPr lang="sv-SE" dirty="0"/>
              <a:t> </a:t>
            </a:r>
            <a:r>
              <a:rPr lang="sv-SE" dirty="0" err="1"/>
              <a:t>Core</a:t>
            </a:r>
            <a:r>
              <a:rPr lang="sv-SE" dirty="0"/>
              <a:t> </a:t>
            </a:r>
            <a:r>
              <a:rPr lang="sv-SE" dirty="0" err="1"/>
              <a:t>eInvoice</a:t>
            </a:r>
            <a:r>
              <a:rPr lang="sv-SE" dirty="0"/>
              <a:t> Standard </a:t>
            </a:r>
          </a:p>
        </p:txBody>
      </p:sp>
      <p:sp>
        <p:nvSpPr>
          <p:cNvPr id="5" name="Platshållare för text 4">
            <a:extLst>
              <a:ext uri="{FF2B5EF4-FFF2-40B4-BE49-F238E27FC236}">
                <a16:creationId xmlns:a16="http://schemas.microsoft.com/office/drawing/2014/main" id="{B6587C96-41EA-45F0-B7B5-9B837306F2C6}"/>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4073383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Background</a:t>
            </a:r>
          </a:p>
        </p:txBody>
      </p:sp>
      <p:sp>
        <p:nvSpPr>
          <p:cNvPr id="3" name="Platshållare för innehåll 2"/>
          <p:cNvSpPr>
            <a:spLocks noGrp="1"/>
          </p:cNvSpPr>
          <p:nvPr>
            <p:ph type="body" sz="quarter" idx="10"/>
          </p:nvPr>
        </p:nvSpPr>
        <p:spPr/>
        <p:txBody>
          <a:bodyPr/>
          <a:lstStyle/>
          <a:p>
            <a:r>
              <a:rPr lang="en-GB" dirty="0"/>
              <a:t>Problems with </a:t>
            </a:r>
            <a:r>
              <a:rPr lang="en-GB" b="1" dirty="0"/>
              <a:t>many standards</a:t>
            </a:r>
          </a:p>
          <a:p>
            <a:r>
              <a:rPr lang="en-GB" b="1" dirty="0"/>
              <a:t>Lack of normative contextualised standards </a:t>
            </a:r>
            <a:r>
              <a:rPr lang="en-GB" dirty="0"/>
              <a:t>(only workshop agreements)</a:t>
            </a:r>
          </a:p>
          <a:p>
            <a:r>
              <a:rPr lang="en-GB" b="1" dirty="0"/>
              <a:t>Different approaches</a:t>
            </a:r>
            <a:r>
              <a:rPr lang="en-GB" dirty="0"/>
              <a:t> </a:t>
            </a:r>
            <a:r>
              <a:rPr lang="en-GB" b="1" dirty="0"/>
              <a:t>and ambitions </a:t>
            </a:r>
            <a:r>
              <a:rPr lang="en-GB" dirty="0"/>
              <a:t>in Member States to implementing </a:t>
            </a:r>
            <a:r>
              <a:rPr lang="en-GB" dirty="0" err="1"/>
              <a:t>eInvoicing</a:t>
            </a:r>
            <a:r>
              <a:rPr lang="en-GB" dirty="0"/>
              <a:t> and eProcurement</a:t>
            </a:r>
          </a:p>
          <a:p>
            <a:r>
              <a:rPr lang="en-GB" dirty="0"/>
              <a:t>The Directive on electronic invoicing in public procurement (</a:t>
            </a:r>
            <a:r>
              <a:rPr lang="en-GB" dirty="0">
                <a:hlinkClick r:id="rId3"/>
              </a:rPr>
              <a:t>Directive 2014/55/EU</a:t>
            </a:r>
            <a:r>
              <a:rPr lang="en-GB" dirty="0"/>
              <a:t>) was developed, setting a </a:t>
            </a:r>
            <a:r>
              <a:rPr lang="en-GB" b="1" dirty="0"/>
              <a:t>minimum requirement </a:t>
            </a:r>
            <a:r>
              <a:rPr lang="en-GB" dirty="0"/>
              <a:t>for the public sector</a:t>
            </a:r>
          </a:p>
          <a:p>
            <a:endParaRPr lang="en-GB" dirty="0"/>
          </a:p>
        </p:txBody>
      </p:sp>
      <p:sp>
        <p:nvSpPr>
          <p:cNvPr id="5" name="Rectangle 4"/>
          <p:cNvSpPr/>
          <p:nvPr/>
        </p:nvSpPr>
        <p:spPr>
          <a:xfrm>
            <a:off x="1154079" y="3738820"/>
            <a:ext cx="2196094" cy="323163"/>
          </a:xfrm>
          <a:prstGeom prst="rect">
            <a:avLst/>
          </a:prstGeom>
        </p:spPr>
        <p:txBody>
          <a:bodyPr wrap="none" lIns="91271" tIns="45719" rIns="91271" bIns="45719">
            <a:spAutoFit/>
          </a:bodyPr>
          <a:lstStyle/>
          <a:p>
            <a:pPr defTabSz="1216590" fontAlgn="base">
              <a:spcBef>
                <a:spcPct val="0"/>
              </a:spcBef>
              <a:spcAft>
                <a:spcPct val="0"/>
              </a:spcAft>
              <a:defRPr/>
            </a:pPr>
            <a:r>
              <a:rPr lang="en-GB" sz="1500" b="1" kern="0" dirty="0">
                <a:solidFill>
                  <a:srgbClr val="646567"/>
                </a:solidFill>
                <a:latin typeface="Verdana" pitchFamily="34" charset="0"/>
              </a:rPr>
              <a:t>From the Directive</a:t>
            </a:r>
          </a:p>
        </p:txBody>
      </p:sp>
      <p:sp>
        <p:nvSpPr>
          <p:cNvPr id="6" name="Platshållare för innehåll 2"/>
          <p:cNvSpPr txBox="1">
            <a:spLocks/>
          </p:cNvSpPr>
          <p:nvPr/>
        </p:nvSpPr>
        <p:spPr>
          <a:xfrm>
            <a:off x="1192061" y="4118343"/>
            <a:ext cx="9901035" cy="2143917"/>
          </a:xfrm>
          <a:prstGeom prst="rect">
            <a:avLst/>
          </a:prstGeom>
        </p:spPr>
        <p:txBody>
          <a:bodyPr lIns="35999" tIns="45719" rIns="35999" bIns="45719"/>
          <a:lstStyle>
            <a:lvl1pPr marL="335992" indent="-335992" algn="l" rtl="0" eaLnBrk="1" fontAlgn="base" hangingPunct="1">
              <a:spcBef>
                <a:spcPct val="0"/>
              </a:spcBef>
              <a:spcAft>
                <a:spcPts val="800"/>
              </a:spcAft>
              <a:buClrTx/>
              <a:buSzPct val="90000"/>
              <a:buChar char="•"/>
              <a:defRPr sz="1600" b="0" i="0" kern="1200">
                <a:solidFill>
                  <a:srgbClr val="646567"/>
                </a:solidFill>
                <a:latin typeface="+mj-lt"/>
                <a:ea typeface="EC Square Sans Pro" charset="0"/>
                <a:cs typeface="EC Square Sans Pro" charset="0"/>
              </a:defRPr>
            </a:lvl1pPr>
            <a:lvl2pPr marL="671983" indent="-335992" algn="l" rtl="0" eaLnBrk="1" fontAlgn="base" hangingPunct="1">
              <a:spcBef>
                <a:spcPct val="0"/>
              </a:spcBef>
              <a:spcAft>
                <a:spcPts val="800"/>
              </a:spcAft>
              <a:buClr>
                <a:schemeClr val="accent1"/>
              </a:buClr>
              <a:buSzPct val="90000"/>
              <a:buChar char="•"/>
              <a:defRPr sz="1600" b="0" i="0" kern="1200">
                <a:solidFill>
                  <a:srgbClr val="646567"/>
                </a:solidFill>
                <a:latin typeface="+mj-lt"/>
                <a:ea typeface="EC Square Sans Pro" charset="0"/>
                <a:cs typeface="EC Square Sans Pro" charset="0"/>
              </a:defRPr>
            </a:lvl2pPr>
            <a:lvl3pPr marL="1007975" indent="-335992" algn="l" rtl="0" eaLnBrk="1" fontAlgn="base" hangingPunct="1">
              <a:spcBef>
                <a:spcPct val="0"/>
              </a:spcBef>
              <a:spcAft>
                <a:spcPts val="800"/>
              </a:spcAft>
              <a:buFont typeface="Arial" charset="0"/>
              <a:buChar char="•"/>
              <a:defRPr sz="1467" b="0" i="0" kern="1200">
                <a:solidFill>
                  <a:srgbClr val="646567"/>
                </a:solidFill>
                <a:latin typeface="+mj-lt"/>
                <a:ea typeface="EC Square Sans Pro" charset="0"/>
                <a:cs typeface="EC Square Sans Pro" charset="0"/>
              </a:defRPr>
            </a:lvl3pPr>
            <a:lvl4pPr marL="2133547" indent="-304792" algn="l" rtl="0" eaLnBrk="1" fontAlgn="base" hangingPunct="1">
              <a:spcBef>
                <a:spcPct val="20000"/>
              </a:spcBef>
              <a:spcAft>
                <a:spcPct val="0"/>
              </a:spcAft>
              <a:buChar char="–"/>
              <a:defRPr sz="2667" kern="1200">
                <a:solidFill>
                  <a:schemeClr val="tx1"/>
                </a:solidFill>
                <a:latin typeface="Arial" charset="0"/>
                <a:ea typeface="+mn-ea"/>
                <a:cs typeface="+mn-cs"/>
              </a:defRPr>
            </a:lvl4pPr>
            <a:lvl5pPr marL="2743131" indent="-304792" algn="l" rtl="0" eaLnBrk="1" fontAlgn="base" hangingPunct="1">
              <a:spcBef>
                <a:spcPct val="20000"/>
              </a:spcBef>
              <a:spcAft>
                <a:spcPct val="0"/>
              </a:spcAft>
              <a:buChar char="»"/>
              <a:defRPr sz="2667" kern="1200">
                <a:solidFill>
                  <a:schemeClr val="tx1"/>
                </a:solidFill>
                <a:latin typeface="Arial" charset="0"/>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marL="0" indent="0" defTabSz="1219170">
              <a:spcAft>
                <a:spcPts val="1067"/>
              </a:spcAft>
              <a:buNone/>
              <a:defRPr/>
            </a:pPr>
            <a:r>
              <a:rPr lang="en-GB" i="1" dirty="0">
                <a:latin typeface="Verdana"/>
              </a:rPr>
              <a:t>The benefits of electronic invoicing are maximised when the  generation, sending, transmission, reception and processing of an invoice can be fully automated.</a:t>
            </a:r>
          </a:p>
          <a:p>
            <a:pPr marL="0" indent="0" defTabSz="1219170">
              <a:spcAft>
                <a:spcPts val="1067"/>
              </a:spcAft>
              <a:buNone/>
              <a:defRPr/>
            </a:pPr>
            <a:r>
              <a:rPr lang="en-GB" i="1" dirty="0">
                <a:latin typeface="Verdana"/>
              </a:rPr>
              <a:t>…</a:t>
            </a:r>
          </a:p>
          <a:p>
            <a:pPr marL="0" indent="0" defTabSz="1219170">
              <a:spcAft>
                <a:spcPts val="1067"/>
              </a:spcAft>
              <a:buNone/>
              <a:defRPr/>
            </a:pPr>
            <a:r>
              <a:rPr lang="en-GB" i="1" dirty="0">
                <a:latin typeface="Verdana"/>
              </a:rPr>
              <a:t>A mere image file should not be considered to be an electronic invoice for the purpose of this Directive.</a:t>
            </a:r>
          </a:p>
          <a:p>
            <a:pPr marL="0" indent="0" defTabSz="1219170">
              <a:spcAft>
                <a:spcPts val="1067"/>
              </a:spcAft>
              <a:buNone/>
              <a:defRPr/>
            </a:pPr>
            <a:endParaRPr lang="en-GB" dirty="0">
              <a:latin typeface="Verdana"/>
            </a:endParaRPr>
          </a:p>
        </p:txBody>
      </p:sp>
      <p:sp>
        <p:nvSpPr>
          <p:cNvPr id="7" name="Rectangle 6"/>
          <p:cNvSpPr/>
          <p:nvPr/>
        </p:nvSpPr>
        <p:spPr bwMode="auto">
          <a:xfrm>
            <a:off x="970499" y="3783371"/>
            <a:ext cx="93047" cy="1784647"/>
          </a:xfrm>
          <a:prstGeom prst="rect">
            <a:avLst/>
          </a:prstGeom>
          <a:solidFill>
            <a:srgbClr val="FFD617"/>
          </a:solidFill>
          <a:ln>
            <a:noFill/>
          </a:ln>
        </p:spPr>
        <p:txBody>
          <a:bodyPr lIns="91271" tIns="45719" rIns="91271" bIns="45719" rtlCol="0" anchor="t"/>
          <a:lstStyle/>
          <a:p>
            <a:pPr algn="ctr" defTabSz="1219170" fontAlgn="base">
              <a:spcBef>
                <a:spcPct val="0"/>
              </a:spcBef>
              <a:spcAft>
                <a:spcPct val="0"/>
              </a:spcAft>
              <a:defRPr/>
            </a:pPr>
            <a:endParaRPr lang="en-GB" sz="1100" dirty="0">
              <a:solidFill>
                <a:srgbClr val="646567"/>
              </a:solidFill>
              <a:latin typeface="Verdana" pitchFamily="34" charset="0"/>
            </a:endParaRPr>
          </a:p>
        </p:txBody>
      </p:sp>
    </p:spTree>
    <p:extLst>
      <p:ext uri="{BB962C8B-B14F-4D97-AF65-F5344CB8AC3E}">
        <p14:creationId xmlns:p14="http://schemas.microsoft.com/office/powerpoint/2010/main" val="1328188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Requirements for the contracting authorities/entities</a:t>
            </a:r>
          </a:p>
        </p:txBody>
      </p:sp>
      <p:cxnSp>
        <p:nvCxnSpPr>
          <p:cNvPr id="12" name="Rak koppling 11"/>
          <p:cNvCxnSpPr/>
          <p:nvPr/>
        </p:nvCxnSpPr>
        <p:spPr bwMode="auto">
          <a:xfrm flipV="1">
            <a:off x="1627249" y="3640648"/>
            <a:ext cx="3880" cy="775736"/>
          </a:xfrm>
          <a:prstGeom prst="line">
            <a:avLst/>
          </a:prstGeom>
          <a:ln w="28575">
            <a:prstDash val="sysDot"/>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922853" y="1748285"/>
            <a:ext cx="1694353" cy="323163"/>
          </a:xfrm>
          <a:prstGeom prst="rect">
            <a:avLst/>
          </a:prstGeom>
        </p:spPr>
        <p:txBody>
          <a:bodyPr wrap="none" lIns="91271" tIns="45719" rIns="91271" bIns="45719">
            <a:spAutoFit/>
          </a:bodyPr>
          <a:lstStyle/>
          <a:p>
            <a:pPr defTabSz="1216590" fontAlgn="base">
              <a:spcBef>
                <a:spcPct val="0"/>
              </a:spcBef>
              <a:spcAft>
                <a:spcPct val="0"/>
              </a:spcAft>
              <a:defRPr/>
            </a:pPr>
            <a:r>
              <a:rPr lang="en-GB" sz="1500" b="1" kern="0" dirty="0">
                <a:solidFill>
                  <a:srgbClr val="646567"/>
                </a:solidFill>
                <a:latin typeface="Verdana" pitchFamily="34" charset="0"/>
              </a:rPr>
              <a:t>From article 7</a:t>
            </a:r>
          </a:p>
        </p:txBody>
      </p:sp>
      <p:sp>
        <p:nvSpPr>
          <p:cNvPr id="13" name="Platshållare för innehåll 2"/>
          <p:cNvSpPr txBox="1">
            <a:spLocks/>
          </p:cNvSpPr>
          <p:nvPr/>
        </p:nvSpPr>
        <p:spPr>
          <a:xfrm>
            <a:off x="960949" y="2228403"/>
            <a:ext cx="9901035" cy="1597631"/>
          </a:xfrm>
          <a:prstGeom prst="rect">
            <a:avLst/>
          </a:prstGeom>
        </p:spPr>
        <p:txBody>
          <a:bodyPr lIns="35999" tIns="45719" rIns="35999" bIns="45719"/>
          <a:lstStyle>
            <a:lvl1pPr marL="335992" indent="-335992" algn="l" rtl="0" eaLnBrk="1" fontAlgn="base" hangingPunct="1">
              <a:spcBef>
                <a:spcPct val="0"/>
              </a:spcBef>
              <a:spcAft>
                <a:spcPts val="800"/>
              </a:spcAft>
              <a:buClrTx/>
              <a:buSzPct val="90000"/>
              <a:buChar char="•"/>
              <a:defRPr sz="1600" b="0" i="0" kern="1200">
                <a:solidFill>
                  <a:srgbClr val="646567"/>
                </a:solidFill>
                <a:latin typeface="+mj-lt"/>
                <a:ea typeface="EC Square Sans Pro" charset="0"/>
                <a:cs typeface="EC Square Sans Pro" charset="0"/>
              </a:defRPr>
            </a:lvl1pPr>
            <a:lvl2pPr marL="671983" indent="-335992" algn="l" rtl="0" eaLnBrk="1" fontAlgn="base" hangingPunct="1">
              <a:spcBef>
                <a:spcPct val="0"/>
              </a:spcBef>
              <a:spcAft>
                <a:spcPts val="800"/>
              </a:spcAft>
              <a:buClr>
                <a:schemeClr val="accent1"/>
              </a:buClr>
              <a:buSzPct val="90000"/>
              <a:buChar char="•"/>
              <a:defRPr sz="1600" b="0" i="0" kern="1200">
                <a:solidFill>
                  <a:srgbClr val="646567"/>
                </a:solidFill>
                <a:latin typeface="+mj-lt"/>
                <a:ea typeface="EC Square Sans Pro" charset="0"/>
                <a:cs typeface="EC Square Sans Pro" charset="0"/>
              </a:defRPr>
            </a:lvl2pPr>
            <a:lvl3pPr marL="1007975" indent="-335992" algn="l" rtl="0" eaLnBrk="1" fontAlgn="base" hangingPunct="1">
              <a:spcBef>
                <a:spcPct val="0"/>
              </a:spcBef>
              <a:spcAft>
                <a:spcPts val="800"/>
              </a:spcAft>
              <a:buFont typeface="Arial" charset="0"/>
              <a:buChar char="•"/>
              <a:defRPr sz="1467" b="0" i="0" kern="1200">
                <a:solidFill>
                  <a:srgbClr val="646567"/>
                </a:solidFill>
                <a:latin typeface="+mj-lt"/>
                <a:ea typeface="EC Square Sans Pro" charset="0"/>
                <a:cs typeface="EC Square Sans Pro" charset="0"/>
              </a:defRPr>
            </a:lvl3pPr>
            <a:lvl4pPr marL="2133547" indent="-304792" algn="l" rtl="0" eaLnBrk="1" fontAlgn="base" hangingPunct="1">
              <a:spcBef>
                <a:spcPct val="20000"/>
              </a:spcBef>
              <a:spcAft>
                <a:spcPct val="0"/>
              </a:spcAft>
              <a:buChar char="–"/>
              <a:defRPr sz="2667" kern="1200">
                <a:solidFill>
                  <a:schemeClr val="tx1"/>
                </a:solidFill>
                <a:latin typeface="Arial" charset="0"/>
                <a:ea typeface="+mn-ea"/>
                <a:cs typeface="+mn-cs"/>
              </a:defRPr>
            </a:lvl4pPr>
            <a:lvl5pPr marL="2743131" indent="-304792" algn="l" rtl="0" eaLnBrk="1" fontAlgn="base" hangingPunct="1">
              <a:spcBef>
                <a:spcPct val="20000"/>
              </a:spcBef>
              <a:spcAft>
                <a:spcPct val="0"/>
              </a:spcAft>
              <a:buChar char="»"/>
              <a:defRPr sz="2667" kern="1200">
                <a:solidFill>
                  <a:schemeClr val="tx1"/>
                </a:solidFill>
                <a:latin typeface="Arial" charset="0"/>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marL="0" indent="0" defTabSz="1219170">
              <a:spcAft>
                <a:spcPts val="1067"/>
              </a:spcAft>
              <a:buNone/>
              <a:defRPr/>
            </a:pPr>
            <a:r>
              <a:rPr lang="en-GB" b="1" i="1" dirty="0">
                <a:latin typeface="Verdana"/>
              </a:rPr>
              <a:t>Receipt and processing of electronic invoices</a:t>
            </a:r>
          </a:p>
          <a:p>
            <a:pPr marL="0" indent="0" defTabSz="1219170">
              <a:spcAft>
                <a:spcPts val="1067"/>
              </a:spcAft>
              <a:buNone/>
              <a:defRPr/>
            </a:pPr>
            <a:r>
              <a:rPr lang="en-GB" i="1" dirty="0">
                <a:latin typeface="Verdana"/>
              </a:rPr>
              <a:t>Member States shall ensure that contracting authorities and contracting entities </a:t>
            </a:r>
            <a:r>
              <a:rPr lang="en-GB" b="1" i="1" dirty="0">
                <a:latin typeface="Verdana"/>
              </a:rPr>
              <a:t>receive and process electronic invoices</a:t>
            </a:r>
            <a:r>
              <a:rPr lang="en-GB" i="1" dirty="0">
                <a:latin typeface="Verdana"/>
              </a:rPr>
              <a:t> which comply with the </a:t>
            </a:r>
            <a:r>
              <a:rPr lang="en-GB" b="1" i="1" dirty="0">
                <a:latin typeface="Verdana"/>
              </a:rPr>
              <a:t>European standard on electronic invoicing</a:t>
            </a:r>
            <a:r>
              <a:rPr lang="en-GB" i="1" dirty="0">
                <a:latin typeface="Verdana"/>
              </a:rPr>
              <a:t> whose reference has been published pursuant to Article 3(2) and with </a:t>
            </a:r>
            <a:r>
              <a:rPr lang="en-GB" b="1" i="1" dirty="0">
                <a:latin typeface="Verdana"/>
              </a:rPr>
              <a:t>any of the syntaxes on the list</a:t>
            </a:r>
            <a:r>
              <a:rPr lang="en-GB" i="1" dirty="0">
                <a:latin typeface="Verdana"/>
              </a:rPr>
              <a:t> published pursuant to Article 3(2).</a:t>
            </a:r>
          </a:p>
          <a:p>
            <a:pPr marL="0" indent="0" defTabSz="1219170">
              <a:spcAft>
                <a:spcPts val="1067"/>
              </a:spcAft>
              <a:buNone/>
              <a:defRPr/>
            </a:pPr>
            <a:endParaRPr lang="en-GB" dirty="0">
              <a:latin typeface="Verdana"/>
            </a:endParaRPr>
          </a:p>
        </p:txBody>
      </p:sp>
      <p:sp>
        <p:nvSpPr>
          <p:cNvPr id="14" name="Rectangle 13"/>
          <p:cNvSpPr/>
          <p:nvPr/>
        </p:nvSpPr>
        <p:spPr bwMode="auto">
          <a:xfrm>
            <a:off x="750273" y="1792724"/>
            <a:ext cx="94611" cy="1814637"/>
          </a:xfrm>
          <a:prstGeom prst="rect">
            <a:avLst/>
          </a:prstGeom>
          <a:solidFill>
            <a:srgbClr val="FFD617"/>
          </a:solidFill>
          <a:ln>
            <a:noFill/>
          </a:ln>
        </p:spPr>
        <p:txBody>
          <a:bodyPr lIns="91271" tIns="45719" rIns="91271" bIns="45719" rtlCol="0" anchor="t"/>
          <a:lstStyle/>
          <a:p>
            <a:pPr algn="ctr" defTabSz="1219170" fontAlgn="base">
              <a:spcBef>
                <a:spcPct val="0"/>
              </a:spcBef>
              <a:spcAft>
                <a:spcPct val="0"/>
              </a:spcAft>
              <a:defRPr/>
            </a:pPr>
            <a:endParaRPr lang="en-GB" sz="1100" dirty="0">
              <a:solidFill>
                <a:srgbClr val="646567"/>
              </a:solidFill>
              <a:latin typeface="Verdana" pitchFamily="34" charset="0"/>
            </a:endParaRPr>
          </a:p>
        </p:txBody>
      </p:sp>
      <p:sp>
        <p:nvSpPr>
          <p:cNvPr id="15" name="Platshållare för innehåll 2"/>
          <p:cNvSpPr>
            <a:spLocks noGrp="1"/>
          </p:cNvSpPr>
          <p:nvPr>
            <p:ph type="body" sz="quarter" idx="10"/>
          </p:nvPr>
        </p:nvSpPr>
        <p:spPr>
          <a:xfrm>
            <a:off x="1516908" y="4425396"/>
            <a:ext cx="4284293" cy="868824"/>
          </a:xfrm>
        </p:spPr>
        <p:txBody>
          <a:bodyPr/>
          <a:lstStyle/>
          <a:p>
            <a:pPr marL="0" indent="0">
              <a:buNone/>
            </a:pPr>
            <a:r>
              <a:rPr lang="en-GB" dirty="0"/>
              <a:t>a list with a limited number of syntaxes which comply with the European standard on electronic invoicing</a:t>
            </a:r>
          </a:p>
          <a:p>
            <a:pPr marL="0" indent="0">
              <a:buNone/>
            </a:pPr>
            <a:endParaRPr lang="en-GB" dirty="0"/>
          </a:p>
        </p:txBody>
      </p:sp>
      <p:cxnSp>
        <p:nvCxnSpPr>
          <p:cNvPr id="16" name="Rak koppling 11"/>
          <p:cNvCxnSpPr>
            <a:endCxn id="13" idx="3"/>
          </p:cNvCxnSpPr>
          <p:nvPr/>
        </p:nvCxnSpPr>
        <p:spPr bwMode="auto">
          <a:xfrm flipV="1">
            <a:off x="10861981" y="3027105"/>
            <a:ext cx="0" cy="1398291"/>
          </a:xfrm>
          <a:prstGeom prst="line">
            <a:avLst/>
          </a:prstGeom>
          <a:ln w="28575">
            <a:prstDash val="sysDot"/>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17" name="Platshållare för innehåll 2"/>
          <p:cNvSpPr txBox="1">
            <a:spLocks/>
          </p:cNvSpPr>
          <p:nvPr/>
        </p:nvSpPr>
        <p:spPr>
          <a:xfrm>
            <a:off x="7586035" y="4416384"/>
            <a:ext cx="3658183" cy="868824"/>
          </a:xfrm>
          <a:prstGeom prst="rect">
            <a:avLst/>
          </a:prstGeom>
        </p:spPr>
        <p:txBody>
          <a:bodyPr lIns="35999" tIns="45719" rIns="35999" bIns="45719"/>
          <a:lstStyle>
            <a:lvl1pPr marL="335992" indent="-335992" algn="l" rtl="0" eaLnBrk="1" fontAlgn="base" hangingPunct="1">
              <a:spcBef>
                <a:spcPct val="0"/>
              </a:spcBef>
              <a:spcAft>
                <a:spcPts val="800"/>
              </a:spcAft>
              <a:buClrTx/>
              <a:buSzPct val="90000"/>
              <a:buChar char="•"/>
              <a:defRPr sz="1600" b="0" i="0" kern="1200">
                <a:solidFill>
                  <a:srgbClr val="646567"/>
                </a:solidFill>
                <a:latin typeface="+mj-lt"/>
                <a:ea typeface="EC Square Sans Pro" charset="0"/>
                <a:cs typeface="EC Square Sans Pro" charset="0"/>
              </a:defRPr>
            </a:lvl1pPr>
            <a:lvl2pPr marL="671983" indent="-335992" algn="l" rtl="0" eaLnBrk="1" fontAlgn="base" hangingPunct="1">
              <a:spcBef>
                <a:spcPct val="0"/>
              </a:spcBef>
              <a:spcAft>
                <a:spcPts val="800"/>
              </a:spcAft>
              <a:buClr>
                <a:schemeClr val="accent1"/>
              </a:buClr>
              <a:buSzPct val="90000"/>
              <a:buChar char="•"/>
              <a:defRPr sz="1600" b="0" i="0" kern="1200">
                <a:solidFill>
                  <a:srgbClr val="646567"/>
                </a:solidFill>
                <a:latin typeface="+mj-lt"/>
                <a:ea typeface="EC Square Sans Pro" charset="0"/>
                <a:cs typeface="EC Square Sans Pro" charset="0"/>
              </a:defRPr>
            </a:lvl2pPr>
            <a:lvl3pPr marL="1007975" indent="-335992" algn="l" rtl="0" eaLnBrk="1" fontAlgn="base" hangingPunct="1">
              <a:spcBef>
                <a:spcPct val="0"/>
              </a:spcBef>
              <a:spcAft>
                <a:spcPts val="800"/>
              </a:spcAft>
              <a:buFont typeface="Arial" charset="0"/>
              <a:buChar char="•"/>
              <a:defRPr sz="1467" b="0" i="0" kern="1200">
                <a:solidFill>
                  <a:srgbClr val="646567"/>
                </a:solidFill>
                <a:latin typeface="+mj-lt"/>
                <a:ea typeface="EC Square Sans Pro" charset="0"/>
                <a:cs typeface="EC Square Sans Pro" charset="0"/>
              </a:defRPr>
            </a:lvl3pPr>
            <a:lvl4pPr marL="2133547" indent="-304792" algn="l" rtl="0" eaLnBrk="1" fontAlgn="base" hangingPunct="1">
              <a:spcBef>
                <a:spcPct val="20000"/>
              </a:spcBef>
              <a:spcAft>
                <a:spcPct val="0"/>
              </a:spcAft>
              <a:buChar char="–"/>
              <a:defRPr sz="2667" kern="1200">
                <a:solidFill>
                  <a:schemeClr val="tx1"/>
                </a:solidFill>
                <a:latin typeface="Arial" charset="0"/>
                <a:ea typeface="+mn-ea"/>
                <a:cs typeface="+mn-cs"/>
              </a:defRPr>
            </a:lvl4pPr>
            <a:lvl5pPr marL="2743131" indent="-304792" algn="l" rtl="0" eaLnBrk="1" fontAlgn="base" hangingPunct="1">
              <a:spcBef>
                <a:spcPct val="20000"/>
              </a:spcBef>
              <a:spcAft>
                <a:spcPct val="0"/>
              </a:spcAft>
              <a:buChar char="»"/>
              <a:defRPr sz="2667" kern="1200">
                <a:solidFill>
                  <a:schemeClr val="tx1"/>
                </a:solidFill>
                <a:latin typeface="Arial" charset="0"/>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marL="0" indent="0" defTabSz="1219170">
              <a:spcAft>
                <a:spcPts val="1067"/>
              </a:spcAft>
              <a:buNone/>
              <a:defRPr/>
            </a:pPr>
            <a:r>
              <a:rPr lang="en-GB" dirty="0">
                <a:latin typeface="Verdana"/>
              </a:rPr>
              <a:t>Semantic data model of the core elements of an electronic invoice</a:t>
            </a:r>
          </a:p>
          <a:p>
            <a:pPr marL="0" indent="0" defTabSz="1219170">
              <a:spcAft>
                <a:spcPts val="1067"/>
              </a:spcAft>
              <a:buNone/>
              <a:defRPr/>
            </a:pPr>
            <a:endParaRPr lang="en-GB" dirty="0">
              <a:latin typeface="Verdana"/>
            </a:endParaRPr>
          </a:p>
        </p:txBody>
      </p:sp>
      <p:cxnSp>
        <p:nvCxnSpPr>
          <p:cNvPr id="20" name="Rak koppling 11"/>
          <p:cNvCxnSpPr>
            <a:stCxn id="13" idx="3"/>
          </p:cNvCxnSpPr>
          <p:nvPr/>
        </p:nvCxnSpPr>
        <p:spPr bwMode="auto">
          <a:xfrm flipH="1" flipV="1">
            <a:off x="10275133" y="3026332"/>
            <a:ext cx="586848" cy="773"/>
          </a:xfrm>
          <a:prstGeom prst="line">
            <a:avLst/>
          </a:prstGeom>
          <a:ln w="28575">
            <a:prstDash val="sysDot"/>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7787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vrundet rektangel 7"/>
          <p:cNvSpPr/>
          <p:nvPr/>
        </p:nvSpPr>
        <p:spPr>
          <a:xfrm>
            <a:off x="6920883" y="1287893"/>
            <a:ext cx="1290395" cy="682320"/>
          </a:xfrm>
          <a:prstGeom prst="roundRect">
            <a:avLst/>
          </a:prstGeom>
          <a:noFill/>
          <a:ln>
            <a:solidFill>
              <a:schemeClr val="accent2">
                <a:lumMod val="90000"/>
                <a:lumOff val="10000"/>
              </a:schemeClr>
            </a:solidFill>
          </a:ln>
          <a:effectLst/>
        </p:spPr>
        <p:txBody>
          <a:bodyPr rtlCol="0" anchor="ctr"/>
          <a:lstStyle/>
          <a:p>
            <a:pPr algn="ctr" defTabSz="914354" fontAlgn="base">
              <a:spcBef>
                <a:spcPct val="0"/>
              </a:spcBef>
              <a:spcAft>
                <a:spcPct val="0"/>
              </a:spcAft>
              <a:defRPr/>
            </a:pPr>
            <a:r>
              <a:rPr lang="en-GB" sz="1400" kern="0" dirty="0">
                <a:solidFill>
                  <a:sysClr val="windowText" lastClr="000000"/>
                </a:solidFill>
                <a:latin typeface="Verdana"/>
              </a:rPr>
              <a:t>Seller’s IT-solution</a:t>
            </a:r>
          </a:p>
        </p:txBody>
      </p:sp>
      <p:sp>
        <p:nvSpPr>
          <p:cNvPr id="5" name="Rubrik 4"/>
          <p:cNvSpPr>
            <a:spLocks noGrp="1"/>
          </p:cNvSpPr>
          <p:nvPr>
            <p:ph type="title"/>
          </p:nvPr>
        </p:nvSpPr>
        <p:spPr/>
        <p:txBody>
          <a:bodyPr/>
          <a:lstStyle/>
          <a:p>
            <a:r>
              <a:rPr lang="en-GB" dirty="0"/>
              <a:t>Definitions</a:t>
            </a:r>
          </a:p>
        </p:txBody>
      </p:sp>
      <p:sp>
        <p:nvSpPr>
          <p:cNvPr id="6" name="Platshållare för text 5"/>
          <p:cNvSpPr>
            <a:spLocks noGrp="1"/>
          </p:cNvSpPr>
          <p:nvPr>
            <p:ph type="body" sz="quarter" idx="14"/>
          </p:nvPr>
        </p:nvSpPr>
        <p:spPr/>
        <p:txBody>
          <a:bodyPr/>
          <a:lstStyle/>
          <a:p>
            <a:pPr marL="0" indent="0">
              <a:buNone/>
            </a:pPr>
            <a:r>
              <a:rPr lang="en-GB" sz="1100" dirty="0"/>
              <a:t>(1) </a:t>
            </a:r>
            <a:r>
              <a:rPr lang="en-GB" sz="1100" b="1" dirty="0"/>
              <a:t>‘electronic invoice</a:t>
            </a:r>
            <a:r>
              <a:rPr lang="en-GB" sz="1100" dirty="0"/>
              <a:t>’ means an invoice that has been issued, transmitted and received in a structured electronic format which allows for its automatic and electronic processing;</a:t>
            </a:r>
          </a:p>
          <a:p>
            <a:pPr marL="0" indent="0">
              <a:buNone/>
            </a:pPr>
            <a:endParaRPr lang="en-GB" sz="1100" dirty="0"/>
          </a:p>
          <a:p>
            <a:pPr marL="0" indent="0">
              <a:buNone/>
            </a:pPr>
            <a:r>
              <a:rPr lang="en-GB" sz="1100" dirty="0"/>
              <a:t>(2) ‘</a:t>
            </a:r>
            <a:r>
              <a:rPr lang="en-GB" sz="1100" b="1" dirty="0"/>
              <a:t>core elements of an electronic invoice</a:t>
            </a:r>
            <a:r>
              <a:rPr lang="en-GB" sz="1100" dirty="0"/>
              <a:t>’ means a set of essential information components which an electronic invoice must contain in order to enable cross-border interoperability, including the necessary information to ensure legal compliance;</a:t>
            </a:r>
          </a:p>
          <a:p>
            <a:pPr marL="0" indent="0">
              <a:buNone/>
            </a:pPr>
            <a:endParaRPr lang="en-GB" sz="1100" dirty="0"/>
          </a:p>
          <a:p>
            <a:pPr marL="0" indent="0">
              <a:buNone/>
            </a:pPr>
            <a:r>
              <a:rPr lang="en-GB" sz="1100" dirty="0"/>
              <a:t>(3) ‘</a:t>
            </a:r>
            <a:r>
              <a:rPr lang="en-GB" sz="1100" b="1" dirty="0"/>
              <a:t>semantic data model</a:t>
            </a:r>
            <a:r>
              <a:rPr lang="en-GB" sz="1100" dirty="0"/>
              <a:t>’ means a structured and logically interrelated set of terms and their meanings that specify the core elements of an electronic invoice;</a:t>
            </a:r>
          </a:p>
          <a:p>
            <a:pPr marL="0" indent="0">
              <a:buNone/>
            </a:pPr>
            <a:endParaRPr lang="en-GB" sz="1100" dirty="0"/>
          </a:p>
          <a:p>
            <a:pPr marL="0" indent="0">
              <a:buNone/>
            </a:pPr>
            <a:r>
              <a:rPr lang="en-GB" sz="1100" dirty="0"/>
              <a:t>(4) ‘</a:t>
            </a:r>
            <a:r>
              <a:rPr lang="en-GB" sz="1100" b="1" dirty="0"/>
              <a:t>syntax</a:t>
            </a:r>
            <a:r>
              <a:rPr lang="en-GB" sz="1100" dirty="0"/>
              <a:t>’ means the machine readable language or dialect used to represent the data elements contained in an electronic invoice;</a:t>
            </a:r>
          </a:p>
          <a:p>
            <a:pPr marL="0" indent="0">
              <a:buNone/>
            </a:pPr>
            <a:endParaRPr lang="en-GB" sz="1100" dirty="0"/>
          </a:p>
          <a:p>
            <a:pPr marL="0" indent="0">
              <a:buNone/>
            </a:pPr>
            <a:r>
              <a:rPr lang="en-GB" sz="1100" dirty="0"/>
              <a:t>(5) ‘</a:t>
            </a:r>
            <a:r>
              <a:rPr lang="en-GB" sz="1100" b="1" dirty="0"/>
              <a:t>syntax bindings</a:t>
            </a:r>
            <a:r>
              <a:rPr lang="en-GB" sz="1100" dirty="0"/>
              <a:t>’ means guidelines on how a semantic data model for an electronic invoice could be represented in the various syntaxes;</a:t>
            </a:r>
          </a:p>
          <a:p>
            <a:endParaRPr lang="en-GB" sz="1100" dirty="0"/>
          </a:p>
        </p:txBody>
      </p:sp>
      <p:pic>
        <p:nvPicPr>
          <p:cNvPr id="8" name="Bildobjekt 7"/>
          <p:cNvPicPr>
            <a:picLocks noChangeAspect="1"/>
          </p:cNvPicPr>
          <p:nvPr/>
        </p:nvPicPr>
        <p:blipFill>
          <a:blip r:embed="rId2"/>
          <a:stretch>
            <a:fillRect/>
          </a:stretch>
        </p:blipFill>
        <p:spPr>
          <a:xfrm>
            <a:off x="6124307" y="2928867"/>
            <a:ext cx="1477829" cy="2080028"/>
          </a:xfrm>
          <a:prstGeom prst="rect">
            <a:avLst/>
          </a:prstGeom>
        </p:spPr>
      </p:pic>
      <p:cxnSp>
        <p:nvCxnSpPr>
          <p:cNvPr id="9" name="Straight Connector 35"/>
          <p:cNvCxnSpPr/>
          <p:nvPr/>
        </p:nvCxnSpPr>
        <p:spPr bwMode="auto">
          <a:xfrm>
            <a:off x="8211278" y="1629053"/>
            <a:ext cx="1132437" cy="0"/>
          </a:xfrm>
          <a:prstGeom prst="line">
            <a:avLst/>
          </a:prstGeom>
          <a:noFill/>
          <a:ln w="12700" cap="rnd" cmpd="sng" algn="ctr">
            <a:solidFill>
              <a:schemeClr val="accent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5" name="Group 25"/>
          <p:cNvGrpSpPr/>
          <p:nvPr/>
        </p:nvGrpSpPr>
        <p:grpSpPr>
          <a:xfrm>
            <a:off x="6124307" y="1297803"/>
            <a:ext cx="666749" cy="637117"/>
            <a:chOff x="5967413" y="1743075"/>
            <a:chExt cx="500062" cy="477838"/>
          </a:xfrm>
          <a:solidFill>
            <a:schemeClr val="accent1"/>
          </a:solidFill>
        </p:grpSpPr>
        <p:sp>
          <p:nvSpPr>
            <p:cNvPr id="16" name="Freeform 259"/>
            <p:cNvSpPr>
              <a:spLocks noEditPoints="1"/>
            </p:cNvSpPr>
            <p:nvPr/>
          </p:nvSpPr>
          <p:spPr bwMode="auto">
            <a:xfrm>
              <a:off x="6005513" y="1743075"/>
              <a:ext cx="427037" cy="322263"/>
            </a:xfrm>
            <a:custGeom>
              <a:avLst/>
              <a:gdLst>
                <a:gd name="T0" fmla="*/ 17 w 209"/>
                <a:gd name="T1" fmla="*/ 158 h 158"/>
                <a:gd name="T2" fmla="*/ 61 w 209"/>
                <a:gd name="T3" fmla="*/ 127 h 158"/>
                <a:gd name="T4" fmla="*/ 70 w 209"/>
                <a:gd name="T5" fmla="*/ 144 h 158"/>
                <a:gd name="T6" fmla="*/ 76 w 209"/>
                <a:gd name="T7" fmla="*/ 151 h 158"/>
                <a:gd name="T8" fmla="*/ 80 w 209"/>
                <a:gd name="T9" fmla="*/ 144 h 158"/>
                <a:gd name="T10" fmla="*/ 79 w 209"/>
                <a:gd name="T11" fmla="*/ 134 h 158"/>
                <a:gd name="T12" fmla="*/ 57 w 209"/>
                <a:gd name="T13" fmla="*/ 94 h 158"/>
                <a:gd name="T14" fmla="*/ 55 w 209"/>
                <a:gd name="T15" fmla="*/ 86 h 158"/>
                <a:gd name="T16" fmla="*/ 52 w 209"/>
                <a:gd name="T17" fmla="*/ 61 h 158"/>
                <a:gd name="T18" fmla="*/ 155 w 209"/>
                <a:gd name="T19" fmla="*/ 61 h 158"/>
                <a:gd name="T20" fmla="*/ 153 w 209"/>
                <a:gd name="T21" fmla="*/ 86 h 158"/>
                <a:gd name="T22" fmla="*/ 150 w 209"/>
                <a:gd name="T23" fmla="*/ 94 h 158"/>
                <a:gd name="T24" fmla="*/ 129 w 209"/>
                <a:gd name="T25" fmla="*/ 134 h 158"/>
                <a:gd name="T26" fmla="*/ 128 w 209"/>
                <a:gd name="T27" fmla="*/ 144 h 158"/>
                <a:gd name="T28" fmla="*/ 137 w 209"/>
                <a:gd name="T29" fmla="*/ 148 h 158"/>
                <a:gd name="T30" fmla="*/ 137 w 209"/>
                <a:gd name="T31" fmla="*/ 139 h 158"/>
                <a:gd name="T32" fmla="*/ 169 w 209"/>
                <a:gd name="T33" fmla="*/ 151 h 158"/>
                <a:gd name="T34" fmla="*/ 191 w 209"/>
                <a:gd name="T35" fmla="*/ 158 h 158"/>
                <a:gd name="T36" fmla="*/ 208 w 209"/>
                <a:gd name="T37" fmla="*/ 147 h 158"/>
                <a:gd name="T38" fmla="*/ 159 w 209"/>
                <a:gd name="T39" fmla="*/ 105 h 158"/>
                <a:gd name="T40" fmla="*/ 155 w 209"/>
                <a:gd name="T41" fmla="*/ 103 h 158"/>
                <a:gd name="T42" fmla="*/ 161 w 209"/>
                <a:gd name="T43" fmla="*/ 80 h 158"/>
                <a:gd name="T44" fmla="*/ 104 w 209"/>
                <a:gd name="T45" fmla="*/ 0 h 158"/>
                <a:gd name="T46" fmla="*/ 46 w 209"/>
                <a:gd name="T47" fmla="*/ 81 h 158"/>
                <a:gd name="T48" fmla="*/ 53 w 209"/>
                <a:gd name="T49" fmla="*/ 103 h 158"/>
                <a:gd name="T50" fmla="*/ 50 w 209"/>
                <a:gd name="T51" fmla="*/ 105 h 158"/>
                <a:gd name="T52" fmla="*/ 1 w 209"/>
                <a:gd name="T53" fmla="*/ 147 h 158"/>
                <a:gd name="T54" fmla="*/ 156 w 209"/>
                <a:gd name="T55" fmla="*/ 115 h 158"/>
                <a:gd name="T56" fmla="*/ 186 w 209"/>
                <a:gd name="T57" fmla="*/ 129 h 158"/>
                <a:gd name="T58" fmla="*/ 197 w 209"/>
                <a:gd name="T59" fmla="*/ 147 h 158"/>
                <a:gd name="T60" fmla="*/ 173 w 209"/>
                <a:gd name="T61" fmla="*/ 142 h 158"/>
                <a:gd name="T62" fmla="*/ 156 w 209"/>
                <a:gd name="T63" fmla="*/ 115 h 158"/>
                <a:gd name="T64" fmla="*/ 50 w 209"/>
                <a:gd name="T65" fmla="*/ 115 h 158"/>
                <a:gd name="T66" fmla="*/ 53 w 209"/>
                <a:gd name="T67" fmla="*/ 122 h 158"/>
                <a:gd name="T68" fmla="*/ 17 w 209"/>
                <a:gd name="T69" fmla="*/ 148 h 158"/>
                <a:gd name="T70" fmla="*/ 11 w 209"/>
                <a:gd name="T71" fmla="*/ 14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9" h="158">
                  <a:moveTo>
                    <a:pt x="8" y="156"/>
                  </a:moveTo>
                  <a:cubicBezTo>
                    <a:pt x="11" y="157"/>
                    <a:pt x="14" y="158"/>
                    <a:pt x="17" y="158"/>
                  </a:cubicBezTo>
                  <a:cubicBezTo>
                    <a:pt x="23" y="158"/>
                    <a:pt x="29" y="156"/>
                    <a:pt x="40" y="151"/>
                  </a:cubicBezTo>
                  <a:cubicBezTo>
                    <a:pt x="52" y="145"/>
                    <a:pt x="59" y="136"/>
                    <a:pt x="61" y="127"/>
                  </a:cubicBezTo>
                  <a:cubicBezTo>
                    <a:pt x="64" y="131"/>
                    <a:pt x="67" y="135"/>
                    <a:pt x="70" y="139"/>
                  </a:cubicBezTo>
                  <a:cubicBezTo>
                    <a:pt x="70" y="144"/>
                    <a:pt x="70" y="144"/>
                    <a:pt x="70" y="144"/>
                  </a:cubicBezTo>
                  <a:cubicBezTo>
                    <a:pt x="70" y="146"/>
                    <a:pt x="71" y="147"/>
                    <a:pt x="71" y="148"/>
                  </a:cubicBezTo>
                  <a:cubicBezTo>
                    <a:pt x="72" y="150"/>
                    <a:pt x="74" y="151"/>
                    <a:pt x="76" y="151"/>
                  </a:cubicBezTo>
                  <a:cubicBezTo>
                    <a:pt x="76" y="151"/>
                    <a:pt x="77" y="151"/>
                    <a:pt x="78" y="150"/>
                  </a:cubicBezTo>
                  <a:cubicBezTo>
                    <a:pt x="80" y="149"/>
                    <a:pt x="81" y="146"/>
                    <a:pt x="80" y="144"/>
                  </a:cubicBezTo>
                  <a:cubicBezTo>
                    <a:pt x="80" y="137"/>
                    <a:pt x="80" y="137"/>
                    <a:pt x="80" y="137"/>
                  </a:cubicBezTo>
                  <a:cubicBezTo>
                    <a:pt x="80" y="136"/>
                    <a:pt x="80" y="134"/>
                    <a:pt x="79" y="134"/>
                  </a:cubicBezTo>
                  <a:cubicBezTo>
                    <a:pt x="69" y="124"/>
                    <a:pt x="63" y="111"/>
                    <a:pt x="62" y="99"/>
                  </a:cubicBezTo>
                  <a:cubicBezTo>
                    <a:pt x="62" y="96"/>
                    <a:pt x="60" y="94"/>
                    <a:pt x="57" y="94"/>
                  </a:cubicBezTo>
                  <a:cubicBezTo>
                    <a:pt x="55" y="94"/>
                    <a:pt x="53" y="92"/>
                    <a:pt x="53" y="89"/>
                  </a:cubicBezTo>
                  <a:cubicBezTo>
                    <a:pt x="53" y="88"/>
                    <a:pt x="54" y="87"/>
                    <a:pt x="55" y="86"/>
                  </a:cubicBezTo>
                  <a:cubicBezTo>
                    <a:pt x="56" y="84"/>
                    <a:pt x="57" y="82"/>
                    <a:pt x="56" y="80"/>
                  </a:cubicBezTo>
                  <a:cubicBezTo>
                    <a:pt x="54" y="74"/>
                    <a:pt x="52" y="68"/>
                    <a:pt x="52" y="61"/>
                  </a:cubicBezTo>
                  <a:cubicBezTo>
                    <a:pt x="52" y="33"/>
                    <a:pt x="75" y="10"/>
                    <a:pt x="104" y="10"/>
                  </a:cubicBezTo>
                  <a:cubicBezTo>
                    <a:pt x="132" y="10"/>
                    <a:pt x="155" y="33"/>
                    <a:pt x="155" y="61"/>
                  </a:cubicBezTo>
                  <a:cubicBezTo>
                    <a:pt x="155" y="68"/>
                    <a:pt x="153" y="74"/>
                    <a:pt x="151" y="80"/>
                  </a:cubicBezTo>
                  <a:cubicBezTo>
                    <a:pt x="150" y="82"/>
                    <a:pt x="151" y="84"/>
                    <a:pt x="153" y="86"/>
                  </a:cubicBezTo>
                  <a:cubicBezTo>
                    <a:pt x="154" y="86"/>
                    <a:pt x="154" y="88"/>
                    <a:pt x="154" y="89"/>
                  </a:cubicBezTo>
                  <a:cubicBezTo>
                    <a:pt x="154" y="92"/>
                    <a:pt x="153" y="94"/>
                    <a:pt x="150" y="94"/>
                  </a:cubicBezTo>
                  <a:cubicBezTo>
                    <a:pt x="148" y="94"/>
                    <a:pt x="145" y="96"/>
                    <a:pt x="145" y="99"/>
                  </a:cubicBezTo>
                  <a:cubicBezTo>
                    <a:pt x="144" y="111"/>
                    <a:pt x="138" y="124"/>
                    <a:pt x="129" y="134"/>
                  </a:cubicBezTo>
                  <a:cubicBezTo>
                    <a:pt x="128" y="134"/>
                    <a:pt x="128" y="136"/>
                    <a:pt x="128" y="137"/>
                  </a:cubicBezTo>
                  <a:cubicBezTo>
                    <a:pt x="128" y="144"/>
                    <a:pt x="128" y="144"/>
                    <a:pt x="128" y="144"/>
                  </a:cubicBezTo>
                  <a:cubicBezTo>
                    <a:pt x="127" y="146"/>
                    <a:pt x="128" y="149"/>
                    <a:pt x="130" y="150"/>
                  </a:cubicBezTo>
                  <a:cubicBezTo>
                    <a:pt x="132" y="151"/>
                    <a:pt x="135" y="150"/>
                    <a:pt x="137" y="148"/>
                  </a:cubicBezTo>
                  <a:cubicBezTo>
                    <a:pt x="137" y="147"/>
                    <a:pt x="137" y="146"/>
                    <a:pt x="137" y="144"/>
                  </a:cubicBezTo>
                  <a:cubicBezTo>
                    <a:pt x="137" y="139"/>
                    <a:pt x="137" y="139"/>
                    <a:pt x="137" y="139"/>
                  </a:cubicBezTo>
                  <a:cubicBezTo>
                    <a:pt x="141" y="135"/>
                    <a:pt x="144" y="131"/>
                    <a:pt x="147" y="126"/>
                  </a:cubicBezTo>
                  <a:cubicBezTo>
                    <a:pt x="150" y="135"/>
                    <a:pt x="156" y="145"/>
                    <a:pt x="169" y="151"/>
                  </a:cubicBezTo>
                  <a:cubicBezTo>
                    <a:pt x="180" y="156"/>
                    <a:pt x="186" y="158"/>
                    <a:pt x="191" y="158"/>
                  </a:cubicBezTo>
                  <a:cubicBezTo>
                    <a:pt x="191" y="158"/>
                    <a:pt x="191" y="158"/>
                    <a:pt x="191" y="158"/>
                  </a:cubicBezTo>
                  <a:cubicBezTo>
                    <a:pt x="195" y="158"/>
                    <a:pt x="198" y="157"/>
                    <a:pt x="201" y="156"/>
                  </a:cubicBezTo>
                  <a:cubicBezTo>
                    <a:pt x="205" y="154"/>
                    <a:pt x="207" y="151"/>
                    <a:pt x="208" y="147"/>
                  </a:cubicBezTo>
                  <a:cubicBezTo>
                    <a:pt x="209" y="140"/>
                    <a:pt x="204" y="130"/>
                    <a:pt x="193" y="121"/>
                  </a:cubicBezTo>
                  <a:cubicBezTo>
                    <a:pt x="181" y="111"/>
                    <a:pt x="168" y="105"/>
                    <a:pt x="159" y="105"/>
                  </a:cubicBezTo>
                  <a:cubicBezTo>
                    <a:pt x="157" y="105"/>
                    <a:pt x="155" y="105"/>
                    <a:pt x="154" y="105"/>
                  </a:cubicBezTo>
                  <a:cubicBezTo>
                    <a:pt x="154" y="105"/>
                    <a:pt x="155" y="104"/>
                    <a:pt x="155" y="103"/>
                  </a:cubicBezTo>
                  <a:cubicBezTo>
                    <a:pt x="160" y="101"/>
                    <a:pt x="164" y="96"/>
                    <a:pt x="164" y="89"/>
                  </a:cubicBezTo>
                  <a:cubicBezTo>
                    <a:pt x="164" y="86"/>
                    <a:pt x="163" y="83"/>
                    <a:pt x="161" y="80"/>
                  </a:cubicBezTo>
                  <a:cubicBezTo>
                    <a:pt x="163" y="74"/>
                    <a:pt x="164" y="68"/>
                    <a:pt x="164" y="61"/>
                  </a:cubicBezTo>
                  <a:cubicBezTo>
                    <a:pt x="164" y="28"/>
                    <a:pt x="137" y="0"/>
                    <a:pt x="104" y="0"/>
                  </a:cubicBezTo>
                  <a:cubicBezTo>
                    <a:pt x="70" y="0"/>
                    <a:pt x="43" y="28"/>
                    <a:pt x="43" y="61"/>
                  </a:cubicBezTo>
                  <a:cubicBezTo>
                    <a:pt x="43" y="68"/>
                    <a:pt x="44" y="75"/>
                    <a:pt x="46" y="81"/>
                  </a:cubicBezTo>
                  <a:cubicBezTo>
                    <a:pt x="44" y="83"/>
                    <a:pt x="43" y="86"/>
                    <a:pt x="43" y="89"/>
                  </a:cubicBezTo>
                  <a:cubicBezTo>
                    <a:pt x="43" y="96"/>
                    <a:pt x="47" y="101"/>
                    <a:pt x="53" y="103"/>
                  </a:cubicBezTo>
                  <a:cubicBezTo>
                    <a:pt x="53" y="104"/>
                    <a:pt x="53" y="104"/>
                    <a:pt x="53" y="105"/>
                  </a:cubicBezTo>
                  <a:cubicBezTo>
                    <a:pt x="52" y="105"/>
                    <a:pt x="51" y="105"/>
                    <a:pt x="50" y="105"/>
                  </a:cubicBezTo>
                  <a:cubicBezTo>
                    <a:pt x="41" y="105"/>
                    <a:pt x="28" y="111"/>
                    <a:pt x="16" y="121"/>
                  </a:cubicBezTo>
                  <a:cubicBezTo>
                    <a:pt x="5" y="130"/>
                    <a:pt x="0" y="140"/>
                    <a:pt x="1" y="147"/>
                  </a:cubicBezTo>
                  <a:cubicBezTo>
                    <a:pt x="2" y="151"/>
                    <a:pt x="4" y="154"/>
                    <a:pt x="8" y="156"/>
                  </a:cubicBezTo>
                  <a:close/>
                  <a:moveTo>
                    <a:pt x="156" y="115"/>
                  </a:moveTo>
                  <a:cubicBezTo>
                    <a:pt x="156" y="115"/>
                    <a:pt x="157" y="115"/>
                    <a:pt x="159" y="115"/>
                  </a:cubicBezTo>
                  <a:cubicBezTo>
                    <a:pt x="164" y="115"/>
                    <a:pt x="175" y="119"/>
                    <a:pt x="186" y="129"/>
                  </a:cubicBezTo>
                  <a:cubicBezTo>
                    <a:pt x="196" y="137"/>
                    <a:pt x="198" y="143"/>
                    <a:pt x="198" y="145"/>
                  </a:cubicBezTo>
                  <a:cubicBezTo>
                    <a:pt x="198" y="146"/>
                    <a:pt x="198" y="146"/>
                    <a:pt x="197" y="147"/>
                  </a:cubicBezTo>
                  <a:cubicBezTo>
                    <a:pt x="195" y="148"/>
                    <a:pt x="193" y="148"/>
                    <a:pt x="191" y="148"/>
                  </a:cubicBezTo>
                  <a:cubicBezTo>
                    <a:pt x="188" y="148"/>
                    <a:pt x="182" y="146"/>
                    <a:pt x="173" y="142"/>
                  </a:cubicBezTo>
                  <a:cubicBezTo>
                    <a:pt x="163" y="137"/>
                    <a:pt x="157" y="128"/>
                    <a:pt x="156" y="122"/>
                  </a:cubicBezTo>
                  <a:cubicBezTo>
                    <a:pt x="155" y="118"/>
                    <a:pt x="156" y="116"/>
                    <a:pt x="156" y="115"/>
                  </a:cubicBezTo>
                  <a:close/>
                  <a:moveTo>
                    <a:pt x="23" y="129"/>
                  </a:moveTo>
                  <a:cubicBezTo>
                    <a:pt x="34" y="119"/>
                    <a:pt x="45" y="115"/>
                    <a:pt x="50" y="115"/>
                  </a:cubicBezTo>
                  <a:cubicBezTo>
                    <a:pt x="52" y="115"/>
                    <a:pt x="52" y="115"/>
                    <a:pt x="53" y="115"/>
                  </a:cubicBezTo>
                  <a:cubicBezTo>
                    <a:pt x="53" y="116"/>
                    <a:pt x="54" y="118"/>
                    <a:pt x="53" y="122"/>
                  </a:cubicBezTo>
                  <a:cubicBezTo>
                    <a:pt x="51" y="128"/>
                    <a:pt x="46" y="137"/>
                    <a:pt x="35" y="142"/>
                  </a:cubicBezTo>
                  <a:cubicBezTo>
                    <a:pt x="26" y="146"/>
                    <a:pt x="21" y="148"/>
                    <a:pt x="17" y="148"/>
                  </a:cubicBezTo>
                  <a:cubicBezTo>
                    <a:pt x="16" y="148"/>
                    <a:pt x="14" y="148"/>
                    <a:pt x="12" y="147"/>
                  </a:cubicBezTo>
                  <a:cubicBezTo>
                    <a:pt x="11" y="146"/>
                    <a:pt x="11" y="146"/>
                    <a:pt x="11" y="145"/>
                  </a:cubicBezTo>
                  <a:cubicBezTo>
                    <a:pt x="10" y="143"/>
                    <a:pt x="12" y="137"/>
                    <a:pt x="23"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40" fontAlgn="base">
                <a:spcBef>
                  <a:spcPct val="0"/>
                </a:spcBef>
                <a:spcAft>
                  <a:spcPct val="0"/>
                </a:spcAft>
                <a:defRPr/>
              </a:pPr>
              <a:endParaRPr lang="en-GB" sz="2400" kern="0" dirty="0">
                <a:solidFill>
                  <a:sysClr val="windowText" lastClr="000000"/>
                </a:solidFill>
                <a:latin typeface="Verdana" pitchFamily="34" charset="0"/>
              </a:endParaRPr>
            </a:p>
          </p:txBody>
        </p:sp>
        <p:sp>
          <p:nvSpPr>
            <p:cNvPr id="17" name="Freeform 260"/>
            <p:cNvSpPr>
              <a:spLocks noEditPoints="1"/>
            </p:cNvSpPr>
            <p:nvPr/>
          </p:nvSpPr>
          <p:spPr bwMode="auto">
            <a:xfrm>
              <a:off x="5967413" y="2057400"/>
              <a:ext cx="500062" cy="163513"/>
            </a:xfrm>
            <a:custGeom>
              <a:avLst/>
              <a:gdLst>
                <a:gd name="T0" fmla="*/ 242 w 245"/>
                <a:gd name="T1" fmla="*/ 46 h 80"/>
                <a:gd name="T2" fmla="*/ 163 w 245"/>
                <a:gd name="T3" fmla="*/ 2 h 80"/>
                <a:gd name="T4" fmla="*/ 159 w 245"/>
                <a:gd name="T5" fmla="*/ 2 h 80"/>
                <a:gd name="T6" fmla="*/ 157 w 245"/>
                <a:gd name="T7" fmla="*/ 6 h 80"/>
                <a:gd name="T8" fmla="*/ 123 w 245"/>
                <a:gd name="T9" fmla="*/ 55 h 80"/>
                <a:gd name="T10" fmla="*/ 90 w 245"/>
                <a:gd name="T11" fmla="*/ 6 h 80"/>
                <a:gd name="T12" fmla="*/ 83 w 245"/>
                <a:gd name="T13" fmla="*/ 1 h 80"/>
                <a:gd name="T14" fmla="*/ 3 w 245"/>
                <a:gd name="T15" fmla="*/ 46 h 80"/>
                <a:gd name="T16" fmla="*/ 0 w 245"/>
                <a:gd name="T17" fmla="*/ 53 h 80"/>
                <a:gd name="T18" fmla="*/ 0 w 245"/>
                <a:gd name="T19" fmla="*/ 71 h 80"/>
                <a:gd name="T20" fmla="*/ 10 w 245"/>
                <a:gd name="T21" fmla="*/ 80 h 80"/>
                <a:gd name="T22" fmla="*/ 235 w 245"/>
                <a:gd name="T23" fmla="*/ 80 h 80"/>
                <a:gd name="T24" fmla="*/ 245 w 245"/>
                <a:gd name="T25" fmla="*/ 71 h 80"/>
                <a:gd name="T26" fmla="*/ 245 w 245"/>
                <a:gd name="T27" fmla="*/ 53 h 80"/>
                <a:gd name="T28" fmla="*/ 242 w 245"/>
                <a:gd name="T29" fmla="*/ 46 h 80"/>
                <a:gd name="T30" fmla="*/ 235 w 245"/>
                <a:gd name="T31" fmla="*/ 71 h 80"/>
                <a:gd name="T32" fmla="*/ 9 w 245"/>
                <a:gd name="T33" fmla="*/ 71 h 80"/>
                <a:gd name="T34" fmla="*/ 9 w 245"/>
                <a:gd name="T35" fmla="*/ 53 h 80"/>
                <a:gd name="T36" fmla="*/ 80 w 245"/>
                <a:gd name="T37" fmla="*/ 12 h 80"/>
                <a:gd name="T38" fmla="*/ 123 w 245"/>
                <a:gd name="T39" fmla="*/ 65 h 80"/>
                <a:gd name="T40" fmla="*/ 166 w 245"/>
                <a:gd name="T41" fmla="*/ 13 h 80"/>
                <a:gd name="T42" fmla="*/ 235 w 245"/>
                <a:gd name="T43" fmla="*/ 53 h 80"/>
                <a:gd name="T44" fmla="*/ 235 w 245"/>
                <a:gd name="T45"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5" h="80">
                  <a:moveTo>
                    <a:pt x="242" y="46"/>
                  </a:moveTo>
                  <a:cubicBezTo>
                    <a:pt x="219" y="24"/>
                    <a:pt x="192" y="9"/>
                    <a:pt x="163" y="2"/>
                  </a:cubicBezTo>
                  <a:cubicBezTo>
                    <a:pt x="162" y="1"/>
                    <a:pt x="160" y="1"/>
                    <a:pt x="159" y="2"/>
                  </a:cubicBezTo>
                  <a:cubicBezTo>
                    <a:pt x="158" y="3"/>
                    <a:pt x="157" y="4"/>
                    <a:pt x="157" y="6"/>
                  </a:cubicBezTo>
                  <a:cubicBezTo>
                    <a:pt x="155" y="34"/>
                    <a:pt x="140" y="55"/>
                    <a:pt x="123" y="55"/>
                  </a:cubicBezTo>
                  <a:cubicBezTo>
                    <a:pt x="106" y="55"/>
                    <a:pt x="91" y="34"/>
                    <a:pt x="90" y="6"/>
                  </a:cubicBezTo>
                  <a:cubicBezTo>
                    <a:pt x="89" y="3"/>
                    <a:pt x="86" y="0"/>
                    <a:pt x="83" y="1"/>
                  </a:cubicBezTo>
                  <a:cubicBezTo>
                    <a:pt x="53" y="8"/>
                    <a:pt x="25" y="24"/>
                    <a:pt x="3" y="46"/>
                  </a:cubicBezTo>
                  <a:cubicBezTo>
                    <a:pt x="1" y="48"/>
                    <a:pt x="0" y="50"/>
                    <a:pt x="0" y="53"/>
                  </a:cubicBezTo>
                  <a:cubicBezTo>
                    <a:pt x="0" y="71"/>
                    <a:pt x="0" y="71"/>
                    <a:pt x="0" y="71"/>
                  </a:cubicBezTo>
                  <a:cubicBezTo>
                    <a:pt x="0" y="76"/>
                    <a:pt x="4" y="80"/>
                    <a:pt x="10" y="80"/>
                  </a:cubicBezTo>
                  <a:cubicBezTo>
                    <a:pt x="235" y="80"/>
                    <a:pt x="235" y="80"/>
                    <a:pt x="235" y="80"/>
                  </a:cubicBezTo>
                  <a:cubicBezTo>
                    <a:pt x="240" y="80"/>
                    <a:pt x="245" y="76"/>
                    <a:pt x="245" y="71"/>
                  </a:cubicBezTo>
                  <a:cubicBezTo>
                    <a:pt x="245" y="53"/>
                    <a:pt x="245" y="53"/>
                    <a:pt x="245" y="53"/>
                  </a:cubicBezTo>
                  <a:cubicBezTo>
                    <a:pt x="245" y="50"/>
                    <a:pt x="243" y="48"/>
                    <a:pt x="242" y="46"/>
                  </a:cubicBezTo>
                  <a:close/>
                  <a:moveTo>
                    <a:pt x="235" y="71"/>
                  </a:moveTo>
                  <a:cubicBezTo>
                    <a:pt x="9" y="71"/>
                    <a:pt x="9" y="71"/>
                    <a:pt x="9" y="71"/>
                  </a:cubicBezTo>
                  <a:cubicBezTo>
                    <a:pt x="9" y="53"/>
                    <a:pt x="9" y="53"/>
                    <a:pt x="9" y="53"/>
                  </a:cubicBezTo>
                  <a:cubicBezTo>
                    <a:pt x="30" y="33"/>
                    <a:pt x="54" y="19"/>
                    <a:pt x="80" y="12"/>
                  </a:cubicBezTo>
                  <a:cubicBezTo>
                    <a:pt x="84" y="43"/>
                    <a:pt x="102" y="65"/>
                    <a:pt x="123" y="65"/>
                  </a:cubicBezTo>
                  <a:cubicBezTo>
                    <a:pt x="144" y="65"/>
                    <a:pt x="162" y="43"/>
                    <a:pt x="166" y="13"/>
                  </a:cubicBezTo>
                  <a:cubicBezTo>
                    <a:pt x="191" y="20"/>
                    <a:pt x="215" y="34"/>
                    <a:pt x="235" y="53"/>
                  </a:cubicBezTo>
                  <a:lnTo>
                    <a:pt x="235"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40" fontAlgn="base">
                <a:spcBef>
                  <a:spcPct val="0"/>
                </a:spcBef>
                <a:spcAft>
                  <a:spcPct val="0"/>
                </a:spcAft>
                <a:defRPr/>
              </a:pPr>
              <a:endParaRPr lang="en-GB" sz="2400" kern="0" dirty="0">
                <a:solidFill>
                  <a:sysClr val="windowText" lastClr="000000"/>
                </a:solidFill>
                <a:latin typeface="Verdana" pitchFamily="34" charset="0"/>
              </a:endParaRPr>
            </a:p>
          </p:txBody>
        </p:sp>
      </p:grpSp>
      <p:grpSp>
        <p:nvGrpSpPr>
          <p:cNvPr id="18" name="Group 32"/>
          <p:cNvGrpSpPr/>
          <p:nvPr/>
        </p:nvGrpSpPr>
        <p:grpSpPr>
          <a:xfrm>
            <a:off x="10778195" y="1232716"/>
            <a:ext cx="647700" cy="700617"/>
            <a:chOff x="4970463" y="1701800"/>
            <a:chExt cx="485775" cy="525463"/>
          </a:xfrm>
        </p:grpSpPr>
        <p:sp>
          <p:nvSpPr>
            <p:cNvPr id="19" name="Freeform 257"/>
            <p:cNvSpPr>
              <a:spLocks noEditPoints="1"/>
            </p:cNvSpPr>
            <p:nvPr/>
          </p:nvSpPr>
          <p:spPr bwMode="auto">
            <a:xfrm>
              <a:off x="4970463" y="2070100"/>
              <a:ext cx="485775" cy="157163"/>
            </a:xfrm>
            <a:custGeom>
              <a:avLst/>
              <a:gdLst>
                <a:gd name="T0" fmla="*/ 235 w 238"/>
                <a:gd name="T1" fmla="*/ 43 h 77"/>
                <a:gd name="T2" fmla="*/ 159 w 238"/>
                <a:gd name="T3" fmla="*/ 1 h 77"/>
                <a:gd name="T4" fmla="*/ 155 w 238"/>
                <a:gd name="T5" fmla="*/ 0 h 77"/>
                <a:gd name="T6" fmla="*/ 152 w 238"/>
                <a:gd name="T7" fmla="*/ 0 h 77"/>
                <a:gd name="T8" fmla="*/ 148 w 238"/>
                <a:gd name="T9" fmla="*/ 1 h 77"/>
                <a:gd name="T10" fmla="*/ 146 w 238"/>
                <a:gd name="T11" fmla="*/ 7 h 77"/>
                <a:gd name="T12" fmla="*/ 153 w 238"/>
                <a:gd name="T13" fmla="*/ 21 h 77"/>
                <a:gd name="T14" fmla="*/ 119 w 238"/>
                <a:gd name="T15" fmla="*/ 55 h 77"/>
                <a:gd name="T16" fmla="*/ 85 w 238"/>
                <a:gd name="T17" fmla="*/ 21 h 77"/>
                <a:gd name="T18" fmla="*/ 92 w 238"/>
                <a:gd name="T19" fmla="*/ 7 h 77"/>
                <a:gd name="T20" fmla="*/ 90 w 238"/>
                <a:gd name="T21" fmla="*/ 1 h 77"/>
                <a:gd name="T22" fmla="*/ 85 w 238"/>
                <a:gd name="T23" fmla="*/ 0 h 77"/>
                <a:gd name="T24" fmla="*/ 83 w 238"/>
                <a:gd name="T25" fmla="*/ 0 h 77"/>
                <a:gd name="T26" fmla="*/ 81 w 238"/>
                <a:gd name="T27" fmla="*/ 0 h 77"/>
                <a:gd name="T28" fmla="*/ 3 w 238"/>
                <a:gd name="T29" fmla="*/ 43 h 77"/>
                <a:gd name="T30" fmla="*/ 0 w 238"/>
                <a:gd name="T31" fmla="*/ 50 h 77"/>
                <a:gd name="T32" fmla="*/ 0 w 238"/>
                <a:gd name="T33" fmla="*/ 67 h 77"/>
                <a:gd name="T34" fmla="*/ 9 w 238"/>
                <a:gd name="T35" fmla="*/ 77 h 77"/>
                <a:gd name="T36" fmla="*/ 119 w 238"/>
                <a:gd name="T37" fmla="*/ 77 h 77"/>
                <a:gd name="T38" fmla="*/ 228 w 238"/>
                <a:gd name="T39" fmla="*/ 77 h 77"/>
                <a:gd name="T40" fmla="*/ 238 w 238"/>
                <a:gd name="T41" fmla="*/ 67 h 77"/>
                <a:gd name="T42" fmla="*/ 238 w 238"/>
                <a:gd name="T43" fmla="*/ 50 h 77"/>
                <a:gd name="T44" fmla="*/ 235 w 238"/>
                <a:gd name="T45" fmla="*/ 43 h 77"/>
                <a:gd name="T46" fmla="*/ 9 w 238"/>
                <a:gd name="T47" fmla="*/ 67 h 77"/>
                <a:gd name="T48" fmla="*/ 9 w 238"/>
                <a:gd name="T49" fmla="*/ 50 h 77"/>
                <a:gd name="T50" fmla="*/ 79 w 238"/>
                <a:gd name="T51" fmla="*/ 10 h 77"/>
                <a:gd name="T52" fmla="*/ 74 w 238"/>
                <a:gd name="T53" fmla="*/ 19 h 77"/>
                <a:gd name="T54" fmla="*/ 71 w 238"/>
                <a:gd name="T55" fmla="*/ 24 h 77"/>
                <a:gd name="T56" fmla="*/ 75 w 238"/>
                <a:gd name="T57" fmla="*/ 28 h 77"/>
                <a:gd name="T58" fmla="*/ 113 w 238"/>
                <a:gd name="T59" fmla="*/ 67 h 77"/>
                <a:gd name="T60" fmla="*/ 9 w 238"/>
                <a:gd name="T61" fmla="*/ 67 h 77"/>
                <a:gd name="T62" fmla="*/ 228 w 238"/>
                <a:gd name="T63" fmla="*/ 67 h 77"/>
                <a:gd name="T64" fmla="*/ 125 w 238"/>
                <a:gd name="T65" fmla="*/ 67 h 77"/>
                <a:gd name="T66" fmla="*/ 162 w 238"/>
                <a:gd name="T67" fmla="*/ 28 h 77"/>
                <a:gd name="T68" fmla="*/ 167 w 238"/>
                <a:gd name="T69" fmla="*/ 24 h 77"/>
                <a:gd name="T70" fmla="*/ 164 w 238"/>
                <a:gd name="T71" fmla="*/ 19 h 77"/>
                <a:gd name="T72" fmla="*/ 158 w 238"/>
                <a:gd name="T73" fmla="*/ 11 h 77"/>
                <a:gd name="T74" fmla="*/ 228 w 238"/>
                <a:gd name="T75" fmla="*/ 50 h 77"/>
                <a:gd name="T76" fmla="*/ 228 w 238"/>
                <a:gd name="T77" fmla="*/ 6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 h="77">
                  <a:moveTo>
                    <a:pt x="235" y="43"/>
                  </a:moveTo>
                  <a:cubicBezTo>
                    <a:pt x="213" y="22"/>
                    <a:pt x="187" y="8"/>
                    <a:pt x="159" y="1"/>
                  </a:cubicBezTo>
                  <a:cubicBezTo>
                    <a:pt x="158" y="0"/>
                    <a:pt x="156" y="0"/>
                    <a:pt x="155" y="0"/>
                  </a:cubicBezTo>
                  <a:cubicBezTo>
                    <a:pt x="152" y="0"/>
                    <a:pt x="152" y="0"/>
                    <a:pt x="152" y="0"/>
                  </a:cubicBezTo>
                  <a:cubicBezTo>
                    <a:pt x="151" y="0"/>
                    <a:pt x="149" y="0"/>
                    <a:pt x="148" y="1"/>
                  </a:cubicBezTo>
                  <a:cubicBezTo>
                    <a:pt x="146" y="2"/>
                    <a:pt x="145" y="5"/>
                    <a:pt x="146" y="7"/>
                  </a:cubicBezTo>
                  <a:cubicBezTo>
                    <a:pt x="148" y="12"/>
                    <a:pt x="150" y="17"/>
                    <a:pt x="153" y="21"/>
                  </a:cubicBezTo>
                  <a:cubicBezTo>
                    <a:pt x="143" y="25"/>
                    <a:pt x="128" y="34"/>
                    <a:pt x="119" y="55"/>
                  </a:cubicBezTo>
                  <a:cubicBezTo>
                    <a:pt x="110" y="34"/>
                    <a:pt x="94" y="25"/>
                    <a:pt x="85" y="21"/>
                  </a:cubicBezTo>
                  <a:cubicBezTo>
                    <a:pt x="87" y="17"/>
                    <a:pt x="90" y="12"/>
                    <a:pt x="92" y="7"/>
                  </a:cubicBezTo>
                  <a:cubicBezTo>
                    <a:pt x="93" y="5"/>
                    <a:pt x="92" y="2"/>
                    <a:pt x="90" y="1"/>
                  </a:cubicBezTo>
                  <a:cubicBezTo>
                    <a:pt x="88" y="0"/>
                    <a:pt x="87" y="0"/>
                    <a:pt x="85" y="0"/>
                  </a:cubicBezTo>
                  <a:cubicBezTo>
                    <a:pt x="83" y="0"/>
                    <a:pt x="83" y="0"/>
                    <a:pt x="83" y="0"/>
                  </a:cubicBezTo>
                  <a:cubicBezTo>
                    <a:pt x="83" y="0"/>
                    <a:pt x="82" y="0"/>
                    <a:pt x="81" y="0"/>
                  </a:cubicBezTo>
                  <a:cubicBezTo>
                    <a:pt x="52" y="7"/>
                    <a:pt x="25" y="22"/>
                    <a:pt x="3" y="43"/>
                  </a:cubicBezTo>
                  <a:cubicBezTo>
                    <a:pt x="1" y="45"/>
                    <a:pt x="0" y="48"/>
                    <a:pt x="0" y="50"/>
                  </a:cubicBezTo>
                  <a:cubicBezTo>
                    <a:pt x="0" y="67"/>
                    <a:pt x="0" y="67"/>
                    <a:pt x="0" y="67"/>
                  </a:cubicBezTo>
                  <a:cubicBezTo>
                    <a:pt x="0" y="73"/>
                    <a:pt x="4" y="77"/>
                    <a:pt x="9" y="77"/>
                  </a:cubicBezTo>
                  <a:cubicBezTo>
                    <a:pt x="119" y="77"/>
                    <a:pt x="119" y="77"/>
                    <a:pt x="119" y="77"/>
                  </a:cubicBezTo>
                  <a:cubicBezTo>
                    <a:pt x="228" y="77"/>
                    <a:pt x="228" y="77"/>
                    <a:pt x="228" y="77"/>
                  </a:cubicBezTo>
                  <a:cubicBezTo>
                    <a:pt x="233" y="77"/>
                    <a:pt x="238" y="73"/>
                    <a:pt x="238" y="67"/>
                  </a:cubicBezTo>
                  <a:cubicBezTo>
                    <a:pt x="238" y="50"/>
                    <a:pt x="238" y="50"/>
                    <a:pt x="238" y="50"/>
                  </a:cubicBezTo>
                  <a:cubicBezTo>
                    <a:pt x="238" y="48"/>
                    <a:pt x="237" y="45"/>
                    <a:pt x="235" y="43"/>
                  </a:cubicBezTo>
                  <a:close/>
                  <a:moveTo>
                    <a:pt x="9" y="67"/>
                  </a:moveTo>
                  <a:cubicBezTo>
                    <a:pt x="9" y="50"/>
                    <a:pt x="9" y="50"/>
                    <a:pt x="9" y="50"/>
                  </a:cubicBezTo>
                  <a:cubicBezTo>
                    <a:pt x="29" y="31"/>
                    <a:pt x="53" y="17"/>
                    <a:pt x="79" y="10"/>
                  </a:cubicBezTo>
                  <a:cubicBezTo>
                    <a:pt x="77" y="15"/>
                    <a:pt x="75" y="18"/>
                    <a:pt x="74" y="19"/>
                  </a:cubicBezTo>
                  <a:cubicBezTo>
                    <a:pt x="72" y="20"/>
                    <a:pt x="71" y="22"/>
                    <a:pt x="71" y="24"/>
                  </a:cubicBezTo>
                  <a:cubicBezTo>
                    <a:pt x="71" y="26"/>
                    <a:pt x="73" y="28"/>
                    <a:pt x="75" y="28"/>
                  </a:cubicBezTo>
                  <a:cubicBezTo>
                    <a:pt x="75" y="28"/>
                    <a:pt x="103" y="34"/>
                    <a:pt x="113" y="67"/>
                  </a:cubicBezTo>
                  <a:lnTo>
                    <a:pt x="9" y="67"/>
                  </a:lnTo>
                  <a:close/>
                  <a:moveTo>
                    <a:pt x="228" y="67"/>
                  </a:moveTo>
                  <a:cubicBezTo>
                    <a:pt x="125" y="67"/>
                    <a:pt x="125" y="67"/>
                    <a:pt x="125" y="67"/>
                  </a:cubicBezTo>
                  <a:cubicBezTo>
                    <a:pt x="134" y="34"/>
                    <a:pt x="161" y="29"/>
                    <a:pt x="162" y="28"/>
                  </a:cubicBezTo>
                  <a:cubicBezTo>
                    <a:pt x="165" y="28"/>
                    <a:pt x="167" y="26"/>
                    <a:pt x="167" y="24"/>
                  </a:cubicBezTo>
                  <a:cubicBezTo>
                    <a:pt x="167" y="22"/>
                    <a:pt x="166" y="20"/>
                    <a:pt x="164" y="19"/>
                  </a:cubicBezTo>
                  <a:cubicBezTo>
                    <a:pt x="163" y="18"/>
                    <a:pt x="160" y="15"/>
                    <a:pt x="158" y="11"/>
                  </a:cubicBezTo>
                  <a:cubicBezTo>
                    <a:pt x="184" y="17"/>
                    <a:pt x="208" y="31"/>
                    <a:pt x="228" y="50"/>
                  </a:cubicBezTo>
                  <a:lnTo>
                    <a:pt x="228" y="6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40" fontAlgn="base">
                <a:spcBef>
                  <a:spcPct val="0"/>
                </a:spcBef>
                <a:spcAft>
                  <a:spcPct val="0"/>
                </a:spcAft>
                <a:defRPr/>
              </a:pPr>
              <a:endParaRPr lang="en-GB" sz="2400" kern="0" dirty="0">
                <a:solidFill>
                  <a:sysClr val="windowText" lastClr="000000"/>
                </a:solidFill>
                <a:latin typeface="Verdana" pitchFamily="34" charset="0"/>
              </a:endParaRPr>
            </a:p>
          </p:txBody>
        </p:sp>
        <p:sp>
          <p:nvSpPr>
            <p:cNvPr id="20" name="Freeform 258"/>
            <p:cNvSpPr>
              <a:spLocks/>
            </p:cNvSpPr>
            <p:nvPr/>
          </p:nvSpPr>
          <p:spPr bwMode="auto">
            <a:xfrm>
              <a:off x="5080000" y="1701800"/>
              <a:ext cx="271462" cy="354013"/>
            </a:xfrm>
            <a:custGeom>
              <a:avLst/>
              <a:gdLst>
                <a:gd name="T0" fmla="*/ 10 w 133"/>
                <a:gd name="T1" fmla="*/ 70 h 173"/>
                <a:gd name="T2" fmla="*/ 8 w 133"/>
                <a:gd name="T3" fmla="*/ 87 h 173"/>
                <a:gd name="T4" fmla="*/ 6 w 133"/>
                <a:gd name="T5" fmla="*/ 113 h 173"/>
                <a:gd name="T6" fmla="*/ 32 w 133"/>
                <a:gd name="T7" fmla="*/ 161 h 173"/>
                <a:gd name="T8" fmla="*/ 33 w 133"/>
                <a:gd name="T9" fmla="*/ 170 h 173"/>
                <a:gd name="T10" fmla="*/ 39 w 133"/>
                <a:gd name="T11" fmla="*/ 172 h 173"/>
                <a:gd name="T12" fmla="*/ 42 w 133"/>
                <a:gd name="T13" fmla="*/ 159 h 173"/>
                <a:gd name="T14" fmla="*/ 25 w 133"/>
                <a:gd name="T15" fmla="*/ 122 h 173"/>
                <a:gd name="T16" fmla="*/ 16 w 133"/>
                <a:gd name="T17" fmla="*/ 113 h 173"/>
                <a:gd name="T18" fmla="*/ 21 w 133"/>
                <a:gd name="T19" fmla="*/ 103 h 173"/>
                <a:gd name="T20" fmla="*/ 26 w 133"/>
                <a:gd name="T21" fmla="*/ 59 h 173"/>
                <a:gd name="T22" fmla="*/ 20 w 133"/>
                <a:gd name="T23" fmla="*/ 52 h 173"/>
                <a:gd name="T24" fmla="*/ 60 w 133"/>
                <a:gd name="T25" fmla="*/ 30 h 173"/>
                <a:gd name="T26" fmla="*/ 65 w 133"/>
                <a:gd name="T27" fmla="*/ 24 h 173"/>
                <a:gd name="T28" fmla="*/ 100 w 133"/>
                <a:gd name="T29" fmla="*/ 40 h 173"/>
                <a:gd name="T30" fmla="*/ 103 w 133"/>
                <a:gd name="T31" fmla="*/ 42 h 173"/>
                <a:gd name="T32" fmla="*/ 117 w 133"/>
                <a:gd name="T33" fmla="*/ 67 h 173"/>
                <a:gd name="T34" fmla="*/ 109 w 133"/>
                <a:gd name="T35" fmla="*/ 72 h 173"/>
                <a:gd name="T36" fmla="*/ 109 w 133"/>
                <a:gd name="T37" fmla="*/ 103 h 173"/>
                <a:gd name="T38" fmla="*/ 114 w 133"/>
                <a:gd name="T39" fmla="*/ 113 h 173"/>
                <a:gd name="T40" fmla="*/ 105 w 133"/>
                <a:gd name="T41" fmla="*/ 122 h 173"/>
                <a:gd name="T42" fmla="*/ 88 w 133"/>
                <a:gd name="T43" fmla="*/ 159 h 173"/>
                <a:gd name="T44" fmla="*/ 90 w 133"/>
                <a:gd name="T45" fmla="*/ 172 h 173"/>
                <a:gd name="T46" fmla="*/ 97 w 133"/>
                <a:gd name="T47" fmla="*/ 166 h 173"/>
                <a:gd name="T48" fmla="*/ 114 w 133"/>
                <a:gd name="T49" fmla="*/ 126 h 173"/>
                <a:gd name="T50" fmla="*/ 119 w 133"/>
                <a:gd name="T51" fmla="*/ 102 h 173"/>
                <a:gd name="T52" fmla="*/ 121 w 133"/>
                <a:gd name="T53" fmla="*/ 86 h 173"/>
                <a:gd name="T54" fmla="*/ 127 w 133"/>
                <a:gd name="T55" fmla="*/ 82 h 173"/>
                <a:gd name="T56" fmla="*/ 123 w 133"/>
                <a:gd name="T57" fmla="*/ 54 h 173"/>
                <a:gd name="T58" fmla="*/ 131 w 133"/>
                <a:gd name="T59" fmla="*/ 49 h 173"/>
                <a:gd name="T60" fmla="*/ 26 w 133"/>
                <a:gd name="T61" fmla="*/ 21 h 173"/>
                <a:gd name="T62" fmla="*/ 25 w 133"/>
                <a:gd name="T63" fmla="*/ 30 h 173"/>
                <a:gd name="T64" fmla="*/ 4 w 133"/>
                <a:gd name="T65" fmla="*/ 7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73">
                  <a:moveTo>
                    <a:pt x="4" y="74"/>
                  </a:moveTo>
                  <a:cubicBezTo>
                    <a:pt x="7" y="74"/>
                    <a:pt x="9" y="73"/>
                    <a:pt x="10" y="70"/>
                  </a:cubicBezTo>
                  <a:cubicBezTo>
                    <a:pt x="10" y="70"/>
                    <a:pt x="11" y="69"/>
                    <a:pt x="11" y="69"/>
                  </a:cubicBezTo>
                  <a:cubicBezTo>
                    <a:pt x="9" y="75"/>
                    <a:pt x="8" y="81"/>
                    <a:pt x="8" y="87"/>
                  </a:cubicBezTo>
                  <a:cubicBezTo>
                    <a:pt x="8" y="92"/>
                    <a:pt x="9" y="97"/>
                    <a:pt x="10" y="102"/>
                  </a:cubicBezTo>
                  <a:cubicBezTo>
                    <a:pt x="7" y="105"/>
                    <a:pt x="6" y="109"/>
                    <a:pt x="6" y="113"/>
                  </a:cubicBezTo>
                  <a:cubicBezTo>
                    <a:pt x="6" y="119"/>
                    <a:pt x="10" y="124"/>
                    <a:pt x="15" y="126"/>
                  </a:cubicBezTo>
                  <a:cubicBezTo>
                    <a:pt x="17" y="139"/>
                    <a:pt x="23" y="152"/>
                    <a:pt x="32" y="161"/>
                  </a:cubicBezTo>
                  <a:cubicBezTo>
                    <a:pt x="32" y="166"/>
                    <a:pt x="32" y="166"/>
                    <a:pt x="32" y="166"/>
                  </a:cubicBezTo>
                  <a:cubicBezTo>
                    <a:pt x="32" y="168"/>
                    <a:pt x="32" y="169"/>
                    <a:pt x="33" y="170"/>
                  </a:cubicBezTo>
                  <a:cubicBezTo>
                    <a:pt x="34" y="172"/>
                    <a:pt x="35" y="173"/>
                    <a:pt x="37" y="173"/>
                  </a:cubicBezTo>
                  <a:cubicBezTo>
                    <a:pt x="38" y="173"/>
                    <a:pt x="39" y="173"/>
                    <a:pt x="39" y="172"/>
                  </a:cubicBezTo>
                  <a:cubicBezTo>
                    <a:pt x="42" y="171"/>
                    <a:pt x="43" y="168"/>
                    <a:pt x="42" y="166"/>
                  </a:cubicBezTo>
                  <a:cubicBezTo>
                    <a:pt x="42" y="159"/>
                    <a:pt x="42" y="159"/>
                    <a:pt x="42" y="159"/>
                  </a:cubicBezTo>
                  <a:cubicBezTo>
                    <a:pt x="42" y="158"/>
                    <a:pt x="41" y="157"/>
                    <a:pt x="40" y="156"/>
                  </a:cubicBezTo>
                  <a:cubicBezTo>
                    <a:pt x="31" y="147"/>
                    <a:pt x="26" y="134"/>
                    <a:pt x="25" y="122"/>
                  </a:cubicBezTo>
                  <a:cubicBezTo>
                    <a:pt x="24" y="119"/>
                    <a:pt x="22" y="117"/>
                    <a:pt x="20" y="117"/>
                  </a:cubicBezTo>
                  <a:cubicBezTo>
                    <a:pt x="17" y="117"/>
                    <a:pt x="16" y="115"/>
                    <a:pt x="16" y="113"/>
                  </a:cubicBezTo>
                  <a:cubicBezTo>
                    <a:pt x="16" y="111"/>
                    <a:pt x="17" y="109"/>
                    <a:pt x="18" y="109"/>
                  </a:cubicBezTo>
                  <a:cubicBezTo>
                    <a:pt x="20" y="108"/>
                    <a:pt x="21" y="105"/>
                    <a:pt x="21" y="103"/>
                  </a:cubicBezTo>
                  <a:cubicBezTo>
                    <a:pt x="19" y="98"/>
                    <a:pt x="18" y="92"/>
                    <a:pt x="18" y="87"/>
                  </a:cubicBezTo>
                  <a:cubicBezTo>
                    <a:pt x="18" y="77"/>
                    <a:pt x="21" y="67"/>
                    <a:pt x="26" y="59"/>
                  </a:cubicBezTo>
                  <a:cubicBezTo>
                    <a:pt x="27" y="57"/>
                    <a:pt x="27" y="55"/>
                    <a:pt x="26" y="53"/>
                  </a:cubicBezTo>
                  <a:cubicBezTo>
                    <a:pt x="24" y="52"/>
                    <a:pt x="22" y="51"/>
                    <a:pt x="20" y="52"/>
                  </a:cubicBezTo>
                  <a:cubicBezTo>
                    <a:pt x="19" y="52"/>
                    <a:pt x="18" y="53"/>
                    <a:pt x="17" y="53"/>
                  </a:cubicBezTo>
                  <a:cubicBezTo>
                    <a:pt x="24" y="42"/>
                    <a:pt x="37" y="29"/>
                    <a:pt x="60" y="30"/>
                  </a:cubicBezTo>
                  <a:cubicBezTo>
                    <a:pt x="63" y="30"/>
                    <a:pt x="65" y="28"/>
                    <a:pt x="65" y="25"/>
                  </a:cubicBezTo>
                  <a:cubicBezTo>
                    <a:pt x="65" y="25"/>
                    <a:pt x="65" y="24"/>
                    <a:pt x="65" y="24"/>
                  </a:cubicBezTo>
                  <a:cubicBezTo>
                    <a:pt x="76" y="24"/>
                    <a:pt x="87" y="28"/>
                    <a:pt x="95" y="39"/>
                  </a:cubicBezTo>
                  <a:cubicBezTo>
                    <a:pt x="96" y="40"/>
                    <a:pt x="98" y="41"/>
                    <a:pt x="100" y="40"/>
                  </a:cubicBezTo>
                  <a:cubicBezTo>
                    <a:pt x="101" y="40"/>
                    <a:pt x="102" y="40"/>
                    <a:pt x="105" y="40"/>
                  </a:cubicBezTo>
                  <a:cubicBezTo>
                    <a:pt x="104" y="41"/>
                    <a:pt x="104" y="41"/>
                    <a:pt x="103" y="42"/>
                  </a:cubicBezTo>
                  <a:cubicBezTo>
                    <a:pt x="103" y="44"/>
                    <a:pt x="103" y="46"/>
                    <a:pt x="105" y="48"/>
                  </a:cubicBezTo>
                  <a:cubicBezTo>
                    <a:pt x="105" y="48"/>
                    <a:pt x="114" y="55"/>
                    <a:pt x="117" y="67"/>
                  </a:cubicBezTo>
                  <a:cubicBezTo>
                    <a:pt x="116" y="66"/>
                    <a:pt x="114" y="65"/>
                    <a:pt x="112" y="66"/>
                  </a:cubicBezTo>
                  <a:cubicBezTo>
                    <a:pt x="110" y="67"/>
                    <a:pt x="108" y="69"/>
                    <a:pt x="109" y="72"/>
                  </a:cubicBezTo>
                  <a:cubicBezTo>
                    <a:pt x="111" y="77"/>
                    <a:pt x="111" y="82"/>
                    <a:pt x="111" y="87"/>
                  </a:cubicBezTo>
                  <a:cubicBezTo>
                    <a:pt x="111" y="92"/>
                    <a:pt x="110" y="98"/>
                    <a:pt x="109" y="103"/>
                  </a:cubicBezTo>
                  <a:cubicBezTo>
                    <a:pt x="108" y="105"/>
                    <a:pt x="109" y="108"/>
                    <a:pt x="111" y="109"/>
                  </a:cubicBezTo>
                  <a:cubicBezTo>
                    <a:pt x="113" y="109"/>
                    <a:pt x="114" y="111"/>
                    <a:pt x="114" y="113"/>
                  </a:cubicBezTo>
                  <a:cubicBezTo>
                    <a:pt x="114" y="115"/>
                    <a:pt x="112" y="117"/>
                    <a:pt x="110" y="117"/>
                  </a:cubicBezTo>
                  <a:cubicBezTo>
                    <a:pt x="107" y="117"/>
                    <a:pt x="105" y="119"/>
                    <a:pt x="105" y="122"/>
                  </a:cubicBezTo>
                  <a:cubicBezTo>
                    <a:pt x="104" y="134"/>
                    <a:pt x="98" y="147"/>
                    <a:pt x="89" y="156"/>
                  </a:cubicBezTo>
                  <a:cubicBezTo>
                    <a:pt x="88" y="157"/>
                    <a:pt x="88" y="158"/>
                    <a:pt x="88" y="159"/>
                  </a:cubicBezTo>
                  <a:cubicBezTo>
                    <a:pt x="88" y="166"/>
                    <a:pt x="88" y="166"/>
                    <a:pt x="88" y="166"/>
                  </a:cubicBezTo>
                  <a:cubicBezTo>
                    <a:pt x="87" y="168"/>
                    <a:pt x="88" y="171"/>
                    <a:pt x="90" y="172"/>
                  </a:cubicBezTo>
                  <a:cubicBezTo>
                    <a:pt x="92" y="173"/>
                    <a:pt x="95" y="172"/>
                    <a:pt x="97" y="170"/>
                  </a:cubicBezTo>
                  <a:cubicBezTo>
                    <a:pt x="97" y="169"/>
                    <a:pt x="97" y="168"/>
                    <a:pt x="97" y="166"/>
                  </a:cubicBezTo>
                  <a:cubicBezTo>
                    <a:pt x="97" y="161"/>
                    <a:pt x="97" y="161"/>
                    <a:pt x="97" y="161"/>
                  </a:cubicBezTo>
                  <a:cubicBezTo>
                    <a:pt x="106" y="152"/>
                    <a:pt x="112" y="139"/>
                    <a:pt x="114" y="126"/>
                  </a:cubicBezTo>
                  <a:cubicBezTo>
                    <a:pt x="120" y="125"/>
                    <a:pt x="124" y="119"/>
                    <a:pt x="124" y="113"/>
                  </a:cubicBezTo>
                  <a:cubicBezTo>
                    <a:pt x="124" y="109"/>
                    <a:pt x="122" y="105"/>
                    <a:pt x="119" y="102"/>
                  </a:cubicBezTo>
                  <a:cubicBezTo>
                    <a:pt x="120" y="97"/>
                    <a:pt x="121" y="92"/>
                    <a:pt x="121" y="87"/>
                  </a:cubicBezTo>
                  <a:cubicBezTo>
                    <a:pt x="121" y="86"/>
                    <a:pt x="121" y="86"/>
                    <a:pt x="121" y="86"/>
                  </a:cubicBezTo>
                  <a:cubicBezTo>
                    <a:pt x="122" y="86"/>
                    <a:pt x="124" y="85"/>
                    <a:pt x="124" y="85"/>
                  </a:cubicBezTo>
                  <a:cubicBezTo>
                    <a:pt x="125" y="84"/>
                    <a:pt x="126" y="83"/>
                    <a:pt x="127" y="82"/>
                  </a:cubicBezTo>
                  <a:cubicBezTo>
                    <a:pt x="129" y="70"/>
                    <a:pt x="126" y="60"/>
                    <a:pt x="122" y="53"/>
                  </a:cubicBezTo>
                  <a:cubicBezTo>
                    <a:pt x="123" y="54"/>
                    <a:pt x="123" y="54"/>
                    <a:pt x="123" y="54"/>
                  </a:cubicBezTo>
                  <a:cubicBezTo>
                    <a:pt x="125" y="56"/>
                    <a:pt x="128" y="57"/>
                    <a:pt x="130" y="55"/>
                  </a:cubicBezTo>
                  <a:cubicBezTo>
                    <a:pt x="132" y="54"/>
                    <a:pt x="133" y="51"/>
                    <a:pt x="131" y="49"/>
                  </a:cubicBezTo>
                  <a:cubicBezTo>
                    <a:pt x="122" y="32"/>
                    <a:pt x="108" y="29"/>
                    <a:pt x="101" y="30"/>
                  </a:cubicBezTo>
                  <a:cubicBezTo>
                    <a:pt x="76" y="0"/>
                    <a:pt x="28" y="20"/>
                    <a:pt x="26" y="21"/>
                  </a:cubicBezTo>
                  <a:cubicBezTo>
                    <a:pt x="24" y="22"/>
                    <a:pt x="23" y="25"/>
                    <a:pt x="23" y="27"/>
                  </a:cubicBezTo>
                  <a:cubicBezTo>
                    <a:pt x="24" y="28"/>
                    <a:pt x="24" y="29"/>
                    <a:pt x="25" y="30"/>
                  </a:cubicBezTo>
                  <a:cubicBezTo>
                    <a:pt x="6" y="44"/>
                    <a:pt x="1" y="67"/>
                    <a:pt x="1" y="68"/>
                  </a:cubicBezTo>
                  <a:cubicBezTo>
                    <a:pt x="0" y="70"/>
                    <a:pt x="2" y="73"/>
                    <a:pt x="4" y="7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40" fontAlgn="base">
                <a:spcBef>
                  <a:spcPct val="0"/>
                </a:spcBef>
                <a:spcAft>
                  <a:spcPct val="0"/>
                </a:spcAft>
                <a:defRPr/>
              </a:pPr>
              <a:endParaRPr lang="en-GB" sz="2400" kern="0" dirty="0">
                <a:solidFill>
                  <a:sysClr val="windowText" lastClr="000000"/>
                </a:solidFill>
                <a:latin typeface="Verdana" pitchFamily="34" charset="0"/>
              </a:endParaRPr>
            </a:p>
          </p:txBody>
        </p:sp>
      </p:grpSp>
      <p:sp>
        <p:nvSpPr>
          <p:cNvPr id="25" name="Avrundet rektangel 7"/>
          <p:cNvSpPr/>
          <p:nvPr/>
        </p:nvSpPr>
        <p:spPr>
          <a:xfrm>
            <a:off x="9343715" y="1297803"/>
            <a:ext cx="1290395" cy="682320"/>
          </a:xfrm>
          <a:prstGeom prst="roundRect">
            <a:avLst/>
          </a:prstGeom>
          <a:noFill/>
          <a:ln>
            <a:solidFill>
              <a:schemeClr val="accent2">
                <a:lumMod val="90000"/>
                <a:lumOff val="10000"/>
              </a:schemeClr>
            </a:solidFill>
          </a:ln>
          <a:effectLst/>
        </p:spPr>
        <p:txBody>
          <a:bodyPr rtlCol="0" anchor="ctr"/>
          <a:lstStyle/>
          <a:p>
            <a:pPr algn="ctr" defTabSz="914354" fontAlgn="base">
              <a:spcBef>
                <a:spcPct val="0"/>
              </a:spcBef>
              <a:spcAft>
                <a:spcPct val="0"/>
              </a:spcAft>
              <a:defRPr/>
            </a:pPr>
            <a:r>
              <a:rPr lang="en-GB" sz="1400" kern="0" dirty="0">
                <a:solidFill>
                  <a:sysClr val="windowText" lastClr="000000"/>
                </a:solidFill>
                <a:latin typeface="Verdana"/>
              </a:rPr>
              <a:t>Buyer’s IT-solution</a:t>
            </a:r>
          </a:p>
        </p:txBody>
      </p:sp>
      <p:sp>
        <p:nvSpPr>
          <p:cNvPr id="26" name="textruta 25"/>
          <p:cNvSpPr txBox="1"/>
          <p:nvPr/>
        </p:nvSpPr>
        <p:spPr>
          <a:xfrm>
            <a:off x="7530001" y="680613"/>
            <a:ext cx="2610009" cy="369332"/>
          </a:xfrm>
          <a:prstGeom prst="rect">
            <a:avLst/>
          </a:prstGeom>
          <a:noFill/>
        </p:spPr>
        <p:txBody>
          <a:bodyPr wrap="none" rtlCol="0">
            <a:spAutoFit/>
          </a:bodyPr>
          <a:lstStyle/>
          <a:p>
            <a:pPr algn="ctr" defTabSz="1219170" fontAlgn="base">
              <a:spcBef>
                <a:spcPct val="0"/>
              </a:spcBef>
              <a:spcAft>
                <a:spcPct val="0"/>
              </a:spcAft>
              <a:defRPr/>
            </a:pPr>
            <a:r>
              <a:rPr lang="en-GB" sz="900" b="1" dirty="0">
                <a:solidFill>
                  <a:srgbClr val="000000"/>
                </a:solidFill>
                <a:latin typeface="Verdana" pitchFamily="34" charset="0"/>
              </a:rPr>
              <a:t>Issued</a:t>
            </a:r>
            <a:r>
              <a:rPr lang="en-GB" sz="900" dirty="0">
                <a:solidFill>
                  <a:srgbClr val="000000"/>
                </a:solidFill>
                <a:latin typeface="Verdana" pitchFamily="34" charset="0"/>
              </a:rPr>
              <a:t>, </a:t>
            </a:r>
            <a:r>
              <a:rPr lang="en-GB" sz="900" b="1" dirty="0">
                <a:solidFill>
                  <a:srgbClr val="000000"/>
                </a:solidFill>
                <a:latin typeface="Verdana" pitchFamily="34" charset="0"/>
              </a:rPr>
              <a:t>transmitted </a:t>
            </a:r>
            <a:r>
              <a:rPr lang="en-GB" sz="900" dirty="0">
                <a:solidFill>
                  <a:srgbClr val="000000"/>
                </a:solidFill>
                <a:latin typeface="Verdana" pitchFamily="34" charset="0"/>
              </a:rPr>
              <a:t>and </a:t>
            </a:r>
            <a:r>
              <a:rPr lang="en-GB" sz="900" b="1" dirty="0">
                <a:solidFill>
                  <a:srgbClr val="000000"/>
                </a:solidFill>
                <a:latin typeface="Verdana" pitchFamily="34" charset="0"/>
              </a:rPr>
              <a:t>received </a:t>
            </a:r>
            <a:r>
              <a:rPr lang="en-GB" sz="900" dirty="0">
                <a:solidFill>
                  <a:srgbClr val="000000"/>
                </a:solidFill>
                <a:latin typeface="Verdana" pitchFamily="34" charset="0"/>
              </a:rPr>
              <a:t>in a </a:t>
            </a:r>
            <a:br>
              <a:rPr lang="en-GB" sz="900" dirty="0">
                <a:solidFill>
                  <a:srgbClr val="000000"/>
                </a:solidFill>
                <a:latin typeface="Verdana" pitchFamily="34" charset="0"/>
              </a:rPr>
            </a:br>
            <a:r>
              <a:rPr lang="en-GB" sz="900" b="1" dirty="0">
                <a:solidFill>
                  <a:srgbClr val="000000"/>
                </a:solidFill>
                <a:latin typeface="Verdana" pitchFamily="34" charset="0"/>
              </a:rPr>
              <a:t>structured electronic format</a:t>
            </a:r>
          </a:p>
        </p:txBody>
      </p:sp>
      <p:cxnSp>
        <p:nvCxnSpPr>
          <p:cNvPr id="28" name="Rak pilkoppling 27"/>
          <p:cNvCxnSpPr/>
          <p:nvPr/>
        </p:nvCxnSpPr>
        <p:spPr bwMode="auto">
          <a:xfrm flipH="1">
            <a:off x="8304510" y="1067007"/>
            <a:ext cx="408561" cy="498923"/>
          </a:xfrm>
          <a:prstGeom prst="straightConnector1">
            <a:avLst/>
          </a:prstGeom>
          <a:noFill/>
          <a:ln w="19050" cap="rnd" cmpd="sng" algn="ctr">
            <a:solidFill>
              <a:schemeClr val="tx2"/>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9" name="textruta 28"/>
          <p:cNvSpPr txBox="1"/>
          <p:nvPr/>
        </p:nvSpPr>
        <p:spPr>
          <a:xfrm>
            <a:off x="5950722" y="5105982"/>
            <a:ext cx="1757212" cy="507831"/>
          </a:xfrm>
          <a:prstGeom prst="rect">
            <a:avLst/>
          </a:prstGeom>
          <a:noFill/>
        </p:spPr>
        <p:txBody>
          <a:bodyPr wrap="none" rtlCol="0">
            <a:spAutoFit/>
          </a:bodyPr>
          <a:lstStyle/>
          <a:p>
            <a:pPr defTabSz="1219170" fontAlgn="base">
              <a:spcBef>
                <a:spcPct val="0"/>
              </a:spcBef>
              <a:spcAft>
                <a:spcPct val="0"/>
              </a:spcAft>
              <a:defRPr/>
            </a:pPr>
            <a:r>
              <a:rPr lang="en-GB" sz="900" b="1" dirty="0">
                <a:solidFill>
                  <a:srgbClr val="000000"/>
                </a:solidFill>
                <a:latin typeface="Verdana" pitchFamily="34" charset="0"/>
              </a:rPr>
              <a:t>Semantic data model </a:t>
            </a:r>
            <a:r>
              <a:rPr lang="en-GB" sz="900" dirty="0">
                <a:solidFill>
                  <a:srgbClr val="000000"/>
                </a:solidFill>
                <a:latin typeface="Verdana" pitchFamily="34" charset="0"/>
              </a:rPr>
              <a:t>of </a:t>
            </a:r>
            <a:br>
              <a:rPr lang="en-GB" sz="900" dirty="0">
                <a:solidFill>
                  <a:srgbClr val="000000"/>
                </a:solidFill>
                <a:latin typeface="Verdana" pitchFamily="34" charset="0"/>
              </a:rPr>
            </a:br>
            <a:r>
              <a:rPr lang="en-GB" sz="900" dirty="0">
                <a:solidFill>
                  <a:srgbClr val="000000"/>
                </a:solidFill>
                <a:latin typeface="Verdana" pitchFamily="34" charset="0"/>
              </a:rPr>
              <a:t>the </a:t>
            </a:r>
            <a:r>
              <a:rPr lang="en-GB" sz="900" b="1" dirty="0">
                <a:solidFill>
                  <a:srgbClr val="000000"/>
                </a:solidFill>
                <a:latin typeface="Verdana" pitchFamily="34" charset="0"/>
              </a:rPr>
              <a:t>core elements</a:t>
            </a:r>
            <a:br>
              <a:rPr lang="en-GB" sz="900" b="1" dirty="0">
                <a:solidFill>
                  <a:srgbClr val="000000"/>
                </a:solidFill>
                <a:latin typeface="Verdana" pitchFamily="34" charset="0"/>
              </a:rPr>
            </a:br>
            <a:r>
              <a:rPr lang="en-GB" sz="900" dirty="0">
                <a:solidFill>
                  <a:srgbClr val="000000"/>
                </a:solidFill>
                <a:latin typeface="Verdana" pitchFamily="34" charset="0"/>
              </a:rPr>
              <a:t>(Business terms and rules)</a:t>
            </a:r>
          </a:p>
        </p:txBody>
      </p:sp>
      <p:pic>
        <p:nvPicPr>
          <p:cNvPr id="30" name="Bildobjekt 29"/>
          <p:cNvPicPr>
            <a:picLocks noChangeAspect="1"/>
          </p:cNvPicPr>
          <p:nvPr/>
        </p:nvPicPr>
        <p:blipFill>
          <a:blip r:embed="rId3"/>
          <a:stretch>
            <a:fillRect/>
          </a:stretch>
        </p:blipFill>
        <p:spPr>
          <a:xfrm>
            <a:off x="9872747" y="3128378"/>
            <a:ext cx="1732196" cy="1015577"/>
          </a:xfrm>
          <a:prstGeom prst="rect">
            <a:avLst/>
          </a:prstGeom>
        </p:spPr>
      </p:pic>
      <p:pic>
        <p:nvPicPr>
          <p:cNvPr id="31" name="Bildobjekt 30"/>
          <p:cNvPicPr>
            <a:picLocks noChangeAspect="1"/>
          </p:cNvPicPr>
          <p:nvPr/>
        </p:nvPicPr>
        <p:blipFill>
          <a:blip r:embed="rId4"/>
          <a:stretch>
            <a:fillRect/>
          </a:stretch>
        </p:blipFill>
        <p:spPr>
          <a:xfrm>
            <a:off x="9879698" y="4455959"/>
            <a:ext cx="1856764" cy="1016975"/>
          </a:xfrm>
          <a:prstGeom prst="rect">
            <a:avLst/>
          </a:prstGeom>
        </p:spPr>
      </p:pic>
      <p:sp>
        <p:nvSpPr>
          <p:cNvPr id="32" name="textruta 31"/>
          <p:cNvSpPr txBox="1"/>
          <p:nvPr/>
        </p:nvSpPr>
        <p:spPr>
          <a:xfrm>
            <a:off x="9810701" y="4107147"/>
            <a:ext cx="707245" cy="230832"/>
          </a:xfrm>
          <a:prstGeom prst="rect">
            <a:avLst/>
          </a:prstGeom>
          <a:noFill/>
        </p:spPr>
        <p:txBody>
          <a:bodyPr wrap="none" rtlCol="0">
            <a:spAutoFit/>
          </a:bodyPr>
          <a:lstStyle/>
          <a:p>
            <a:pPr defTabSz="1219170" fontAlgn="base">
              <a:spcBef>
                <a:spcPct val="0"/>
              </a:spcBef>
              <a:spcAft>
                <a:spcPct val="0"/>
              </a:spcAft>
              <a:defRPr/>
            </a:pPr>
            <a:r>
              <a:rPr lang="en-GB" sz="900" dirty="0">
                <a:solidFill>
                  <a:srgbClr val="000000"/>
                </a:solidFill>
                <a:latin typeface="Verdana" pitchFamily="34" charset="0"/>
              </a:rPr>
              <a:t>Syntax A</a:t>
            </a:r>
          </a:p>
        </p:txBody>
      </p:sp>
      <p:sp>
        <p:nvSpPr>
          <p:cNvPr id="33" name="textruta 32"/>
          <p:cNvSpPr txBox="1"/>
          <p:nvPr/>
        </p:nvSpPr>
        <p:spPr>
          <a:xfrm>
            <a:off x="9872748" y="5458975"/>
            <a:ext cx="707245" cy="230832"/>
          </a:xfrm>
          <a:prstGeom prst="rect">
            <a:avLst/>
          </a:prstGeom>
          <a:noFill/>
        </p:spPr>
        <p:txBody>
          <a:bodyPr wrap="none" rtlCol="0">
            <a:spAutoFit/>
          </a:bodyPr>
          <a:lstStyle/>
          <a:p>
            <a:pPr defTabSz="1219170" fontAlgn="base">
              <a:spcBef>
                <a:spcPct val="0"/>
              </a:spcBef>
              <a:spcAft>
                <a:spcPct val="0"/>
              </a:spcAft>
              <a:defRPr/>
            </a:pPr>
            <a:r>
              <a:rPr lang="en-GB" sz="900" dirty="0">
                <a:solidFill>
                  <a:srgbClr val="000000"/>
                </a:solidFill>
                <a:latin typeface="Verdana" pitchFamily="34" charset="0"/>
              </a:rPr>
              <a:t>Syntax B</a:t>
            </a:r>
          </a:p>
        </p:txBody>
      </p:sp>
      <p:cxnSp>
        <p:nvCxnSpPr>
          <p:cNvPr id="35" name="Rak pilkoppling 34"/>
          <p:cNvCxnSpPr/>
          <p:nvPr/>
        </p:nvCxnSpPr>
        <p:spPr bwMode="auto">
          <a:xfrm>
            <a:off x="7171311" y="3184065"/>
            <a:ext cx="2708387" cy="185756"/>
          </a:xfrm>
          <a:prstGeom prst="straightConnector1">
            <a:avLst/>
          </a:prstGeom>
          <a:noFill/>
          <a:ln w="19050" cap="rnd" cmpd="sng" algn="ctr">
            <a:solidFill>
              <a:schemeClr val="tx2">
                <a:lumMod val="65000"/>
                <a:lumOff val="35000"/>
              </a:schemeClr>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Rak pilkoppling 36"/>
          <p:cNvCxnSpPr/>
          <p:nvPr/>
        </p:nvCxnSpPr>
        <p:spPr bwMode="auto">
          <a:xfrm>
            <a:off x="7183619" y="3247189"/>
            <a:ext cx="2708387" cy="185756"/>
          </a:xfrm>
          <a:prstGeom prst="straightConnector1">
            <a:avLst/>
          </a:prstGeom>
          <a:noFill/>
          <a:ln w="19050" cap="rnd" cmpd="sng" algn="ctr">
            <a:solidFill>
              <a:schemeClr val="tx2">
                <a:lumMod val="65000"/>
                <a:lumOff val="35000"/>
              </a:schemeClr>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Rak pilkoppling 37"/>
          <p:cNvCxnSpPr/>
          <p:nvPr/>
        </p:nvCxnSpPr>
        <p:spPr bwMode="auto">
          <a:xfrm>
            <a:off x="7183619" y="3442255"/>
            <a:ext cx="2708387" cy="185756"/>
          </a:xfrm>
          <a:prstGeom prst="straightConnector1">
            <a:avLst/>
          </a:prstGeom>
          <a:noFill/>
          <a:ln w="19050" cap="rnd" cmpd="sng" algn="ctr">
            <a:solidFill>
              <a:schemeClr val="tx2">
                <a:lumMod val="65000"/>
                <a:lumOff val="35000"/>
              </a:schemeClr>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 name="Rak pilkoppling 38"/>
          <p:cNvCxnSpPr/>
          <p:nvPr/>
        </p:nvCxnSpPr>
        <p:spPr bwMode="auto">
          <a:xfrm flipV="1">
            <a:off x="7193595" y="3512930"/>
            <a:ext cx="2698411" cy="53676"/>
          </a:xfrm>
          <a:prstGeom prst="straightConnector1">
            <a:avLst/>
          </a:prstGeom>
          <a:noFill/>
          <a:ln w="19050" cap="rnd" cmpd="sng" algn="ctr">
            <a:solidFill>
              <a:schemeClr val="tx2">
                <a:lumMod val="65000"/>
                <a:lumOff val="35000"/>
              </a:schemeClr>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Rak pilkoppling 40"/>
          <p:cNvCxnSpPr/>
          <p:nvPr/>
        </p:nvCxnSpPr>
        <p:spPr bwMode="auto">
          <a:xfrm>
            <a:off x="7183619" y="3684595"/>
            <a:ext cx="2708387" cy="185756"/>
          </a:xfrm>
          <a:prstGeom prst="straightConnector1">
            <a:avLst/>
          </a:prstGeom>
          <a:noFill/>
          <a:ln w="19050" cap="rnd" cmpd="sng" algn="ctr">
            <a:solidFill>
              <a:schemeClr val="tx2">
                <a:lumMod val="65000"/>
                <a:lumOff val="35000"/>
              </a:schemeClr>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2" name="Rak pilkoppling 41"/>
          <p:cNvCxnSpPr/>
          <p:nvPr/>
        </p:nvCxnSpPr>
        <p:spPr bwMode="auto">
          <a:xfrm flipV="1">
            <a:off x="7193595" y="3755271"/>
            <a:ext cx="2698411" cy="53676"/>
          </a:xfrm>
          <a:prstGeom prst="straightConnector1">
            <a:avLst/>
          </a:prstGeom>
          <a:noFill/>
          <a:ln w="19050" cap="rnd" cmpd="sng" algn="ctr">
            <a:solidFill>
              <a:schemeClr val="tx2">
                <a:lumMod val="65000"/>
                <a:lumOff val="35000"/>
              </a:schemeClr>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Rak pilkoppling 42"/>
          <p:cNvCxnSpPr/>
          <p:nvPr/>
        </p:nvCxnSpPr>
        <p:spPr bwMode="auto">
          <a:xfrm>
            <a:off x="7193595" y="3907211"/>
            <a:ext cx="2708387" cy="185756"/>
          </a:xfrm>
          <a:prstGeom prst="straightConnector1">
            <a:avLst/>
          </a:prstGeom>
          <a:noFill/>
          <a:ln w="19050" cap="rnd" cmpd="sng" algn="ctr">
            <a:solidFill>
              <a:schemeClr val="tx2">
                <a:lumMod val="65000"/>
                <a:lumOff val="35000"/>
              </a:schemeClr>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4" name="Rak pilkoppling 43"/>
          <p:cNvCxnSpPr/>
          <p:nvPr/>
        </p:nvCxnSpPr>
        <p:spPr bwMode="auto">
          <a:xfrm flipV="1">
            <a:off x="7203571" y="3977886"/>
            <a:ext cx="2698411" cy="53676"/>
          </a:xfrm>
          <a:prstGeom prst="straightConnector1">
            <a:avLst/>
          </a:prstGeom>
          <a:noFill/>
          <a:ln w="19050" cap="rnd" cmpd="sng" algn="ctr">
            <a:solidFill>
              <a:schemeClr val="tx2">
                <a:lumMod val="65000"/>
                <a:lumOff val="35000"/>
              </a:schemeClr>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9" name="Rak pilkoppling 48"/>
          <p:cNvCxnSpPr/>
          <p:nvPr/>
        </p:nvCxnSpPr>
        <p:spPr bwMode="auto">
          <a:xfrm>
            <a:off x="7228549" y="3230087"/>
            <a:ext cx="2663457" cy="1316679"/>
          </a:xfrm>
          <a:prstGeom prst="straightConnector1">
            <a:avLst/>
          </a:prstGeom>
          <a:noFill/>
          <a:ln w="19050" cap="rnd" cmpd="sng" algn="ctr">
            <a:solidFill>
              <a:schemeClr val="accent5">
                <a:lumMod val="75000"/>
              </a:schemeClr>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1" name="Rak pilkoppling 50"/>
          <p:cNvCxnSpPr/>
          <p:nvPr/>
        </p:nvCxnSpPr>
        <p:spPr bwMode="auto">
          <a:xfrm>
            <a:off x="7228549" y="3270590"/>
            <a:ext cx="2708387" cy="1515583"/>
          </a:xfrm>
          <a:prstGeom prst="straightConnector1">
            <a:avLst/>
          </a:prstGeom>
          <a:noFill/>
          <a:ln w="19050" cap="rnd" cmpd="sng" algn="ctr">
            <a:solidFill>
              <a:schemeClr val="accent5">
                <a:lumMod val="75000"/>
              </a:schemeClr>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3" name="Rak pilkoppling 52"/>
          <p:cNvCxnSpPr/>
          <p:nvPr/>
        </p:nvCxnSpPr>
        <p:spPr bwMode="auto">
          <a:xfrm>
            <a:off x="7198581" y="3460463"/>
            <a:ext cx="2728379" cy="1201944"/>
          </a:xfrm>
          <a:prstGeom prst="straightConnector1">
            <a:avLst/>
          </a:prstGeom>
          <a:noFill/>
          <a:ln w="19050" cap="rnd" cmpd="sng" algn="ctr">
            <a:solidFill>
              <a:schemeClr val="accent5">
                <a:lumMod val="75000"/>
              </a:schemeClr>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5" name="Rak pilkoppling 54"/>
          <p:cNvCxnSpPr>
            <a:endCxn id="31" idx="1"/>
          </p:cNvCxnSpPr>
          <p:nvPr/>
        </p:nvCxnSpPr>
        <p:spPr bwMode="auto">
          <a:xfrm>
            <a:off x="7193595" y="3440497"/>
            <a:ext cx="2686103" cy="1523951"/>
          </a:xfrm>
          <a:prstGeom prst="straightConnector1">
            <a:avLst/>
          </a:prstGeom>
          <a:noFill/>
          <a:ln w="19050" cap="rnd" cmpd="sng" algn="ctr">
            <a:solidFill>
              <a:schemeClr val="accent5">
                <a:lumMod val="75000"/>
              </a:schemeClr>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Rak pilkoppling 56"/>
          <p:cNvCxnSpPr/>
          <p:nvPr/>
        </p:nvCxnSpPr>
        <p:spPr bwMode="auto">
          <a:xfrm>
            <a:off x="7203572" y="3680185"/>
            <a:ext cx="2711081" cy="1631859"/>
          </a:xfrm>
          <a:prstGeom prst="straightConnector1">
            <a:avLst/>
          </a:prstGeom>
          <a:noFill/>
          <a:ln w="19050" cap="rnd" cmpd="sng" algn="ctr">
            <a:solidFill>
              <a:schemeClr val="accent5">
                <a:lumMod val="75000"/>
              </a:schemeClr>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Rak pilkoppling 58"/>
          <p:cNvCxnSpPr>
            <a:endCxn id="31" idx="1"/>
          </p:cNvCxnSpPr>
          <p:nvPr/>
        </p:nvCxnSpPr>
        <p:spPr bwMode="auto">
          <a:xfrm>
            <a:off x="7241219" y="4044450"/>
            <a:ext cx="2638479" cy="919997"/>
          </a:xfrm>
          <a:prstGeom prst="straightConnector1">
            <a:avLst/>
          </a:prstGeom>
          <a:noFill/>
          <a:ln w="19050" cap="rnd" cmpd="sng" algn="ctr">
            <a:solidFill>
              <a:schemeClr val="accent5">
                <a:lumMod val="75000"/>
              </a:schemeClr>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Rak pilkoppling 60"/>
          <p:cNvCxnSpPr/>
          <p:nvPr/>
        </p:nvCxnSpPr>
        <p:spPr bwMode="auto">
          <a:xfrm>
            <a:off x="7250833" y="3924273"/>
            <a:ext cx="2673795" cy="1226833"/>
          </a:xfrm>
          <a:prstGeom prst="straightConnector1">
            <a:avLst/>
          </a:prstGeom>
          <a:noFill/>
          <a:ln w="19050" cap="rnd" cmpd="sng" algn="ctr">
            <a:solidFill>
              <a:schemeClr val="accent5">
                <a:lumMod val="75000"/>
              </a:schemeClr>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3" name="textruta 62"/>
          <p:cNvSpPr txBox="1"/>
          <p:nvPr/>
        </p:nvSpPr>
        <p:spPr>
          <a:xfrm>
            <a:off x="8023935" y="3905044"/>
            <a:ext cx="1117614" cy="230832"/>
          </a:xfrm>
          <a:prstGeom prst="rect">
            <a:avLst/>
          </a:prstGeom>
          <a:solidFill>
            <a:schemeClr val="bg2">
              <a:lumMod val="60000"/>
              <a:lumOff val="40000"/>
            </a:schemeClr>
          </a:solidFill>
        </p:spPr>
        <p:txBody>
          <a:bodyPr wrap="none" rtlCol="0">
            <a:spAutoFit/>
          </a:bodyPr>
          <a:lstStyle/>
          <a:p>
            <a:pPr defTabSz="1219170" fontAlgn="base">
              <a:spcBef>
                <a:spcPct val="0"/>
              </a:spcBef>
              <a:spcAft>
                <a:spcPct val="0"/>
              </a:spcAft>
              <a:defRPr/>
            </a:pPr>
            <a:r>
              <a:rPr lang="en-GB" sz="900" dirty="0">
                <a:solidFill>
                  <a:srgbClr val="000000"/>
                </a:solidFill>
                <a:latin typeface="Verdana" pitchFamily="34" charset="0"/>
              </a:rPr>
              <a:t>Syntax bindings</a:t>
            </a:r>
          </a:p>
        </p:txBody>
      </p:sp>
      <p:cxnSp>
        <p:nvCxnSpPr>
          <p:cNvPr id="66" name="Rak pilkoppling 65"/>
          <p:cNvCxnSpPr/>
          <p:nvPr/>
        </p:nvCxnSpPr>
        <p:spPr bwMode="auto">
          <a:xfrm>
            <a:off x="8857157" y="1070481"/>
            <a:ext cx="430777" cy="474511"/>
          </a:xfrm>
          <a:prstGeom prst="straightConnector1">
            <a:avLst/>
          </a:prstGeom>
          <a:noFill/>
          <a:ln w="19050" cap="rnd" cmpd="sng" algn="ctr">
            <a:solidFill>
              <a:schemeClr val="tx2"/>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Rak pilkoppling 73"/>
          <p:cNvCxnSpPr/>
          <p:nvPr/>
        </p:nvCxnSpPr>
        <p:spPr bwMode="auto">
          <a:xfrm>
            <a:off x="8768853" y="1057697"/>
            <a:ext cx="8643" cy="531632"/>
          </a:xfrm>
          <a:prstGeom prst="straightConnector1">
            <a:avLst/>
          </a:prstGeom>
          <a:noFill/>
          <a:ln w="19050" cap="rnd" cmpd="sng" algn="ctr">
            <a:solidFill>
              <a:schemeClr val="tx2"/>
            </a:solidFill>
            <a:prstDash val="sysDot"/>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151664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par>
                                <p:cTn id="30" presetID="22" presetClass="entr" presetSubtype="8"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par>
                                <p:cTn id="33" presetID="22" presetClass="entr" presetSubtype="8"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par>
                                <p:cTn id="36" presetID="22" presetClass="entr" presetSubtype="8"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500"/>
                                        <p:tgtEl>
                                          <p:spTgt spid="39"/>
                                        </p:tgtEl>
                                      </p:cBhvr>
                                    </p:animEffect>
                                  </p:childTnLst>
                                </p:cTn>
                              </p:par>
                              <p:par>
                                <p:cTn id="39" presetID="22" presetClass="entr" presetSubtype="8"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left)">
                                      <p:cBhvr>
                                        <p:cTn id="41" dur="500"/>
                                        <p:tgtEl>
                                          <p:spTgt spid="41"/>
                                        </p:tgtEl>
                                      </p:cBhvr>
                                    </p:animEffect>
                                  </p:childTnLst>
                                </p:cTn>
                              </p:par>
                              <p:par>
                                <p:cTn id="42" presetID="22" presetClass="entr" presetSubtype="8"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par>
                                <p:cTn id="45" presetID="22" presetClass="entr" presetSubtype="8"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par>
                                <p:cTn id="48" presetID="22" presetClass="entr" presetSubtype="8"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par>
                                <p:cTn id="51" presetID="22" presetClass="entr" presetSubtype="8"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left)">
                                      <p:cBhvr>
                                        <p:cTn id="53" dur="500"/>
                                        <p:tgtEl>
                                          <p:spTgt spid="49"/>
                                        </p:tgtEl>
                                      </p:cBhvr>
                                    </p:animEffect>
                                  </p:childTnLst>
                                </p:cTn>
                              </p:par>
                              <p:par>
                                <p:cTn id="54" presetID="22" presetClass="entr" presetSubtype="8" fill="hold"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left)">
                                      <p:cBhvr>
                                        <p:cTn id="56" dur="500"/>
                                        <p:tgtEl>
                                          <p:spTgt spid="51"/>
                                        </p:tgtEl>
                                      </p:cBhvr>
                                    </p:animEffect>
                                  </p:childTnLst>
                                </p:cTn>
                              </p:par>
                              <p:par>
                                <p:cTn id="57" presetID="22" presetClass="entr" presetSubtype="8"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left)">
                                      <p:cBhvr>
                                        <p:cTn id="59" dur="500"/>
                                        <p:tgtEl>
                                          <p:spTgt spid="53"/>
                                        </p:tgtEl>
                                      </p:cBhvr>
                                    </p:animEffect>
                                  </p:childTnLst>
                                </p:cTn>
                              </p:par>
                              <p:par>
                                <p:cTn id="60" presetID="22" presetClass="entr" presetSubtype="8" fill="hold"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wipe(left)">
                                      <p:cBhvr>
                                        <p:cTn id="62" dur="500"/>
                                        <p:tgtEl>
                                          <p:spTgt spid="55"/>
                                        </p:tgtEl>
                                      </p:cBhvr>
                                    </p:animEffect>
                                  </p:childTnLst>
                                </p:cTn>
                              </p:par>
                              <p:par>
                                <p:cTn id="63" presetID="22" presetClass="entr" presetSubtype="8"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500"/>
                                        <p:tgtEl>
                                          <p:spTgt spid="57"/>
                                        </p:tgtEl>
                                      </p:cBhvr>
                                    </p:animEffect>
                                  </p:childTnLst>
                                </p:cTn>
                              </p:par>
                              <p:par>
                                <p:cTn id="66" presetID="22" presetClass="entr" presetSubtype="8" fill="hold" nodeType="with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wipe(left)">
                                      <p:cBhvr>
                                        <p:cTn id="68" dur="500"/>
                                        <p:tgtEl>
                                          <p:spTgt spid="59"/>
                                        </p:tgtEl>
                                      </p:cBhvr>
                                    </p:animEffect>
                                  </p:childTnLst>
                                </p:cTn>
                              </p:par>
                              <p:par>
                                <p:cTn id="69" presetID="22" presetClass="entr" presetSubtype="8"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left)">
                                      <p:cBhvr>
                                        <p:cTn id="71" dur="500"/>
                                        <p:tgtEl>
                                          <p:spTgt spid="61"/>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ipe(left)">
                                      <p:cBhvr>
                                        <p:cTn id="7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3" grpId="0"/>
      <p:bldP spid="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4870062" y="1727343"/>
            <a:ext cx="5004073" cy="3695123"/>
          </a:xfrm>
          <a:prstGeom prst="rect">
            <a:avLst/>
          </a:prstGeom>
        </p:spPr>
      </p:pic>
      <p:sp>
        <p:nvSpPr>
          <p:cNvPr id="6" name="Stjerne med 5 tagger 5"/>
          <p:cNvSpPr/>
          <p:nvPr/>
        </p:nvSpPr>
        <p:spPr>
          <a:xfrm>
            <a:off x="7063758" y="3034508"/>
            <a:ext cx="35825" cy="40943"/>
          </a:xfrm>
          <a:prstGeom prst="star5">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sz="1350"/>
          </a:p>
        </p:txBody>
      </p:sp>
      <p:sp>
        <p:nvSpPr>
          <p:cNvPr id="8" name="Stjerne med 5 tagger 7"/>
          <p:cNvSpPr/>
          <p:nvPr/>
        </p:nvSpPr>
        <p:spPr>
          <a:xfrm>
            <a:off x="6625372" y="3014037"/>
            <a:ext cx="35825" cy="40943"/>
          </a:xfrm>
          <a:prstGeom prst="star5">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sz="1350"/>
          </a:p>
        </p:txBody>
      </p:sp>
      <p:sp>
        <p:nvSpPr>
          <p:cNvPr id="9" name="Stjerne med 5 tagger 8"/>
          <p:cNvSpPr/>
          <p:nvPr/>
        </p:nvSpPr>
        <p:spPr>
          <a:xfrm>
            <a:off x="6710384" y="3434326"/>
            <a:ext cx="50862" cy="35200"/>
          </a:xfrm>
          <a:prstGeom prst="star5">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sz="1350"/>
          </a:p>
        </p:txBody>
      </p:sp>
      <p:sp>
        <p:nvSpPr>
          <p:cNvPr id="12" name="Stjerne med 5 tagger 11"/>
          <p:cNvSpPr/>
          <p:nvPr/>
        </p:nvSpPr>
        <p:spPr>
          <a:xfrm>
            <a:off x="6260294" y="3742261"/>
            <a:ext cx="35825" cy="40943"/>
          </a:xfrm>
          <a:prstGeom prst="star5">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sz="1350"/>
          </a:p>
        </p:txBody>
      </p:sp>
      <p:sp>
        <p:nvSpPr>
          <p:cNvPr id="13" name="Stjerne med 5 tagger 12"/>
          <p:cNvSpPr/>
          <p:nvPr/>
        </p:nvSpPr>
        <p:spPr>
          <a:xfrm>
            <a:off x="5880592" y="3691729"/>
            <a:ext cx="35825" cy="40943"/>
          </a:xfrm>
          <a:prstGeom prst="star5">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sz="1350"/>
          </a:p>
        </p:txBody>
      </p:sp>
      <p:sp>
        <p:nvSpPr>
          <p:cNvPr id="14" name="Stjerne med 5 tagger 13"/>
          <p:cNvSpPr/>
          <p:nvPr/>
        </p:nvSpPr>
        <p:spPr>
          <a:xfrm>
            <a:off x="6145204" y="3839369"/>
            <a:ext cx="35825" cy="40943"/>
          </a:xfrm>
          <a:prstGeom prst="star5">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sz="1350"/>
          </a:p>
        </p:txBody>
      </p:sp>
      <p:sp>
        <p:nvSpPr>
          <p:cNvPr id="15" name="Stjerne med 5 tagger 5"/>
          <p:cNvSpPr/>
          <p:nvPr/>
        </p:nvSpPr>
        <p:spPr>
          <a:xfrm>
            <a:off x="6761248" y="4783064"/>
            <a:ext cx="35825" cy="40943"/>
          </a:xfrm>
          <a:prstGeom prst="star5">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sz="1350"/>
          </a:p>
        </p:txBody>
      </p:sp>
      <p:sp>
        <p:nvSpPr>
          <p:cNvPr id="16" name="Stjerne med 5 tagger 15"/>
          <p:cNvSpPr/>
          <p:nvPr/>
        </p:nvSpPr>
        <p:spPr>
          <a:xfrm>
            <a:off x="7321742" y="3798425"/>
            <a:ext cx="35825" cy="40943"/>
          </a:xfrm>
          <a:prstGeom prst="star5">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sz="1350"/>
          </a:p>
        </p:txBody>
      </p:sp>
      <p:sp>
        <p:nvSpPr>
          <p:cNvPr id="2" name="Tittel 1"/>
          <p:cNvSpPr>
            <a:spLocks noGrp="1"/>
          </p:cNvSpPr>
          <p:nvPr>
            <p:ph type="title"/>
          </p:nvPr>
        </p:nvSpPr>
        <p:spPr>
          <a:xfrm>
            <a:off x="2640769" y="750241"/>
            <a:ext cx="7200800" cy="857250"/>
          </a:xfrm>
        </p:spPr>
        <p:txBody>
          <a:bodyPr>
            <a:normAutofit fontScale="90000"/>
          </a:bodyPr>
          <a:lstStyle/>
          <a:p>
            <a:r>
              <a:rPr lang="en-GB" dirty="0">
                <a:latin typeface="Arial" pitchFamily="84" charset="0"/>
              </a:rPr>
              <a:t>PEPPOL eDelivery network today</a:t>
            </a:r>
            <a:endParaRPr lang="nb-NO" dirty="0">
              <a:latin typeface="Arial" pitchFamily="84" charset="0"/>
            </a:endParaRPr>
          </a:p>
        </p:txBody>
      </p:sp>
      <p:sp>
        <p:nvSpPr>
          <p:cNvPr id="4" name="Plassholder for lysbildenummer 3"/>
          <p:cNvSpPr>
            <a:spLocks noGrp="1"/>
          </p:cNvSpPr>
          <p:nvPr>
            <p:ph type="sldNum" sz="quarter" idx="4294967295"/>
          </p:nvPr>
        </p:nvSpPr>
        <p:spPr/>
        <p:txBody>
          <a:bodyPr/>
          <a:lstStyle/>
          <a:p>
            <a:pPr>
              <a:defRPr/>
            </a:pPr>
            <a:endParaRPr lang="de-DE" dirty="0"/>
          </a:p>
          <a:p>
            <a:pPr>
              <a:defRPr/>
            </a:pPr>
            <a:endParaRPr lang="de-DE" dirty="0"/>
          </a:p>
        </p:txBody>
      </p:sp>
      <p:sp>
        <p:nvSpPr>
          <p:cNvPr id="11" name="Rektangel 10"/>
          <p:cNvSpPr/>
          <p:nvPr/>
        </p:nvSpPr>
        <p:spPr>
          <a:xfrm>
            <a:off x="2718995" y="2207514"/>
            <a:ext cx="3429000" cy="3208571"/>
          </a:xfrm>
          <a:prstGeom prst="rect">
            <a:avLst/>
          </a:prstGeom>
        </p:spPr>
        <p:txBody>
          <a:bodyPr>
            <a:spAutoFit/>
          </a:bodyPr>
          <a:lstStyle/>
          <a:p>
            <a:r>
              <a:rPr lang="en-GB" sz="1500" dirty="0" smtClean="0">
                <a:solidFill>
                  <a:srgbClr val="373737"/>
                </a:solidFill>
              </a:rPr>
              <a:t>188+ Access Point providers</a:t>
            </a:r>
            <a:r>
              <a:rPr lang="en-GB" sz="1500" dirty="0">
                <a:solidFill>
                  <a:srgbClr val="373737"/>
                </a:solidFill>
              </a:rPr>
              <a:t/>
            </a:r>
            <a:br>
              <a:rPr lang="en-GB" sz="1500" dirty="0">
                <a:solidFill>
                  <a:srgbClr val="373737"/>
                </a:solidFill>
              </a:rPr>
            </a:br>
            <a:r>
              <a:rPr lang="en-GB" sz="1500" dirty="0">
                <a:solidFill>
                  <a:srgbClr val="373737"/>
                </a:solidFill>
              </a:rPr>
              <a:t>in </a:t>
            </a:r>
            <a:r>
              <a:rPr lang="en-GB" sz="1500" dirty="0" smtClean="0">
                <a:solidFill>
                  <a:srgbClr val="373737"/>
                </a:solidFill>
              </a:rPr>
              <a:t>more than 20 </a:t>
            </a:r>
            <a:r>
              <a:rPr lang="en-GB" sz="1500" dirty="0">
                <a:solidFill>
                  <a:srgbClr val="373737"/>
                </a:solidFill>
              </a:rPr>
              <a:t>European countries, plus</a:t>
            </a:r>
          </a:p>
          <a:p>
            <a:r>
              <a:rPr lang="en-GB" sz="1500" dirty="0">
                <a:solidFill>
                  <a:srgbClr val="373737"/>
                </a:solidFill>
              </a:rPr>
              <a:t>Canada and USA</a:t>
            </a:r>
          </a:p>
          <a:p>
            <a:r>
              <a:rPr lang="en-GB" sz="1500" dirty="0">
                <a:solidFill>
                  <a:srgbClr val="373737"/>
                </a:solidFill>
              </a:rPr>
              <a:t>10 PEPPOL Authorities</a:t>
            </a:r>
          </a:p>
          <a:p>
            <a:pPr marL="230981" lvl="1" indent="-229791" eaLnBrk="0" hangingPunct="0">
              <a:buSzPct val="120000"/>
              <a:buBlip>
                <a:blip r:embed="rId4"/>
              </a:buBlip>
            </a:pPr>
            <a:r>
              <a:rPr lang="en-GB" altLang="en-US" sz="1050" dirty="0">
                <a:solidFill>
                  <a:schemeClr val="bg2">
                    <a:lumMod val="25000"/>
                  </a:schemeClr>
                </a:solidFill>
                <a:latin typeface="Arial" pitchFamily="34" charset="0"/>
                <a:ea typeface="ＭＳ Ｐゴシック" pitchFamily="84" charset="-128"/>
                <a:cs typeface="ＭＳ Ｐゴシック" pitchFamily="84" charset="-128"/>
              </a:rPr>
              <a:t>AGID (Italy)</a:t>
            </a:r>
          </a:p>
          <a:p>
            <a:pPr marL="230981" lvl="1" indent="-229791" eaLnBrk="0" hangingPunct="0">
              <a:buSzPct val="120000"/>
              <a:buBlip>
                <a:blip r:embed="rId4"/>
              </a:buBlip>
            </a:pPr>
            <a:r>
              <a:rPr lang="en-GB" altLang="en-US" sz="1050" dirty="0">
                <a:solidFill>
                  <a:schemeClr val="bg2">
                    <a:lumMod val="25000"/>
                  </a:schemeClr>
                </a:solidFill>
                <a:latin typeface="Arial" pitchFamily="34" charset="0"/>
                <a:ea typeface="ＭＳ Ｐゴシック" pitchFamily="84" charset="-128"/>
                <a:cs typeface="ＭＳ Ｐゴシック" pitchFamily="84" charset="-128"/>
              </a:rPr>
              <a:t>Department of Health (UK)</a:t>
            </a:r>
          </a:p>
          <a:p>
            <a:pPr marL="230981" lvl="1" indent="-229791" eaLnBrk="0" hangingPunct="0">
              <a:buSzPct val="120000"/>
              <a:buBlip>
                <a:blip r:embed="rId4"/>
              </a:buBlip>
            </a:pPr>
            <a:r>
              <a:rPr lang="en-GB" altLang="en-US" sz="1050" dirty="0">
                <a:solidFill>
                  <a:schemeClr val="bg2">
                    <a:lumMod val="25000"/>
                  </a:schemeClr>
                </a:solidFill>
                <a:latin typeface="Arial" pitchFamily="34" charset="0"/>
                <a:ea typeface="ＭＳ Ｐゴシック" pitchFamily="84" charset="-128"/>
                <a:cs typeface="ＭＳ Ｐゴシック" pitchFamily="84" charset="-128"/>
              </a:rPr>
              <a:t>Difi (Norway)</a:t>
            </a:r>
          </a:p>
          <a:p>
            <a:pPr marL="230981" lvl="1" indent="-229791" eaLnBrk="0" hangingPunct="0">
              <a:buSzPct val="120000"/>
              <a:buBlip>
                <a:blip r:embed="rId4"/>
              </a:buBlip>
            </a:pPr>
            <a:r>
              <a:rPr lang="en-GB" altLang="en-US" sz="1050" dirty="0">
                <a:solidFill>
                  <a:schemeClr val="bg2">
                    <a:lumMod val="25000"/>
                  </a:schemeClr>
                </a:solidFill>
                <a:latin typeface="Arial" pitchFamily="34" charset="0"/>
                <a:ea typeface="ＭＳ Ｐゴシック" pitchFamily="84" charset="-128"/>
                <a:cs typeface="ＭＳ Ｐゴシック" pitchFamily="84" charset="-128"/>
              </a:rPr>
              <a:t>DIGST (Denmark)</a:t>
            </a:r>
          </a:p>
          <a:p>
            <a:pPr marL="230981" lvl="1" indent="-229791" eaLnBrk="0" hangingPunct="0">
              <a:buSzPct val="120000"/>
              <a:buBlip>
                <a:blip r:embed="rId4"/>
              </a:buBlip>
            </a:pPr>
            <a:r>
              <a:rPr lang="en-GB" altLang="en-US" sz="1050" dirty="0">
                <a:solidFill>
                  <a:schemeClr val="bg2">
                    <a:lumMod val="25000"/>
                  </a:schemeClr>
                </a:solidFill>
                <a:latin typeface="Arial" pitchFamily="34" charset="0"/>
                <a:ea typeface="ＭＳ Ｐゴシック" pitchFamily="84" charset="-128"/>
                <a:cs typeface="ＭＳ Ｐゴシック" pitchFamily="84" charset="-128"/>
              </a:rPr>
              <a:t>ESV (Sweden)</a:t>
            </a:r>
          </a:p>
          <a:p>
            <a:pPr marL="230981" lvl="1" indent="-229791" eaLnBrk="0" hangingPunct="0">
              <a:buSzPct val="120000"/>
              <a:buBlip>
                <a:blip r:embed="rId4"/>
              </a:buBlip>
            </a:pPr>
            <a:r>
              <a:rPr lang="en-GB" altLang="en-US" sz="1050" dirty="0">
                <a:solidFill>
                  <a:schemeClr val="bg2">
                    <a:lumMod val="25000"/>
                  </a:schemeClr>
                </a:solidFill>
                <a:latin typeface="Arial" pitchFamily="34" charset="0"/>
                <a:ea typeface="ＭＳ Ｐゴシック" pitchFamily="84" charset="-128"/>
                <a:cs typeface="ＭＳ Ｐゴシック" pitchFamily="84" charset="-128"/>
              </a:rPr>
              <a:t>Fedict (Belgium)</a:t>
            </a:r>
          </a:p>
          <a:p>
            <a:pPr marL="230981" lvl="1" indent="-229791" eaLnBrk="0" hangingPunct="0">
              <a:buSzPct val="120000"/>
              <a:buBlip>
                <a:blip r:embed="rId4"/>
              </a:buBlip>
            </a:pPr>
            <a:r>
              <a:rPr lang="en-GB" altLang="en-US" sz="1050" dirty="0">
                <a:solidFill>
                  <a:schemeClr val="bg2">
                    <a:lumMod val="25000"/>
                  </a:schemeClr>
                </a:solidFill>
                <a:latin typeface="Arial" pitchFamily="34" charset="0"/>
                <a:ea typeface="ＭＳ Ｐゴシック" pitchFamily="84" charset="-128"/>
                <a:cs typeface="ＭＳ Ｐゴシック" pitchFamily="84" charset="-128"/>
              </a:rPr>
              <a:t>Ministry of Economic Development (Poland)</a:t>
            </a:r>
          </a:p>
          <a:p>
            <a:pPr marL="230981" lvl="1" indent="-229791" eaLnBrk="0" hangingPunct="0">
              <a:buSzPct val="120000"/>
              <a:buBlip>
                <a:blip r:embed="rId4"/>
              </a:buBlip>
            </a:pPr>
            <a:r>
              <a:rPr lang="en-GB" altLang="en-US" sz="1050" dirty="0">
                <a:solidFill>
                  <a:schemeClr val="bg2">
                    <a:lumMod val="25000"/>
                  </a:schemeClr>
                </a:solidFill>
                <a:latin typeface="Arial" pitchFamily="34" charset="0"/>
                <a:ea typeface="ＭＳ Ｐゴシック" pitchFamily="84" charset="-128"/>
                <a:cs typeface="ＭＳ Ｐゴシック" pitchFamily="84" charset="-128"/>
              </a:rPr>
              <a:t>OpenPEPPOL AISBL</a:t>
            </a:r>
          </a:p>
          <a:p>
            <a:pPr marL="230981" lvl="1" indent="-229791" eaLnBrk="0" hangingPunct="0">
              <a:buSzPct val="120000"/>
              <a:buBlip>
                <a:blip r:embed="rId4"/>
              </a:buBlip>
            </a:pPr>
            <a:r>
              <a:rPr lang="en-GB" altLang="en-US" sz="1050" dirty="0">
                <a:solidFill>
                  <a:schemeClr val="bg2">
                    <a:lumMod val="25000"/>
                  </a:schemeClr>
                </a:solidFill>
                <a:latin typeface="Arial" pitchFamily="34" charset="0"/>
                <a:ea typeface="ＭＳ Ｐゴシック" pitchFamily="84" charset="-128"/>
                <a:cs typeface="ＭＳ Ｐゴシック" pitchFamily="84" charset="-128"/>
              </a:rPr>
              <a:t>SimplerInvoicing (Netherlands)</a:t>
            </a:r>
          </a:p>
          <a:p>
            <a:pPr marL="230981" lvl="1" indent="-229791" eaLnBrk="0" hangingPunct="0">
              <a:buSzPct val="120000"/>
              <a:buBlip>
                <a:blip r:embed="rId4"/>
              </a:buBlip>
            </a:pPr>
            <a:r>
              <a:rPr lang="en-GB" altLang="en-US" sz="1050" dirty="0">
                <a:solidFill>
                  <a:schemeClr val="bg2">
                    <a:lumMod val="25000"/>
                  </a:schemeClr>
                </a:solidFill>
                <a:latin typeface="Arial" pitchFamily="34" charset="0"/>
                <a:ea typeface="ＭＳ Ｐゴシック" pitchFamily="84" charset="-128"/>
                <a:cs typeface="ＭＳ Ｐゴシック" pitchFamily="84" charset="-128"/>
              </a:rPr>
              <a:t>Ireland</a:t>
            </a:r>
          </a:p>
          <a:p>
            <a:pPr marL="230981" lvl="1" indent="-229791" eaLnBrk="0" hangingPunct="0">
              <a:buSzPct val="120000"/>
              <a:buBlip>
                <a:blip r:embed="rId4"/>
              </a:buBlip>
            </a:pPr>
            <a:endParaRPr lang="en-GB" altLang="en-US" sz="1050" dirty="0">
              <a:solidFill>
                <a:schemeClr val="bg2">
                  <a:lumMod val="25000"/>
                </a:schemeClr>
              </a:solidFill>
              <a:latin typeface="Arial" pitchFamily="34" charset="0"/>
              <a:ea typeface="ＭＳ Ｐゴシック" pitchFamily="84" charset="-128"/>
              <a:cs typeface="ＭＳ Ｐゴシック" pitchFamily="84" charset="-128"/>
            </a:endParaRPr>
          </a:p>
          <a:p>
            <a:pPr marL="1190" lvl="1" eaLnBrk="0" hangingPunct="0">
              <a:buSzPct val="120000"/>
            </a:pPr>
            <a:r>
              <a:rPr lang="en-GB" altLang="en-US" sz="1350" dirty="0">
                <a:solidFill>
                  <a:srgbClr val="373737"/>
                </a:solidFill>
              </a:rPr>
              <a:t>OpenPEPPOL members </a:t>
            </a:r>
            <a:br>
              <a:rPr lang="en-GB" altLang="en-US" sz="1350" dirty="0">
                <a:solidFill>
                  <a:srgbClr val="373737"/>
                </a:solidFill>
              </a:rPr>
            </a:br>
            <a:r>
              <a:rPr lang="en-GB" altLang="en-US" sz="1350" dirty="0">
                <a:solidFill>
                  <a:srgbClr val="373737"/>
                </a:solidFill>
              </a:rPr>
              <a:t>from </a:t>
            </a:r>
            <a:r>
              <a:rPr lang="en-GB" altLang="en-US" sz="1350" dirty="0" smtClean="0">
                <a:solidFill>
                  <a:srgbClr val="373737"/>
                </a:solidFill>
              </a:rPr>
              <a:t>more than 25 </a:t>
            </a:r>
            <a:r>
              <a:rPr lang="en-GB" altLang="en-US" sz="1350" dirty="0">
                <a:solidFill>
                  <a:srgbClr val="373737"/>
                </a:solidFill>
              </a:rPr>
              <a:t>countries</a:t>
            </a:r>
          </a:p>
        </p:txBody>
      </p:sp>
    </p:spTree>
    <p:extLst>
      <p:ext uri="{BB962C8B-B14F-4D97-AF65-F5344CB8AC3E}">
        <p14:creationId xmlns:p14="http://schemas.microsoft.com/office/powerpoint/2010/main" val="4238234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5519936" y="548681"/>
            <a:ext cx="6144683" cy="5509200"/>
          </a:xfrm>
          <a:prstGeom prst="rect">
            <a:avLst/>
          </a:prstGeom>
          <a:noFill/>
        </p:spPr>
        <p:txBody>
          <a:bodyPr wrap="square" rtlCol="0">
            <a:spAutoFit/>
          </a:bodyPr>
          <a:lstStyle/>
          <a:p>
            <a:pPr defTabSz="1219170" fontAlgn="base">
              <a:spcBef>
                <a:spcPct val="0"/>
              </a:spcBef>
              <a:spcAft>
                <a:spcPct val="0"/>
              </a:spcAft>
              <a:defRPr/>
            </a:pPr>
            <a:r>
              <a:rPr lang="en-GB" sz="1600" dirty="0">
                <a:solidFill>
                  <a:srgbClr val="646567"/>
                </a:solidFill>
                <a:latin typeface="Verdana" pitchFamily="34" charset="0"/>
              </a:rPr>
              <a:t>Section 1-3 - Scope, references, terms &amp; definitions</a:t>
            </a:r>
          </a:p>
          <a:p>
            <a:pPr defTabSz="1219170" fontAlgn="base">
              <a:spcBef>
                <a:spcPct val="0"/>
              </a:spcBef>
              <a:spcAft>
                <a:spcPct val="0"/>
              </a:spcAft>
              <a:defRPr/>
            </a:pPr>
            <a:endParaRPr lang="en-GB" sz="1600" dirty="0">
              <a:solidFill>
                <a:srgbClr val="646567"/>
              </a:solidFill>
              <a:latin typeface="Verdana" pitchFamily="34" charset="0"/>
            </a:endParaRPr>
          </a:p>
          <a:p>
            <a:pPr defTabSz="1219170" fontAlgn="base">
              <a:spcBef>
                <a:spcPct val="0"/>
              </a:spcBef>
              <a:spcAft>
                <a:spcPct val="0"/>
              </a:spcAft>
              <a:defRPr/>
            </a:pPr>
            <a:r>
              <a:rPr lang="en-GB" sz="1600" dirty="0">
                <a:solidFill>
                  <a:srgbClr val="646567"/>
                </a:solidFill>
                <a:latin typeface="Verdana" pitchFamily="34" charset="0"/>
              </a:rPr>
              <a:t>Section 4 – The concept of a core invoice</a:t>
            </a:r>
          </a:p>
          <a:p>
            <a:pPr defTabSz="1219170" fontAlgn="base">
              <a:spcBef>
                <a:spcPct val="0"/>
              </a:spcBef>
              <a:spcAft>
                <a:spcPct val="0"/>
              </a:spcAft>
              <a:defRPr/>
            </a:pPr>
            <a:endParaRPr lang="en-GB" sz="1600" dirty="0">
              <a:solidFill>
                <a:srgbClr val="646567"/>
              </a:solidFill>
              <a:latin typeface="Verdana" pitchFamily="34" charset="0"/>
            </a:endParaRPr>
          </a:p>
          <a:p>
            <a:pPr defTabSz="1219170" fontAlgn="base">
              <a:spcBef>
                <a:spcPct val="0"/>
              </a:spcBef>
              <a:spcAft>
                <a:spcPct val="0"/>
              </a:spcAft>
              <a:defRPr/>
            </a:pPr>
            <a:r>
              <a:rPr lang="en-GB" sz="1600" dirty="0">
                <a:solidFill>
                  <a:srgbClr val="646567"/>
                </a:solidFill>
                <a:latin typeface="Verdana" pitchFamily="34" charset="0"/>
              </a:rPr>
              <a:t>Section 5 – Business process to support</a:t>
            </a:r>
          </a:p>
          <a:p>
            <a:pPr defTabSz="1219170" fontAlgn="base">
              <a:spcBef>
                <a:spcPct val="0"/>
              </a:spcBef>
              <a:spcAft>
                <a:spcPct val="0"/>
              </a:spcAft>
              <a:defRPr/>
            </a:pPr>
            <a:endParaRPr lang="en-GB" sz="1600" dirty="0">
              <a:solidFill>
                <a:srgbClr val="646567"/>
              </a:solidFill>
              <a:latin typeface="Verdana" pitchFamily="34" charset="0"/>
            </a:endParaRPr>
          </a:p>
          <a:p>
            <a:pPr defTabSz="1219170" fontAlgn="base">
              <a:spcBef>
                <a:spcPct val="0"/>
              </a:spcBef>
              <a:spcAft>
                <a:spcPct val="0"/>
              </a:spcAft>
              <a:defRPr/>
            </a:pPr>
            <a:r>
              <a:rPr lang="en-GB" sz="1600" dirty="0">
                <a:solidFill>
                  <a:srgbClr val="646567"/>
                </a:solidFill>
                <a:latin typeface="Verdana" pitchFamily="34" charset="0"/>
              </a:rPr>
              <a:t>Section 6 – The semantic model, rules and data types</a:t>
            </a:r>
          </a:p>
          <a:p>
            <a:pPr defTabSz="1219170" fontAlgn="base">
              <a:spcBef>
                <a:spcPct val="0"/>
              </a:spcBef>
              <a:spcAft>
                <a:spcPct val="0"/>
              </a:spcAft>
              <a:defRPr/>
            </a:pPr>
            <a:endParaRPr lang="en-GB" sz="1600" dirty="0">
              <a:solidFill>
                <a:srgbClr val="646567"/>
              </a:solidFill>
              <a:latin typeface="Verdana" pitchFamily="34" charset="0"/>
            </a:endParaRPr>
          </a:p>
          <a:p>
            <a:pPr defTabSz="1219170" fontAlgn="base">
              <a:spcBef>
                <a:spcPct val="0"/>
              </a:spcBef>
              <a:spcAft>
                <a:spcPct val="0"/>
              </a:spcAft>
              <a:defRPr/>
            </a:pPr>
            <a:r>
              <a:rPr lang="en-GB" sz="1600" dirty="0">
                <a:solidFill>
                  <a:srgbClr val="646567"/>
                </a:solidFill>
                <a:latin typeface="Verdana" pitchFamily="34" charset="0"/>
              </a:rPr>
              <a:t>Section 7 – Core Invoice Usage Specification (and </a:t>
            </a:r>
            <a:br>
              <a:rPr lang="en-GB" sz="1600" dirty="0">
                <a:solidFill>
                  <a:srgbClr val="646567"/>
                </a:solidFill>
                <a:latin typeface="Verdana" pitchFamily="34" charset="0"/>
              </a:rPr>
            </a:br>
            <a:r>
              <a:rPr lang="en-GB" sz="1600" dirty="0">
                <a:solidFill>
                  <a:srgbClr val="646567"/>
                </a:solidFill>
                <a:latin typeface="Verdana" pitchFamily="34" charset="0"/>
              </a:rPr>
              <a:t>compliance)</a:t>
            </a:r>
          </a:p>
          <a:p>
            <a:pPr defTabSz="1219170" fontAlgn="base">
              <a:spcBef>
                <a:spcPct val="0"/>
              </a:spcBef>
              <a:spcAft>
                <a:spcPct val="0"/>
              </a:spcAft>
              <a:defRPr/>
            </a:pPr>
            <a:r>
              <a:rPr lang="en-GB" sz="1600" dirty="0">
                <a:solidFill>
                  <a:srgbClr val="646567"/>
                </a:solidFill>
                <a:latin typeface="Verdana" pitchFamily="34" charset="0"/>
              </a:rPr>
              <a:t>___________________________________________</a:t>
            </a:r>
            <a:br>
              <a:rPr lang="en-GB" sz="1600" dirty="0">
                <a:solidFill>
                  <a:srgbClr val="646567"/>
                </a:solidFill>
                <a:latin typeface="Verdana" pitchFamily="34" charset="0"/>
              </a:rPr>
            </a:br>
            <a:endParaRPr lang="en-GB" sz="1600" dirty="0">
              <a:solidFill>
                <a:srgbClr val="646567"/>
              </a:solidFill>
              <a:latin typeface="Verdana" pitchFamily="34" charset="0"/>
            </a:endParaRPr>
          </a:p>
          <a:p>
            <a:pPr defTabSz="1219170" fontAlgn="base">
              <a:spcBef>
                <a:spcPct val="0"/>
              </a:spcBef>
              <a:spcAft>
                <a:spcPct val="0"/>
              </a:spcAft>
              <a:defRPr/>
            </a:pPr>
            <a:r>
              <a:rPr lang="en-GB" sz="1600" dirty="0">
                <a:solidFill>
                  <a:srgbClr val="646567"/>
                </a:solidFill>
                <a:latin typeface="Verdana" pitchFamily="34" charset="0"/>
              </a:rPr>
              <a:t>Annex A – Examples (Informative)</a:t>
            </a:r>
          </a:p>
          <a:p>
            <a:pPr defTabSz="1219170" fontAlgn="base">
              <a:spcBef>
                <a:spcPct val="0"/>
              </a:spcBef>
              <a:spcAft>
                <a:spcPct val="0"/>
              </a:spcAft>
              <a:defRPr/>
            </a:pPr>
            <a:endParaRPr lang="en-GB" sz="1600" dirty="0">
              <a:solidFill>
                <a:srgbClr val="646567"/>
              </a:solidFill>
              <a:latin typeface="Verdana" pitchFamily="34" charset="0"/>
            </a:endParaRPr>
          </a:p>
          <a:p>
            <a:pPr defTabSz="1219170" fontAlgn="base">
              <a:spcBef>
                <a:spcPct val="0"/>
              </a:spcBef>
              <a:spcAft>
                <a:spcPct val="0"/>
              </a:spcAft>
              <a:defRPr/>
            </a:pPr>
            <a:r>
              <a:rPr lang="en-GB" sz="1600" dirty="0">
                <a:solidFill>
                  <a:srgbClr val="646567"/>
                </a:solidFill>
                <a:latin typeface="Verdana" pitchFamily="34" charset="0"/>
              </a:rPr>
              <a:t>Annex B – Assessment of the EN towards the </a:t>
            </a:r>
            <a:br>
              <a:rPr lang="en-GB" sz="1600" dirty="0">
                <a:solidFill>
                  <a:srgbClr val="646567"/>
                </a:solidFill>
                <a:latin typeface="Verdana" pitchFamily="34" charset="0"/>
              </a:rPr>
            </a:br>
            <a:r>
              <a:rPr lang="en-GB" sz="1600" dirty="0">
                <a:solidFill>
                  <a:srgbClr val="646567"/>
                </a:solidFill>
                <a:latin typeface="Verdana" pitchFamily="34" charset="0"/>
              </a:rPr>
              <a:t>Standardization request (Informative)</a:t>
            </a:r>
            <a:br>
              <a:rPr lang="en-GB" sz="1600" dirty="0">
                <a:solidFill>
                  <a:srgbClr val="646567"/>
                </a:solidFill>
                <a:latin typeface="Verdana" pitchFamily="34" charset="0"/>
              </a:rPr>
            </a:br>
            <a:endParaRPr lang="en-GB" sz="1600" dirty="0">
              <a:solidFill>
                <a:srgbClr val="646567"/>
              </a:solidFill>
              <a:latin typeface="Verdana" pitchFamily="34" charset="0"/>
            </a:endParaRPr>
          </a:p>
          <a:p>
            <a:pPr defTabSz="1219170" fontAlgn="base">
              <a:spcBef>
                <a:spcPct val="0"/>
              </a:spcBef>
              <a:spcAft>
                <a:spcPct val="0"/>
              </a:spcAft>
              <a:defRPr/>
            </a:pPr>
            <a:r>
              <a:rPr lang="en-GB" sz="1600" dirty="0">
                <a:solidFill>
                  <a:srgbClr val="646567"/>
                </a:solidFill>
                <a:latin typeface="Verdana" pitchFamily="34" charset="0"/>
              </a:rPr>
              <a:t>Annex C – How does the EN meet legal </a:t>
            </a:r>
            <a:br>
              <a:rPr lang="en-GB" sz="1600" dirty="0">
                <a:solidFill>
                  <a:srgbClr val="646567"/>
                </a:solidFill>
                <a:latin typeface="Verdana" pitchFamily="34" charset="0"/>
              </a:rPr>
            </a:br>
            <a:r>
              <a:rPr lang="en-GB" sz="1600" dirty="0">
                <a:solidFill>
                  <a:srgbClr val="646567"/>
                </a:solidFill>
                <a:latin typeface="Verdana" pitchFamily="34" charset="0"/>
              </a:rPr>
              <a:t>requirements (Informative)</a:t>
            </a:r>
          </a:p>
          <a:p>
            <a:pPr defTabSz="1219170" fontAlgn="base">
              <a:spcBef>
                <a:spcPct val="0"/>
              </a:spcBef>
              <a:spcAft>
                <a:spcPct val="0"/>
              </a:spcAft>
              <a:defRPr/>
            </a:pPr>
            <a:endParaRPr lang="en-GB" sz="1600" dirty="0">
              <a:solidFill>
                <a:srgbClr val="646567"/>
              </a:solidFill>
              <a:latin typeface="Verdana" pitchFamily="34" charset="0"/>
            </a:endParaRPr>
          </a:p>
          <a:p>
            <a:pPr defTabSz="1219170" fontAlgn="base">
              <a:spcBef>
                <a:spcPct val="0"/>
              </a:spcBef>
              <a:spcAft>
                <a:spcPct val="0"/>
              </a:spcAft>
              <a:defRPr/>
            </a:pPr>
            <a:r>
              <a:rPr lang="en-GB" sz="1600" dirty="0">
                <a:solidFill>
                  <a:srgbClr val="646567"/>
                </a:solidFill>
                <a:latin typeface="Verdana" pitchFamily="34" charset="0"/>
              </a:rPr>
              <a:t>Annex D – BPMN symbols (informative)</a:t>
            </a:r>
          </a:p>
          <a:p>
            <a:pPr defTabSz="1219170" fontAlgn="base">
              <a:spcBef>
                <a:spcPct val="0"/>
              </a:spcBef>
              <a:spcAft>
                <a:spcPct val="0"/>
              </a:spcAft>
              <a:defRPr/>
            </a:pPr>
            <a:endParaRPr lang="en-GB" sz="1600" dirty="0">
              <a:solidFill>
                <a:srgbClr val="646567"/>
              </a:solidFill>
              <a:latin typeface="Verdana" pitchFamily="34" charset="0"/>
            </a:endParaRPr>
          </a:p>
        </p:txBody>
      </p:sp>
      <p:pic>
        <p:nvPicPr>
          <p:cNvPr id="4" name="Bildobjekt 3"/>
          <p:cNvPicPr>
            <a:picLocks noChangeAspect="1"/>
          </p:cNvPicPr>
          <p:nvPr/>
        </p:nvPicPr>
        <p:blipFill>
          <a:blip r:embed="rId2"/>
          <a:stretch>
            <a:fillRect/>
          </a:stretch>
        </p:blipFill>
        <p:spPr>
          <a:xfrm>
            <a:off x="431372" y="356659"/>
            <a:ext cx="4389297" cy="6154757"/>
          </a:xfrm>
          <a:prstGeom prst="rect">
            <a:avLst/>
          </a:prstGeom>
        </p:spPr>
      </p:pic>
      <p:sp>
        <p:nvSpPr>
          <p:cNvPr id="2" name="Rektangel 1"/>
          <p:cNvSpPr/>
          <p:nvPr/>
        </p:nvSpPr>
        <p:spPr>
          <a:xfrm>
            <a:off x="1" y="6550225"/>
            <a:ext cx="2970685" cy="276999"/>
          </a:xfrm>
          <a:prstGeom prst="rect">
            <a:avLst/>
          </a:prstGeom>
        </p:spPr>
        <p:txBody>
          <a:bodyPr wrap="none">
            <a:spAutoFit/>
          </a:bodyPr>
          <a:lstStyle/>
          <a:p>
            <a:pPr defTabSz="1219170" fontAlgn="base">
              <a:spcBef>
                <a:spcPct val="0"/>
              </a:spcBef>
              <a:spcAft>
                <a:spcPct val="0"/>
              </a:spcAft>
              <a:defRPr/>
            </a:pPr>
            <a:r>
              <a:rPr lang="en-GB" sz="1200" dirty="0">
                <a:solidFill>
                  <a:srgbClr val="0F5494"/>
                </a:solidFill>
                <a:latin typeface="Verdana" pitchFamily="34" charset="0"/>
              </a:rPr>
              <a:t>© CEN, reproduced with permission</a:t>
            </a:r>
          </a:p>
        </p:txBody>
      </p:sp>
    </p:spTree>
    <p:extLst>
      <p:ext uri="{BB962C8B-B14F-4D97-AF65-F5344CB8AC3E}">
        <p14:creationId xmlns:p14="http://schemas.microsoft.com/office/powerpoint/2010/main" val="3717022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2063552" y="0"/>
            <a:ext cx="4872507" cy="6858000"/>
          </a:xfrm>
          <a:prstGeom prst="rect">
            <a:avLst/>
          </a:prstGeom>
        </p:spPr>
      </p:pic>
      <p:cxnSp>
        <p:nvCxnSpPr>
          <p:cNvPr id="6" name="Rak pil 7"/>
          <p:cNvCxnSpPr/>
          <p:nvPr/>
        </p:nvCxnSpPr>
        <p:spPr>
          <a:xfrm>
            <a:off x="527382" y="164637"/>
            <a:ext cx="15846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Rak pil 8"/>
          <p:cNvCxnSpPr/>
          <p:nvPr/>
        </p:nvCxnSpPr>
        <p:spPr>
          <a:xfrm>
            <a:off x="1679506" y="644691"/>
            <a:ext cx="15846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Rak pil 9"/>
          <p:cNvCxnSpPr/>
          <p:nvPr/>
        </p:nvCxnSpPr>
        <p:spPr>
          <a:xfrm>
            <a:off x="1679506" y="356659"/>
            <a:ext cx="15846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Rak pil 10"/>
          <p:cNvCxnSpPr/>
          <p:nvPr/>
        </p:nvCxnSpPr>
        <p:spPr>
          <a:xfrm>
            <a:off x="1679506" y="1067561"/>
            <a:ext cx="15846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Rak pil 11"/>
          <p:cNvCxnSpPr/>
          <p:nvPr/>
        </p:nvCxnSpPr>
        <p:spPr>
          <a:xfrm>
            <a:off x="1679506" y="1444468"/>
            <a:ext cx="15846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Rak pil 12"/>
          <p:cNvCxnSpPr/>
          <p:nvPr/>
        </p:nvCxnSpPr>
        <p:spPr>
          <a:xfrm>
            <a:off x="1679506" y="1796819"/>
            <a:ext cx="15846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Rak pil 13"/>
          <p:cNvCxnSpPr/>
          <p:nvPr/>
        </p:nvCxnSpPr>
        <p:spPr>
          <a:xfrm>
            <a:off x="1679506" y="2084851"/>
            <a:ext cx="15846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Rak pil 14"/>
          <p:cNvCxnSpPr/>
          <p:nvPr/>
        </p:nvCxnSpPr>
        <p:spPr>
          <a:xfrm>
            <a:off x="1679506" y="2468893"/>
            <a:ext cx="15846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Rak pil 15"/>
          <p:cNvCxnSpPr/>
          <p:nvPr/>
        </p:nvCxnSpPr>
        <p:spPr>
          <a:xfrm>
            <a:off x="1679506" y="2852936"/>
            <a:ext cx="15846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Rak pil 16"/>
          <p:cNvCxnSpPr/>
          <p:nvPr/>
        </p:nvCxnSpPr>
        <p:spPr>
          <a:xfrm>
            <a:off x="1679506" y="3236979"/>
            <a:ext cx="15846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Rak pil 17"/>
          <p:cNvCxnSpPr/>
          <p:nvPr/>
        </p:nvCxnSpPr>
        <p:spPr>
          <a:xfrm>
            <a:off x="1679506" y="3717032"/>
            <a:ext cx="15846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Rak pil 18"/>
          <p:cNvCxnSpPr/>
          <p:nvPr/>
        </p:nvCxnSpPr>
        <p:spPr>
          <a:xfrm>
            <a:off x="1679506" y="4416460"/>
            <a:ext cx="15846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Rak pil 19"/>
          <p:cNvCxnSpPr/>
          <p:nvPr/>
        </p:nvCxnSpPr>
        <p:spPr>
          <a:xfrm>
            <a:off x="1679506" y="4773149"/>
            <a:ext cx="15846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Rak pil 20"/>
          <p:cNvCxnSpPr/>
          <p:nvPr/>
        </p:nvCxnSpPr>
        <p:spPr>
          <a:xfrm>
            <a:off x="1679506" y="5181919"/>
            <a:ext cx="15846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Rak pil 21"/>
          <p:cNvCxnSpPr/>
          <p:nvPr/>
        </p:nvCxnSpPr>
        <p:spPr>
          <a:xfrm flipV="1">
            <a:off x="3467928" y="5668390"/>
            <a:ext cx="426211" cy="5334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Rak pil 24"/>
          <p:cNvCxnSpPr/>
          <p:nvPr/>
        </p:nvCxnSpPr>
        <p:spPr>
          <a:xfrm flipH="1">
            <a:off x="5614085" y="4443346"/>
            <a:ext cx="659823" cy="3792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Rak pil 25"/>
          <p:cNvCxnSpPr/>
          <p:nvPr/>
        </p:nvCxnSpPr>
        <p:spPr>
          <a:xfrm flipH="1">
            <a:off x="5664186" y="4983759"/>
            <a:ext cx="659823" cy="3792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Rak pil 26"/>
          <p:cNvCxnSpPr/>
          <p:nvPr/>
        </p:nvCxnSpPr>
        <p:spPr>
          <a:xfrm flipH="1">
            <a:off x="5664186" y="5538290"/>
            <a:ext cx="659823" cy="3792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Rak pil 27"/>
          <p:cNvCxnSpPr/>
          <p:nvPr/>
        </p:nvCxnSpPr>
        <p:spPr>
          <a:xfrm flipH="1">
            <a:off x="5711958" y="5925278"/>
            <a:ext cx="659823" cy="3792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Rak pil 28"/>
          <p:cNvCxnSpPr/>
          <p:nvPr/>
        </p:nvCxnSpPr>
        <p:spPr>
          <a:xfrm flipH="1">
            <a:off x="6480043" y="6021289"/>
            <a:ext cx="659823" cy="3792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Rubrik 1"/>
          <p:cNvSpPr txBox="1">
            <a:spLocks/>
          </p:cNvSpPr>
          <p:nvPr/>
        </p:nvSpPr>
        <p:spPr bwMode="auto">
          <a:xfrm>
            <a:off x="6113712" y="322957"/>
            <a:ext cx="10957984" cy="51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48000" tIns="60960" rIns="48000" bIns="60960" numCol="1" anchor="t" anchorCtr="0" compatLnSpc="1">
            <a:prstTxWarp prst="textNoShape">
              <a:avLst/>
            </a:prstTxWarp>
          </a:bodyPr>
          <a:lstStyle>
            <a:lvl1pPr algn="l" rtl="0" eaLnBrk="0" fontAlgn="base" hangingPunct="0">
              <a:spcBef>
                <a:spcPct val="0"/>
              </a:spcBef>
              <a:spcAft>
                <a:spcPct val="0"/>
              </a:spcAft>
              <a:defRPr kern="1200">
                <a:solidFill>
                  <a:srgbClr val="646567"/>
                </a:solidFill>
                <a:latin typeface="+mj-lt"/>
                <a:ea typeface="+mj-ea"/>
                <a:cs typeface="+mj-cs"/>
              </a:defRPr>
            </a:lvl1pPr>
            <a:lvl2pPr algn="l" rtl="0" eaLnBrk="0" fontAlgn="base" hangingPunct="0">
              <a:spcBef>
                <a:spcPct val="0"/>
              </a:spcBef>
              <a:spcAft>
                <a:spcPct val="0"/>
              </a:spcAft>
              <a:defRPr>
                <a:solidFill>
                  <a:srgbClr val="646567"/>
                </a:solidFill>
                <a:latin typeface="Verdana" charset="0"/>
              </a:defRPr>
            </a:lvl2pPr>
            <a:lvl3pPr algn="l" rtl="0" eaLnBrk="0" fontAlgn="base" hangingPunct="0">
              <a:spcBef>
                <a:spcPct val="0"/>
              </a:spcBef>
              <a:spcAft>
                <a:spcPct val="0"/>
              </a:spcAft>
              <a:defRPr>
                <a:solidFill>
                  <a:srgbClr val="646567"/>
                </a:solidFill>
                <a:latin typeface="Verdana" charset="0"/>
              </a:defRPr>
            </a:lvl3pPr>
            <a:lvl4pPr algn="l" rtl="0" eaLnBrk="0" fontAlgn="base" hangingPunct="0">
              <a:spcBef>
                <a:spcPct val="0"/>
              </a:spcBef>
              <a:spcAft>
                <a:spcPct val="0"/>
              </a:spcAft>
              <a:defRPr>
                <a:solidFill>
                  <a:srgbClr val="646567"/>
                </a:solidFill>
                <a:latin typeface="Verdana" charset="0"/>
              </a:defRPr>
            </a:lvl4pPr>
            <a:lvl5pPr algn="l" rtl="0" eaLnBrk="0" fontAlgn="base" hangingPunct="0">
              <a:spcBef>
                <a:spcPct val="0"/>
              </a:spcBef>
              <a:spcAft>
                <a:spcPct val="0"/>
              </a:spcAft>
              <a:defRPr>
                <a:solidFill>
                  <a:srgbClr val="646567"/>
                </a:solidFill>
                <a:latin typeface="Verdana" charset="0"/>
              </a:defRPr>
            </a:lvl5pPr>
            <a:lvl6pPr marL="611951" algn="l" rtl="0" fontAlgn="base">
              <a:spcBef>
                <a:spcPct val="0"/>
              </a:spcBef>
              <a:spcAft>
                <a:spcPct val="0"/>
              </a:spcAft>
              <a:defRPr sz="2250" b="1">
                <a:solidFill>
                  <a:srgbClr val="0F5494"/>
                </a:solidFill>
                <a:latin typeface="Verdana" charset="0"/>
              </a:defRPr>
            </a:lvl6pPr>
            <a:lvl7pPr marL="954833" algn="l" rtl="0" fontAlgn="base">
              <a:spcBef>
                <a:spcPct val="0"/>
              </a:spcBef>
              <a:spcAft>
                <a:spcPct val="0"/>
              </a:spcAft>
              <a:defRPr sz="2250" b="1">
                <a:solidFill>
                  <a:srgbClr val="0F5494"/>
                </a:solidFill>
                <a:latin typeface="Verdana" charset="0"/>
              </a:defRPr>
            </a:lvl7pPr>
            <a:lvl8pPr marL="1297715" algn="l" rtl="0" fontAlgn="base">
              <a:spcBef>
                <a:spcPct val="0"/>
              </a:spcBef>
              <a:spcAft>
                <a:spcPct val="0"/>
              </a:spcAft>
              <a:defRPr sz="2250" b="1">
                <a:solidFill>
                  <a:srgbClr val="0F5494"/>
                </a:solidFill>
                <a:latin typeface="Verdana" charset="0"/>
              </a:defRPr>
            </a:lvl8pPr>
            <a:lvl9pPr marL="1640599" algn="l" rtl="0" fontAlgn="base">
              <a:spcBef>
                <a:spcPct val="0"/>
              </a:spcBef>
              <a:spcAft>
                <a:spcPct val="0"/>
              </a:spcAft>
              <a:defRPr sz="2250" b="1">
                <a:solidFill>
                  <a:srgbClr val="0F5494"/>
                </a:solidFill>
                <a:latin typeface="Verdana" charset="0"/>
              </a:defRPr>
            </a:lvl9pPr>
          </a:lstStyle>
          <a:p>
            <a:pPr defTabSz="1219170">
              <a:defRPr/>
            </a:pPr>
            <a:r>
              <a:rPr lang="en-GB" sz="1600" b="1" dirty="0">
                <a:latin typeface="Verdana"/>
              </a:rPr>
              <a:t>Examples of key components</a:t>
            </a:r>
          </a:p>
        </p:txBody>
      </p:sp>
      <p:sp>
        <p:nvSpPr>
          <p:cNvPr id="29" name="Rektangel 28"/>
          <p:cNvSpPr/>
          <p:nvPr/>
        </p:nvSpPr>
        <p:spPr bwMode="auto">
          <a:xfrm>
            <a:off x="6153556" y="819955"/>
            <a:ext cx="3360373" cy="1500704"/>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defTabSz="1219170" fontAlgn="base">
              <a:spcBef>
                <a:spcPct val="0"/>
              </a:spcBef>
              <a:spcAft>
                <a:spcPct val="0"/>
              </a:spcAft>
              <a:defRPr/>
            </a:pPr>
            <a:r>
              <a:rPr lang="en-GB" sz="1467" dirty="0">
                <a:solidFill>
                  <a:srgbClr val="646567"/>
                </a:solidFill>
                <a:latin typeface="Verdana"/>
              </a:rPr>
              <a:t>Invoice (header)</a:t>
            </a:r>
          </a:p>
          <a:p>
            <a:pPr defTabSz="1219170" fontAlgn="base">
              <a:spcBef>
                <a:spcPct val="0"/>
              </a:spcBef>
              <a:spcAft>
                <a:spcPct val="0"/>
              </a:spcAft>
              <a:defRPr/>
            </a:pPr>
            <a:r>
              <a:rPr lang="en-GB" sz="1467" dirty="0">
                <a:solidFill>
                  <a:srgbClr val="646567"/>
                </a:solidFill>
                <a:latin typeface="Verdana"/>
              </a:rPr>
              <a:t>Invoice number (1..1)</a:t>
            </a:r>
          </a:p>
          <a:p>
            <a:pPr defTabSz="1219170" fontAlgn="base">
              <a:spcBef>
                <a:spcPct val="0"/>
              </a:spcBef>
              <a:spcAft>
                <a:spcPct val="0"/>
              </a:spcAft>
              <a:defRPr/>
            </a:pPr>
            <a:r>
              <a:rPr lang="en-GB" sz="1467" dirty="0">
                <a:solidFill>
                  <a:srgbClr val="646567"/>
                </a:solidFill>
                <a:latin typeface="Verdana"/>
              </a:rPr>
              <a:t>Issue date (1.1)</a:t>
            </a:r>
          </a:p>
          <a:p>
            <a:pPr defTabSz="1219170" fontAlgn="base">
              <a:spcBef>
                <a:spcPct val="0"/>
              </a:spcBef>
              <a:spcAft>
                <a:spcPct val="0"/>
              </a:spcAft>
              <a:defRPr/>
            </a:pPr>
            <a:r>
              <a:rPr lang="en-GB" sz="1467" dirty="0">
                <a:solidFill>
                  <a:srgbClr val="646567"/>
                </a:solidFill>
                <a:latin typeface="Verdana"/>
              </a:rPr>
              <a:t>Type code (1..1)</a:t>
            </a:r>
          </a:p>
          <a:p>
            <a:pPr defTabSz="1219170" fontAlgn="base">
              <a:spcBef>
                <a:spcPct val="0"/>
              </a:spcBef>
              <a:spcAft>
                <a:spcPct val="0"/>
              </a:spcAft>
              <a:defRPr/>
            </a:pPr>
            <a:r>
              <a:rPr lang="en-GB" sz="1467" dirty="0">
                <a:solidFill>
                  <a:srgbClr val="646567"/>
                </a:solidFill>
                <a:latin typeface="Verdana"/>
              </a:rPr>
              <a:t>Currency code (1..1)</a:t>
            </a:r>
          </a:p>
          <a:p>
            <a:pPr defTabSz="1219170" fontAlgn="base">
              <a:spcBef>
                <a:spcPct val="0"/>
              </a:spcBef>
              <a:spcAft>
                <a:spcPct val="0"/>
              </a:spcAft>
              <a:defRPr/>
            </a:pPr>
            <a:r>
              <a:rPr lang="en-GB" sz="1467" dirty="0">
                <a:solidFill>
                  <a:srgbClr val="646567"/>
                </a:solidFill>
                <a:latin typeface="Verdana"/>
              </a:rPr>
              <a:t>….</a:t>
            </a:r>
          </a:p>
          <a:p>
            <a:pPr defTabSz="1219170" fontAlgn="base">
              <a:spcBef>
                <a:spcPct val="0"/>
              </a:spcBef>
              <a:spcAft>
                <a:spcPct val="0"/>
              </a:spcAft>
              <a:defRPr/>
            </a:pPr>
            <a:endParaRPr lang="en-GB" sz="1467" dirty="0">
              <a:solidFill>
                <a:srgbClr val="646567"/>
              </a:solidFill>
              <a:latin typeface="Verdana"/>
            </a:endParaRPr>
          </a:p>
          <a:p>
            <a:pPr defTabSz="1219170" fontAlgn="base">
              <a:spcBef>
                <a:spcPct val="0"/>
              </a:spcBef>
              <a:spcAft>
                <a:spcPct val="0"/>
              </a:spcAft>
              <a:defRPr/>
            </a:pPr>
            <a:endParaRPr lang="en-GB" sz="1467" dirty="0">
              <a:solidFill>
                <a:srgbClr val="646567"/>
              </a:solidFill>
              <a:latin typeface="Verdana"/>
            </a:endParaRPr>
          </a:p>
        </p:txBody>
      </p:sp>
      <p:sp>
        <p:nvSpPr>
          <p:cNvPr id="28" name="Rektangel 27"/>
          <p:cNvSpPr/>
          <p:nvPr/>
        </p:nvSpPr>
        <p:spPr bwMode="auto">
          <a:xfrm>
            <a:off x="7536160" y="1561078"/>
            <a:ext cx="3619005" cy="2036076"/>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defTabSz="1219170" fontAlgn="base">
              <a:spcBef>
                <a:spcPct val="0"/>
              </a:spcBef>
              <a:spcAft>
                <a:spcPct val="0"/>
              </a:spcAft>
              <a:defRPr/>
            </a:pPr>
            <a:r>
              <a:rPr lang="en-GB" sz="1467" dirty="0">
                <a:solidFill>
                  <a:srgbClr val="646567"/>
                </a:solidFill>
                <a:latin typeface="Verdana"/>
              </a:rPr>
              <a:t>Seller information</a:t>
            </a:r>
          </a:p>
          <a:p>
            <a:pPr defTabSz="1219170" fontAlgn="base">
              <a:spcBef>
                <a:spcPct val="0"/>
              </a:spcBef>
              <a:spcAft>
                <a:spcPct val="0"/>
              </a:spcAft>
              <a:defRPr/>
            </a:pPr>
            <a:r>
              <a:rPr lang="en-GB" sz="1467" dirty="0">
                <a:solidFill>
                  <a:srgbClr val="646567"/>
                </a:solidFill>
                <a:latin typeface="Verdana"/>
              </a:rPr>
              <a:t>Name (1..1)</a:t>
            </a:r>
          </a:p>
          <a:p>
            <a:pPr defTabSz="1219170" fontAlgn="base">
              <a:spcBef>
                <a:spcPct val="0"/>
              </a:spcBef>
              <a:spcAft>
                <a:spcPct val="0"/>
              </a:spcAft>
              <a:defRPr/>
            </a:pPr>
            <a:r>
              <a:rPr lang="en-GB" sz="1467" dirty="0">
                <a:solidFill>
                  <a:srgbClr val="646567"/>
                </a:solidFill>
                <a:latin typeface="Verdana"/>
              </a:rPr>
              <a:t>Trading name (0..1)</a:t>
            </a:r>
          </a:p>
          <a:p>
            <a:pPr defTabSz="1219170" fontAlgn="base">
              <a:spcBef>
                <a:spcPct val="0"/>
              </a:spcBef>
              <a:spcAft>
                <a:spcPct val="0"/>
              </a:spcAft>
              <a:defRPr/>
            </a:pPr>
            <a:r>
              <a:rPr lang="en-GB" sz="1467" dirty="0">
                <a:solidFill>
                  <a:srgbClr val="646567"/>
                </a:solidFill>
                <a:latin typeface="Verdana"/>
              </a:rPr>
              <a:t>Identifier (0..n)</a:t>
            </a:r>
          </a:p>
          <a:p>
            <a:pPr defTabSz="1219170" fontAlgn="base">
              <a:spcBef>
                <a:spcPct val="0"/>
              </a:spcBef>
              <a:spcAft>
                <a:spcPct val="0"/>
              </a:spcAft>
              <a:defRPr/>
            </a:pPr>
            <a:r>
              <a:rPr lang="en-GB" sz="1467" dirty="0">
                <a:solidFill>
                  <a:srgbClr val="646567"/>
                </a:solidFill>
                <a:latin typeface="Verdana"/>
              </a:rPr>
              <a:t>Legal registration identifier (0..1)</a:t>
            </a:r>
          </a:p>
          <a:p>
            <a:pPr defTabSz="1219170" fontAlgn="base">
              <a:spcBef>
                <a:spcPct val="0"/>
              </a:spcBef>
              <a:spcAft>
                <a:spcPct val="0"/>
              </a:spcAft>
              <a:defRPr/>
            </a:pPr>
            <a:r>
              <a:rPr lang="en-GB" sz="1467" dirty="0">
                <a:solidFill>
                  <a:srgbClr val="646567"/>
                </a:solidFill>
                <a:latin typeface="Verdana"/>
              </a:rPr>
              <a:t>VAT number (0..1)</a:t>
            </a:r>
          </a:p>
          <a:p>
            <a:pPr defTabSz="1219170" fontAlgn="base">
              <a:spcBef>
                <a:spcPct val="0"/>
              </a:spcBef>
              <a:spcAft>
                <a:spcPct val="0"/>
              </a:spcAft>
              <a:defRPr/>
            </a:pPr>
            <a:r>
              <a:rPr lang="en-GB" sz="1467" dirty="0">
                <a:solidFill>
                  <a:srgbClr val="646567"/>
                </a:solidFill>
                <a:latin typeface="Verdana"/>
              </a:rPr>
              <a:t>Additional legal info (0..1)</a:t>
            </a:r>
          </a:p>
          <a:p>
            <a:pPr defTabSz="1219170" fontAlgn="base">
              <a:spcBef>
                <a:spcPct val="0"/>
              </a:spcBef>
              <a:spcAft>
                <a:spcPct val="0"/>
              </a:spcAft>
              <a:defRPr/>
            </a:pPr>
            <a:r>
              <a:rPr lang="en-GB" sz="1467" dirty="0">
                <a:solidFill>
                  <a:srgbClr val="646567"/>
                </a:solidFill>
                <a:latin typeface="Verdana"/>
              </a:rPr>
              <a:t>…</a:t>
            </a:r>
          </a:p>
          <a:p>
            <a:pPr defTabSz="1219170" fontAlgn="base">
              <a:spcBef>
                <a:spcPct val="0"/>
              </a:spcBef>
              <a:spcAft>
                <a:spcPct val="0"/>
              </a:spcAft>
              <a:defRPr/>
            </a:pPr>
            <a:endParaRPr lang="en-GB" sz="1467" dirty="0">
              <a:solidFill>
                <a:srgbClr val="646567"/>
              </a:solidFill>
              <a:latin typeface="Verdana"/>
            </a:endParaRPr>
          </a:p>
          <a:p>
            <a:pPr defTabSz="1219170" fontAlgn="base">
              <a:spcBef>
                <a:spcPct val="0"/>
              </a:spcBef>
              <a:spcAft>
                <a:spcPct val="0"/>
              </a:spcAft>
              <a:defRPr/>
            </a:pPr>
            <a:endParaRPr lang="en-GB" sz="1467" dirty="0">
              <a:solidFill>
                <a:srgbClr val="646567"/>
              </a:solidFill>
              <a:latin typeface="Verdana"/>
            </a:endParaRPr>
          </a:p>
        </p:txBody>
      </p:sp>
      <p:sp>
        <p:nvSpPr>
          <p:cNvPr id="30" name="Rektangel 29"/>
          <p:cNvSpPr/>
          <p:nvPr/>
        </p:nvSpPr>
        <p:spPr bwMode="auto">
          <a:xfrm>
            <a:off x="8472230" y="2837768"/>
            <a:ext cx="3360373" cy="129104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defTabSz="1219170" fontAlgn="base">
              <a:spcBef>
                <a:spcPct val="0"/>
              </a:spcBef>
              <a:spcAft>
                <a:spcPct val="0"/>
              </a:spcAft>
              <a:defRPr/>
            </a:pPr>
            <a:r>
              <a:rPr lang="en-GB" sz="1467" dirty="0">
                <a:solidFill>
                  <a:srgbClr val="646567"/>
                </a:solidFill>
                <a:latin typeface="Verdana"/>
              </a:rPr>
              <a:t>Payment instructions</a:t>
            </a:r>
          </a:p>
          <a:p>
            <a:pPr defTabSz="1219170" fontAlgn="base">
              <a:spcBef>
                <a:spcPct val="0"/>
              </a:spcBef>
              <a:spcAft>
                <a:spcPct val="0"/>
              </a:spcAft>
              <a:defRPr/>
            </a:pPr>
            <a:r>
              <a:rPr lang="en-GB" sz="1467" dirty="0">
                <a:solidFill>
                  <a:srgbClr val="646567"/>
                </a:solidFill>
                <a:latin typeface="Verdana"/>
              </a:rPr>
              <a:t>Payment means type code (1..1)</a:t>
            </a:r>
          </a:p>
          <a:p>
            <a:pPr defTabSz="1219170" fontAlgn="base">
              <a:spcBef>
                <a:spcPct val="0"/>
              </a:spcBef>
              <a:spcAft>
                <a:spcPct val="0"/>
              </a:spcAft>
              <a:defRPr/>
            </a:pPr>
            <a:r>
              <a:rPr lang="en-GB" sz="1467" dirty="0">
                <a:solidFill>
                  <a:srgbClr val="646567"/>
                </a:solidFill>
                <a:latin typeface="Verdana"/>
              </a:rPr>
              <a:t>Payment means text (0..1)</a:t>
            </a:r>
          </a:p>
          <a:p>
            <a:pPr defTabSz="1219170" fontAlgn="base">
              <a:spcBef>
                <a:spcPct val="0"/>
              </a:spcBef>
              <a:spcAft>
                <a:spcPct val="0"/>
              </a:spcAft>
              <a:defRPr/>
            </a:pPr>
            <a:r>
              <a:rPr lang="en-GB" sz="1467" dirty="0">
                <a:solidFill>
                  <a:srgbClr val="646567"/>
                </a:solidFill>
                <a:latin typeface="Verdana"/>
              </a:rPr>
              <a:t>Remittance info (0..1)</a:t>
            </a:r>
          </a:p>
          <a:p>
            <a:pPr defTabSz="1219170" fontAlgn="base">
              <a:spcBef>
                <a:spcPct val="0"/>
              </a:spcBef>
              <a:spcAft>
                <a:spcPct val="0"/>
              </a:spcAft>
              <a:defRPr/>
            </a:pPr>
            <a:r>
              <a:rPr lang="en-GB" sz="1467" dirty="0">
                <a:solidFill>
                  <a:srgbClr val="646567"/>
                </a:solidFill>
                <a:latin typeface="Verdana"/>
              </a:rPr>
              <a:t>…</a:t>
            </a:r>
          </a:p>
          <a:p>
            <a:pPr defTabSz="1219170" fontAlgn="base">
              <a:spcBef>
                <a:spcPct val="0"/>
              </a:spcBef>
              <a:spcAft>
                <a:spcPct val="0"/>
              </a:spcAft>
              <a:defRPr/>
            </a:pPr>
            <a:endParaRPr lang="en-GB" sz="1467" dirty="0">
              <a:solidFill>
                <a:srgbClr val="646567"/>
              </a:solidFill>
              <a:latin typeface="Verdana"/>
            </a:endParaRPr>
          </a:p>
          <a:p>
            <a:pPr defTabSz="1219170" fontAlgn="base">
              <a:spcBef>
                <a:spcPct val="0"/>
              </a:spcBef>
              <a:spcAft>
                <a:spcPct val="0"/>
              </a:spcAft>
              <a:defRPr/>
            </a:pPr>
            <a:endParaRPr lang="en-GB" sz="1467" dirty="0">
              <a:solidFill>
                <a:srgbClr val="646567"/>
              </a:solidFill>
              <a:latin typeface="Verdana"/>
            </a:endParaRPr>
          </a:p>
        </p:txBody>
      </p:sp>
      <p:sp>
        <p:nvSpPr>
          <p:cNvPr id="31" name="Rektangel 30"/>
          <p:cNvSpPr/>
          <p:nvPr/>
        </p:nvSpPr>
        <p:spPr bwMode="auto">
          <a:xfrm>
            <a:off x="6792043" y="3431258"/>
            <a:ext cx="3360373" cy="1762759"/>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defTabSz="1219170" fontAlgn="base">
              <a:spcBef>
                <a:spcPct val="0"/>
              </a:spcBef>
              <a:spcAft>
                <a:spcPct val="0"/>
              </a:spcAft>
              <a:defRPr/>
            </a:pPr>
            <a:r>
              <a:rPr lang="en-GB" sz="1467" dirty="0">
                <a:solidFill>
                  <a:srgbClr val="646567"/>
                </a:solidFill>
                <a:latin typeface="Verdana"/>
              </a:rPr>
              <a:t>VAT Breakdown</a:t>
            </a:r>
          </a:p>
          <a:p>
            <a:pPr defTabSz="1219170" fontAlgn="base">
              <a:spcBef>
                <a:spcPct val="0"/>
              </a:spcBef>
              <a:spcAft>
                <a:spcPct val="0"/>
              </a:spcAft>
              <a:defRPr/>
            </a:pPr>
            <a:r>
              <a:rPr lang="en-GB" sz="1467" dirty="0">
                <a:solidFill>
                  <a:srgbClr val="646567"/>
                </a:solidFill>
                <a:latin typeface="Verdana"/>
              </a:rPr>
              <a:t>Category taxable amount (1..1)</a:t>
            </a:r>
          </a:p>
          <a:p>
            <a:pPr defTabSz="1219170" fontAlgn="base">
              <a:spcBef>
                <a:spcPct val="0"/>
              </a:spcBef>
              <a:spcAft>
                <a:spcPct val="0"/>
              </a:spcAft>
              <a:defRPr/>
            </a:pPr>
            <a:r>
              <a:rPr lang="en-GB" sz="1467" dirty="0">
                <a:solidFill>
                  <a:srgbClr val="646567"/>
                </a:solidFill>
                <a:latin typeface="Verdana"/>
              </a:rPr>
              <a:t>Category tax amount (1..1)</a:t>
            </a:r>
          </a:p>
          <a:p>
            <a:pPr defTabSz="1219170" fontAlgn="base">
              <a:spcBef>
                <a:spcPct val="0"/>
              </a:spcBef>
              <a:spcAft>
                <a:spcPct val="0"/>
              </a:spcAft>
              <a:defRPr/>
            </a:pPr>
            <a:r>
              <a:rPr lang="en-GB" sz="1467" dirty="0">
                <a:solidFill>
                  <a:srgbClr val="646567"/>
                </a:solidFill>
                <a:latin typeface="Verdana"/>
              </a:rPr>
              <a:t>Category code (1..1)</a:t>
            </a:r>
          </a:p>
          <a:p>
            <a:pPr defTabSz="1219170" fontAlgn="base">
              <a:spcBef>
                <a:spcPct val="0"/>
              </a:spcBef>
              <a:spcAft>
                <a:spcPct val="0"/>
              </a:spcAft>
              <a:defRPr/>
            </a:pPr>
            <a:r>
              <a:rPr lang="en-GB" sz="1467" dirty="0">
                <a:solidFill>
                  <a:srgbClr val="646567"/>
                </a:solidFill>
                <a:latin typeface="Verdana"/>
              </a:rPr>
              <a:t>Category rate (0..1)</a:t>
            </a:r>
          </a:p>
          <a:p>
            <a:pPr defTabSz="1219170" fontAlgn="base">
              <a:spcBef>
                <a:spcPct val="0"/>
              </a:spcBef>
              <a:spcAft>
                <a:spcPct val="0"/>
              </a:spcAft>
              <a:defRPr/>
            </a:pPr>
            <a:r>
              <a:rPr lang="en-GB" sz="1467" dirty="0">
                <a:solidFill>
                  <a:srgbClr val="646567"/>
                </a:solidFill>
                <a:latin typeface="Verdana"/>
              </a:rPr>
              <a:t>Exemption text (0..1)</a:t>
            </a:r>
          </a:p>
          <a:p>
            <a:pPr defTabSz="1219170" fontAlgn="base">
              <a:spcBef>
                <a:spcPct val="0"/>
              </a:spcBef>
              <a:spcAft>
                <a:spcPct val="0"/>
              </a:spcAft>
              <a:defRPr/>
            </a:pPr>
            <a:r>
              <a:rPr lang="en-GB" sz="1467" dirty="0">
                <a:solidFill>
                  <a:srgbClr val="646567"/>
                </a:solidFill>
                <a:latin typeface="Verdana"/>
              </a:rPr>
              <a:t>Exemption code (0..1)</a:t>
            </a:r>
          </a:p>
          <a:p>
            <a:pPr defTabSz="1219170" fontAlgn="base">
              <a:spcBef>
                <a:spcPct val="0"/>
              </a:spcBef>
              <a:spcAft>
                <a:spcPct val="0"/>
              </a:spcAft>
              <a:defRPr/>
            </a:pPr>
            <a:endParaRPr lang="en-GB" sz="1467" dirty="0">
              <a:solidFill>
                <a:srgbClr val="646567"/>
              </a:solidFill>
              <a:latin typeface="Verdana"/>
            </a:endParaRPr>
          </a:p>
          <a:p>
            <a:pPr defTabSz="1219170" fontAlgn="base">
              <a:spcBef>
                <a:spcPct val="0"/>
              </a:spcBef>
              <a:spcAft>
                <a:spcPct val="0"/>
              </a:spcAft>
              <a:defRPr/>
            </a:pPr>
            <a:endParaRPr lang="en-GB" sz="1467" dirty="0">
              <a:solidFill>
                <a:srgbClr val="646567"/>
              </a:solidFill>
              <a:latin typeface="Verdana"/>
            </a:endParaRPr>
          </a:p>
        </p:txBody>
      </p:sp>
      <p:sp>
        <p:nvSpPr>
          <p:cNvPr id="32" name="Rektangel 31"/>
          <p:cNvSpPr/>
          <p:nvPr/>
        </p:nvSpPr>
        <p:spPr bwMode="auto">
          <a:xfrm>
            <a:off x="8340435" y="4253047"/>
            <a:ext cx="3360373" cy="1915500"/>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defTabSz="1219170" fontAlgn="base">
              <a:spcBef>
                <a:spcPct val="0"/>
              </a:spcBef>
              <a:spcAft>
                <a:spcPct val="0"/>
              </a:spcAft>
              <a:defRPr/>
            </a:pPr>
            <a:r>
              <a:rPr lang="en-GB" sz="1467" dirty="0">
                <a:solidFill>
                  <a:srgbClr val="646567"/>
                </a:solidFill>
                <a:latin typeface="Verdana"/>
              </a:rPr>
              <a:t>Item information</a:t>
            </a:r>
          </a:p>
          <a:p>
            <a:pPr defTabSz="1219170" fontAlgn="base">
              <a:spcBef>
                <a:spcPct val="0"/>
              </a:spcBef>
              <a:spcAft>
                <a:spcPct val="0"/>
              </a:spcAft>
              <a:defRPr/>
            </a:pPr>
            <a:r>
              <a:rPr lang="en-GB" sz="1467" dirty="0">
                <a:solidFill>
                  <a:srgbClr val="646567"/>
                </a:solidFill>
                <a:latin typeface="Verdana"/>
              </a:rPr>
              <a:t>Name (1..1)</a:t>
            </a:r>
          </a:p>
          <a:p>
            <a:pPr defTabSz="1219170" fontAlgn="base">
              <a:spcBef>
                <a:spcPct val="0"/>
              </a:spcBef>
              <a:spcAft>
                <a:spcPct val="0"/>
              </a:spcAft>
              <a:defRPr/>
            </a:pPr>
            <a:r>
              <a:rPr lang="en-GB" sz="1467" dirty="0">
                <a:solidFill>
                  <a:srgbClr val="646567"/>
                </a:solidFill>
                <a:latin typeface="Verdana"/>
              </a:rPr>
              <a:t>Description (0..1)</a:t>
            </a:r>
          </a:p>
          <a:p>
            <a:pPr defTabSz="1219170" fontAlgn="base">
              <a:spcBef>
                <a:spcPct val="0"/>
              </a:spcBef>
              <a:spcAft>
                <a:spcPct val="0"/>
              </a:spcAft>
              <a:defRPr/>
            </a:pPr>
            <a:r>
              <a:rPr lang="en-GB" sz="1467" dirty="0">
                <a:solidFill>
                  <a:srgbClr val="646567"/>
                </a:solidFill>
                <a:latin typeface="Verdana"/>
              </a:rPr>
              <a:t>Sellers identifier (0..1)</a:t>
            </a:r>
          </a:p>
          <a:p>
            <a:pPr defTabSz="1219170" fontAlgn="base">
              <a:spcBef>
                <a:spcPct val="0"/>
              </a:spcBef>
              <a:spcAft>
                <a:spcPct val="0"/>
              </a:spcAft>
              <a:defRPr/>
            </a:pPr>
            <a:r>
              <a:rPr lang="en-GB" sz="1467" dirty="0">
                <a:solidFill>
                  <a:srgbClr val="646567"/>
                </a:solidFill>
                <a:latin typeface="Verdana"/>
              </a:rPr>
              <a:t>Buyers identifier (0..1)</a:t>
            </a:r>
          </a:p>
          <a:p>
            <a:pPr defTabSz="1219170" fontAlgn="base">
              <a:spcBef>
                <a:spcPct val="0"/>
              </a:spcBef>
              <a:spcAft>
                <a:spcPct val="0"/>
              </a:spcAft>
              <a:defRPr/>
            </a:pPr>
            <a:r>
              <a:rPr lang="en-GB" sz="1467" dirty="0">
                <a:solidFill>
                  <a:srgbClr val="646567"/>
                </a:solidFill>
                <a:latin typeface="Verdana"/>
              </a:rPr>
              <a:t>Standard identifier (0..1)</a:t>
            </a:r>
          </a:p>
          <a:p>
            <a:pPr defTabSz="1219170" fontAlgn="base">
              <a:spcBef>
                <a:spcPct val="0"/>
              </a:spcBef>
              <a:spcAft>
                <a:spcPct val="0"/>
              </a:spcAft>
              <a:defRPr/>
            </a:pPr>
            <a:r>
              <a:rPr lang="en-GB" sz="1467" dirty="0">
                <a:solidFill>
                  <a:srgbClr val="646567"/>
                </a:solidFill>
                <a:latin typeface="Verdana"/>
              </a:rPr>
              <a:t>Item classification (0..n)</a:t>
            </a:r>
          </a:p>
          <a:p>
            <a:pPr defTabSz="1219170" fontAlgn="base">
              <a:spcBef>
                <a:spcPct val="0"/>
              </a:spcBef>
              <a:spcAft>
                <a:spcPct val="0"/>
              </a:spcAft>
              <a:defRPr/>
            </a:pPr>
            <a:r>
              <a:rPr lang="en-GB" sz="1467" dirty="0">
                <a:solidFill>
                  <a:srgbClr val="646567"/>
                </a:solidFill>
                <a:latin typeface="Verdana"/>
              </a:rPr>
              <a:t>Country of origin (0..1)</a:t>
            </a:r>
          </a:p>
          <a:p>
            <a:pPr defTabSz="1219170" fontAlgn="base">
              <a:spcBef>
                <a:spcPct val="0"/>
              </a:spcBef>
              <a:spcAft>
                <a:spcPct val="0"/>
              </a:spcAft>
              <a:defRPr/>
            </a:pPr>
            <a:endParaRPr lang="en-GB" sz="1467" dirty="0">
              <a:solidFill>
                <a:srgbClr val="646567"/>
              </a:solidFill>
              <a:latin typeface="Verdana"/>
            </a:endParaRPr>
          </a:p>
          <a:p>
            <a:pPr defTabSz="1219170" fontAlgn="base">
              <a:spcBef>
                <a:spcPct val="0"/>
              </a:spcBef>
              <a:spcAft>
                <a:spcPct val="0"/>
              </a:spcAft>
              <a:defRPr/>
            </a:pPr>
            <a:endParaRPr lang="en-GB" sz="1467" dirty="0">
              <a:solidFill>
                <a:srgbClr val="646567"/>
              </a:solidFill>
              <a:latin typeface="Verdana"/>
            </a:endParaRPr>
          </a:p>
        </p:txBody>
      </p:sp>
      <p:sp>
        <p:nvSpPr>
          <p:cNvPr id="2" name="Rubrik 1"/>
          <p:cNvSpPr>
            <a:spLocks noGrp="1"/>
          </p:cNvSpPr>
          <p:nvPr>
            <p:ph type="title"/>
          </p:nvPr>
        </p:nvSpPr>
        <p:spPr>
          <a:xfrm>
            <a:off x="572474" y="5900387"/>
            <a:ext cx="3491553" cy="480636"/>
          </a:xfrm>
        </p:spPr>
        <p:txBody>
          <a:bodyPr/>
          <a:lstStyle/>
          <a:p>
            <a:r>
              <a:rPr lang="en-GB" sz="1600" b="1" dirty="0"/>
              <a:t>The semantic model</a:t>
            </a:r>
          </a:p>
        </p:txBody>
      </p:sp>
      <p:sp>
        <p:nvSpPr>
          <p:cNvPr id="34" name="textruta 3"/>
          <p:cNvSpPr txBox="1"/>
          <p:nvPr/>
        </p:nvSpPr>
        <p:spPr>
          <a:xfrm>
            <a:off x="623393" y="6309321"/>
            <a:ext cx="2505771" cy="283837"/>
          </a:xfrm>
          <a:prstGeom prst="roundRect">
            <a:avLst/>
          </a:prstGeom>
          <a:solidFill>
            <a:schemeClr val="accent1"/>
          </a:solidFill>
        </p:spPr>
        <p:txBody>
          <a:bodyPr wrap="none" rtlCol="0">
            <a:spAutoFit/>
          </a:bodyPr>
          <a:lstStyle/>
          <a:p>
            <a:pPr defTabSz="1219170" fontAlgn="base">
              <a:spcBef>
                <a:spcPct val="0"/>
              </a:spcBef>
              <a:spcAft>
                <a:spcPct val="0"/>
              </a:spcAft>
              <a:defRPr/>
            </a:pPr>
            <a:r>
              <a:rPr lang="en-GB" sz="1067" b="1" dirty="0">
                <a:solidFill>
                  <a:srgbClr val="FFFFFF"/>
                </a:solidFill>
                <a:latin typeface="Verdana" pitchFamily="34" charset="0"/>
              </a:rPr>
              <a:t>EN 16931-1:2017 Chapter 6.1</a:t>
            </a:r>
          </a:p>
        </p:txBody>
      </p:sp>
      <p:sp>
        <p:nvSpPr>
          <p:cNvPr id="33" name="Rektangel 32"/>
          <p:cNvSpPr/>
          <p:nvPr/>
        </p:nvSpPr>
        <p:spPr>
          <a:xfrm>
            <a:off x="1" y="6550225"/>
            <a:ext cx="2970685" cy="276999"/>
          </a:xfrm>
          <a:prstGeom prst="rect">
            <a:avLst/>
          </a:prstGeom>
        </p:spPr>
        <p:txBody>
          <a:bodyPr wrap="none">
            <a:spAutoFit/>
          </a:bodyPr>
          <a:lstStyle/>
          <a:p>
            <a:pPr defTabSz="1219170" fontAlgn="base">
              <a:spcBef>
                <a:spcPct val="0"/>
              </a:spcBef>
              <a:spcAft>
                <a:spcPct val="0"/>
              </a:spcAft>
              <a:defRPr/>
            </a:pPr>
            <a:r>
              <a:rPr lang="en-GB" sz="1200" dirty="0">
                <a:solidFill>
                  <a:srgbClr val="0F5494"/>
                </a:solidFill>
                <a:latin typeface="Verdana" pitchFamily="34" charset="0"/>
              </a:rPr>
              <a:t>© CEN, reproduced with permission</a:t>
            </a:r>
          </a:p>
        </p:txBody>
      </p:sp>
    </p:spTree>
    <p:extLst>
      <p:ext uri="{BB962C8B-B14F-4D97-AF65-F5344CB8AC3E}">
        <p14:creationId xmlns:p14="http://schemas.microsoft.com/office/powerpoint/2010/main" val="219194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xit" presetSubtype="0" fill="hold"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xit" presetSubtype="0" fill="hold" nodeType="with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xit" presetSubtype="0" fill="hold" nodeType="with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xit" presetSubtype="0" fill="hold" nodeType="with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xit" presetSubtype="0" fill="hold" nodeType="withEffect">
                                  <p:stCondLst>
                                    <p:cond delay="0"/>
                                  </p:stCondLst>
                                  <p:childTnLst>
                                    <p:animEffect transition="out" filter="fade">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xit" presetSubtype="0" fill="hold" nodeType="with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par>
                                <p:cTn id="67" presetID="10" presetClass="exit" presetSubtype="0" fill="hold" nodeType="withEffect">
                                  <p:stCondLst>
                                    <p:cond delay="0"/>
                                  </p:stCondLst>
                                  <p:childTnLst>
                                    <p:animEffect transition="out" filter="fade">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10" presetClass="exit" presetSubtype="0" fill="hold" nodeType="withEffect">
                                  <p:stCondLst>
                                    <p:cond delay="0"/>
                                  </p:stCondLst>
                                  <p:childTnLst>
                                    <p:animEffect transition="out" filter="fade">
                                      <p:cBhvr>
                                        <p:cTn id="76" dur="500"/>
                                        <p:tgtEl>
                                          <p:spTgt spid="14"/>
                                        </p:tgtEl>
                                      </p:cBhvr>
                                    </p:animEffect>
                                    <p:set>
                                      <p:cBhvr>
                                        <p:cTn id="77" dur="1" fill="hold">
                                          <p:stCondLst>
                                            <p:cond delay="499"/>
                                          </p:stCondLst>
                                        </p:cTn>
                                        <p:tgtEl>
                                          <p:spTgt spid="1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par>
                                <p:cTn id="83" presetID="10" presetClass="exit" presetSubtype="0" fill="hold" nodeType="withEffect">
                                  <p:stCondLst>
                                    <p:cond delay="0"/>
                                  </p:stCondLst>
                                  <p:childTnLst>
                                    <p:animEffect transition="out" filter="fade">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par>
                                <p:cTn id="86" presetID="10" presetClass="entr" presetSubtype="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500"/>
                                        <p:tgtEl>
                                          <p:spTgt spid="17"/>
                                        </p:tgtEl>
                                      </p:cBhvr>
                                    </p:animEffect>
                                  </p:childTnLst>
                                </p:cTn>
                              </p:par>
                              <p:par>
                                <p:cTn id="94" presetID="10" presetClass="exit" presetSubtype="0" fill="hold" nodeType="withEffect">
                                  <p:stCondLst>
                                    <p:cond delay="0"/>
                                  </p:stCondLst>
                                  <p:childTnLst>
                                    <p:animEffect transition="out" filter="fade">
                                      <p:cBhvr>
                                        <p:cTn id="95" dur="500"/>
                                        <p:tgtEl>
                                          <p:spTgt spid="16"/>
                                        </p:tgtEl>
                                      </p:cBhvr>
                                    </p:animEffect>
                                    <p:set>
                                      <p:cBhvr>
                                        <p:cTn id="96" dur="1" fill="hold">
                                          <p:stCondLst>
                                            <p:cond delay="499"/>
                                          </p:stCondLst>
                                        </p:cTn>
                                        <p:tgtEl>
                                          <p:spTgt spid="1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par>
                                <p:cTn id="102" presetID="10" presetClass="exit" presetSubtype="0" fill="hold" nodeType="withEffect">
                                  <p:stCondLst>
                                    <p:cond delay="0"/>
                                  </p:stCondLst>
                                  <p:childTnLst>
                                    <p:animEffect transition="out" filter="fade">
                                      <p:cBhvr>
                                        <p:cTn id="103" dur="500"/>
                                        <p:tgtEl>
                                          <p:spTgt spid="17"/>
                                        </p:tgtEl>
                                      </p:cBhvr>
                                    </p:animEffect>
                                    <p:set>
                                      <p:cBhvr>
                                        <p:cTn id="104" dur="1" fill="hold">
                                          <p:stCondLst>
                                            <p:cond delay="499"/>
                                          </p:stCondLst>
                                        </p:cTn>
                                        <p:tgtEl>
                                          <p:spTgt spid="17"/>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500"/>
                                        <p:tgtEl>
                                          <p:spTgt spid="19"/>
                                        </p:tgtEl>
                                      </p:cBhvr>
                                    </p:animEffect>
                                  </p:childTnLst>
                                </p:cTn>
                              </p:par>
                              <p:par>
                                <p:cTn id="110" presetID="10" presetClass="exit" presetSubtype="0" fill="hold" nodeType="withEffect">
                                  <p:stCondLst>
                                    <p:cond delay="0"/>
                                  </p:stCondLst>
                                  <p:childTnLst>
                                    <p:animEffect transition="out" filter="fade">
                                      <p:cBhvr>
                                        <p:cTn id="111" dur="500"/>
                                        <p:tgtEl>
                                          <p:spTgt spid="18"/>
                                        </p:tgtEl>
                                      </p:cBhvr>
                                    </p:animEffect>
                                    <p:set>
                                      <p:cBhvr>
                                        <p:cTn id="112" dur="1" fill="hold">
                                          <p:stCondLst>
                                            <p:cond delay="499"/>
                                          </p:stCondLst>
                                        </p:cTn>
                                        <p:tgtEl>
                                          <p:spTgt spid="18"/>
                                        </p:tgtEl>
                                        <p:attrNameLst>
                                          <p:attrName>style.visibility</p:attrName>
                                        </p:attrNameLst>
                                      </p:cBhvr>
                                      <p:to>
                                        <p:strVal val="hidden"/>
                                      </p:to>
                                    </p:set>
                                  </p:childTnLst>
                                </p:cTn>
                              </p:par>
                              <p:par>
                                <p:cTn id="113" presetID="10" presetClass="entr" presetSubtype="0"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fade">
                                      <p:cBhvr>
                                        <p:cTn id="120" dur="500"/>
                                        <p:tgtEl>
                                          <p:spTgt spid="20"/>
                                        </p:tgtEl>
                                      </p:cBhvr>
                                    </p:animEffect>
                                  </p:childTnLst>
                                </p:cTn>
                              </p:par>
                              <p:par>
                                <p:cTn id="121" presetID="10" presetClass="exit" presetSubtype="0" fill="hold" nodeType="withEffect">
                                  <p:stCondLst>
                                    <p:cond delay="0"/>
                                  </p:stCondLst>
                                  <p:childTnLst>
                                    <p:animEffect transition="out" filter="fade">
                                      <p:cBhvr>
                                        <p:cTn id="122" dur="500"/>
                                        <p:tgtEl>
                                          <p:spTgt spid="19"/>
                                        </p:tgtEl>
                                      </p:cBhvr>
                                    </p:animEffect>
                                    <p:set>
                                      <p:cBhvr>
                                        <p:cTn id="123" dur="1" fill="hold">
                                          <p:stCondLst>
                                            <p:cond delay="499"/>
                                          </p:stCondLst>
                                        </p:cTn>
                                        <p:tgtEl>
                                          <p:spTgt spid="19"/>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500"/>
                                        <p:tgtEl>
                                          <p:spTgt spid="21"/>
                                        </p:tgtEl>
                                      </p:cBhvr>
                                    </p:animEffect>
                                  </p:childTnLst>
                                </p:cTn>
                              </p:par>
                              <p:par>
                                <p:cTn id="129" presetID="10" presetClass="exit" presetSubtype="0" fill="hold" nodeType="withEffect">
                                  <p:stCondLst>
                                    <p:cond delay="0"/>
                                  </p:stCondLst>
                                  <p:childTnLst>
                                    <p:animEffect transition="out" filter="fade">
                                      <p:cBhvr>
                                        <p:cTn id="130" dur="500"/>
                                        <p:tgtEl>
                                          <p:spTgt spid="20"/>
                                        </p:tgtEl>
                                      </p:cBhvr>
                                    </p:animEffect>
                                    <p:set>
                                      <p:cBhvr>
                                        <p:cTn id="131" dur="1" fill="hold">
                                          <p:stCondLst>
                                            <p:cond delay="499"/>
                                          </p:stCondLst>
                                        </p:cTn>
                                        <p:tgtEl>
                                          <p:spTgt spid="20"/>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22"/>
                                        </p:tgtEl>
                                        <p:attrNameLst>
                                          <p:attrName>style.visibility</p:attrName>
                                        </p:attrNameLst>
                                      </p:cBhvr>
                                      <p:to>
                                        <p:strVal val="visible"/>
                                      </p:to>
                                    </p:set>
                                    <p:animEffect transition="in" filter="fade">
                                      <p:cBhvr>
                                        <p:cTn id="136" dur="500"/>
                                        <p:tgtEl>
                                          <p:spTgt spid="22"/>
                                        </p:tgtEl>
                                      </p:cBhvr>
                                    </p:animEffect>
                                  </p:childTnLst>
                                </p:cTn>
                              </p:par>
                              <p:par>
                                <p:cTn id="137" presetID="10" presetClass="exit" presetSubtype="0" fill="hold" nodeType="withEffect">
                                  <p:stCondLst>
                                    <p:cond delay="0"/>
                                  </p:stCondLst>
                                  <p:childTnLst>
                                    <p:animEffect transition="out" filter="fade">
                                      <p:cBhvr>
                                        <p:cTn id="138" dur="500"/>
                                        <p:tgtEl>
                                          <p:spTgt spid="21"/>
                                        </p:tgtEl>
                                      </p:cBhvr>
                                    </p:animEffect>
                                    <p:set>
                                      <p:cBhvr>
                                        <p:cTn id="139" dur="1" fill="hold">
                                          <p:stCondLst>
                                            <p:cond delay="499"/>
                                          </p:stCondLst>
                                        </p:cTn>
                                        <p:tgtEl>
                                          <p:spTgt spid="21"/>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23"/>
                                        </p:tgtEl>
                                        <p:attrNameLst>
                                          <p:attrName>style.visibility</p:attrName>
                                        </p:attrNameLst>
                                      </p:cBhvr>
                                      <p:to>
                                        <p:strVal val="visible"/>
                                      </p:to>
                                    </p:set>
                                    <p:animEffect transition="in" filter="fade">
                                      <p:cBhvr>
                                        <p:cTn id="144" dur="500"/>
                                        <p:tgtEl>
                                          <p:spTgt spid="23"/>
                                        </p:tgtEl>
                                      </p:cBhvr>
                                    </p:animEffect>
                                  </p:childTnLst>
                                </p:cTn>
                              </p:par>
                              <p:par>
                                <p:cTn id="145" presetID="10" presetClass="exit" presetSubtype="0" fill="hold" nodeType="withEffect">
                                  <p:stCondLst>
                                    <p:cond delay="0"/>
                                  </p:stCondLst>
                                  <p:childTnLst>
                                    <p:animEffect transition="out" filter="fade">
                                      <p:cBhvr>
                                        <p:cTn id="146" dur="500"/>
                                        <p:tgtEl>
                                          <p:spTgt spid="22"/>
                                        </p:tgtEl>
                                      </p:cBhvr>
                                    </p:animEffect>
                                    <p:set>
                                      <p:cBhvr>
                                        <p:cTn id="147" dur="1" fill="hold">
                                          <p:stCondLst>
                                            <p:cond delay="499"/>
                                          </p:stCondLst>
                                        </p:cTn>
                                        <p:tgtEl>
                                          <p:spTgt spid="22"/>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fade">
                                      <p:cBhvr>
                                        <p:cTn id="152" dur="500"/>
                                        <p:tgtEl>
                                          <p:spTgt spid="24"/>
                                        </p:tgtEl>
                                      </p:cBhvr>
                                    </p:animEffect>
                                  </p:childTnLst>
                                </p:cTn>
                              </p:par>
                              <p:par>
                                <p:cTn id="153" presetID="10" presetClass="exit" presetSubtype="0" fill="hold" nodeType="withEffect">
                                  <p:stCondLst>
                                    <p:cond delay="0"/>
                                  </p:stCondLst>
                                  <p:childTnLst>
                                    <p:animEffect transition="out" filter="fade">
                                      <p:cBhvr>
                                        <p:cTn id="154" dur="500"/>
                                        <p:tgtEl>
                                          <p:spTgt spid="23"/>
                                        </p:tgtEl>
                                      </p:cBhvr>
                                    </p:animEffect>
                                    <p:set>
                                      <p:cBhvr>
                                        <p:cTn id="155" dur="1" fill="hold">
                                          <p:stCondLst>
                                            <p:cond delay="499"/>
                                          </p:stCondLst>
                                        </p:cTn>
                                        <p:tgtEl>
                                          <p:spTgt spid="23"/>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25"/>
                                        </p:tgtEl>
                                        <p:attrNameLst>
                                          <p:attrName>style.visibility</p:attrName>
                                        </p:attrNameLst>
                                      </p:cBhvr>
                                      <p:to>
                                        <p:strVal val="visible"/>
                                      </p:to>
                                    </p:set>
                                    <p:animEffect transition="in" filter="fade">
                                      <p:cBhvr>
                                        <p:cTn id="160" dur="500"/>
                                        <p:tgtEl>
                                          <p:spTgt spid="25"/>
                                        </p:tgtEl>
                                      </p:cBhvr>
                                    </p:animEffect>
                                  </p:childTnLst>
                                </p:cTn>
                              </p:par>
                              <p:par>
                                <p:cTn id="161" presetID="10" presetClass="exit" presetSubtype="0" fill="hold" nodeType="withEffect">
                                  <p:stCondLst>
                                    <p:cond delay="0"/>
                                  </p:stCondLst>
                                  <p:childTnLst>
                                    <p:animEffect transition="out" filter="fade">
                                      <p:cBhvr>
                                        <p:cTn id="162" dur="500"/>
                                        <p:tgtEl>
                                          <p:spTgt spid="24"/>
                                        </p:tgtEl>
                                      </p:cBhvr>
                                    </p:animEffect>
                                    <p:set>
                                      <p:cBhvr>
                                        <p:cTn id="163" dur="1" fill="hold">
                                          <p:stCondLst>
                                            <p:cond delay="499"/>
                                          </p:stCondLst>
                                        </p:cTn>
                                        <p:tgtEl>
                                          <p:spTgt spid="24"/>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26"/>
                                        </p:tgtEl>
                                        <p:attrNameLst>
                                          <p:attrName>style.visibility</p:attrName>
                                        </p:attrNameLst>
                                      </p:cBhvr>
                                      <p:to>
                                        <p:strVal val="visible"/>
                                      </p:to>
                                    </p:set>
                                    <p:animEffect transition="in" filter="fade">
                                      <p:cBhvr>
                                        <p:cTn id="168" dur="500"/>
                                        <p:tgtEl>
                                          <p:spTgt spid="26"/>
                                        </p:tgtEl>
                                      </p:cBhvr>
                                    </p:animEffect>
                                  </p:childTnLst>
                                </p:cTn>
                              </p:par>
                              <p:par>
                                <p:cTn id="169" presetID="10" presetClass="exit" presetSubtype="0" fill="hold" nodeType="withEffect">
                                  <p:stCondLst>
                                    <p:cond delay="0"/>
                                  </p:stCondLst>
                                  <p:childTnLst>
                                    <p:animEffect transition="out" filter="fade">
                                      <p:cBhvr>
                                        <p:cTn id="170" dur="500"/>
                                        <p:tgtEl>
                                          <p:spTgt spid="25"/>
                                        </p:tgtEl>
                                      </p:cBhvr>
                                    </p:animEffect>
                                    <p:set>
                                      <p:cBhvr>
                                        <p:cTn id="171" dur="1" fill="hold">
                                          <p:stCondLst>
                                            <p:cond delay="499"/>
                                          </p:stCondLst>
                                        </p:cTn>
                                        <p:tgtEl>
                                          <p:spTgt spid="25"/>
                                        </p:tgtEl>
                                        <p:attrNameLst>
                                          <p:attrName>style.visibility</p:attrName>
                                        </p:attrNameLst>
                                      </p:cBhvr>
                                      <p:to>
                                        <p:strVal val="hidden"/>
                                      </p:to>
                                    </p:set>
                                  </p:childTnLst>
                                </p:cTn>
                              </p:par>
                              <p:par>
                                <p:cTn id="172" presetID="10" presetClass="entr" presetSubtype="0"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fade">
                                      <p:cBhvr>
                                        <p:cTn id="17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1D1A812A-DAA8-466B-A4D6-51A5A1D29F74}"/>
              </a:ext>
            </a:extLst>
          </p:cNvPr>
          <p:cNvSpPr txBox="1">
            <a:spLocks/>
          </p:cNvSpPr>
          <p:nvPr/>
        </p:nvSpPr>
        <p:spPr>
          <a:xfrm>
            <a:off x="1704538" y="407801"/>
            <a:ext cx="7200800" cy="857250"/>
          </a:xfrm>
          <a:prstGeom prst="rect">
            <a:avLst/>
          </a:prstGeom>
        </p:spPr>
        <p:txBody>
          <a:bodyPr/>
          <a:lstStyle>
            <a:lvl1pPr algn="l" defTabSz="914400" rtl="0" eaLnBrk="1" latinLnBrk="0" hangingPunct="1">
              <a:spcBef>
                <a:spcPct val="0"/>
              </a:spcBef>
              <a:buNone/>
              <a:defRPr sz="4400" kern="1200" spc="-150" baseline="0">
                <a:solidFill>
                  <a:schemeClr val="tx1"/>
                </a:solidFill>
                <a:latin typeface="+mj-lt"/>
                <a:ea typeface="Verdana" pitchFamily="34" charset="0"/>
                <a:cs typeface="Verdana" pitchFamily="34" charset="0"/>
              </a:defRPr>
            </a:lvl1pPr>
          </a:lstStyle>
          <a:p>
            <a:r>
              <a:rPr lang="en-GB" dirty="0"/>
              <a:t>OpenPEPPOL Organisation</a:t>
            </a:r>
          </a:p>
        </p:txBody>
      </p:sp>
      <p:pic>
        <p:nvPicPr>
          <p:cNvPr id="7" name="Bilde 4">
            <a:extLst>
              <a:ext uri="{FF2B5EF4-FFF2-40B4-BE49-F238E27FC236}">
                <a16:creationId xmlns:a16="http://schemas.microsoft.com/office/drawing/2014/main" id="{A7B579B2-DC78-4DF9-B0A6-E0DF908C0090}"/>
              </a:ext>
            </a:extLst>
          </p:cNvPr>
          <p:cNvPicPr>
            <a:picLocks noChangeAspect="1"/>
          </p:cNvPicPr>
          <p:nvPr/>
        </p:nvPicPr>
        <p:blipFill>
          <a:blip r:embed="rId2"/>
          <a:stretch>
            <a:fillRect/>
          </a:stretch>
        </p:blipFill>
        <p:spPr>
          <a:xfrm>
            <a:off x="1368864" y="2276872"/>
            <a:ext cx="5834271" cy="4207748"/>
          </a:xfrm>
          <a:prstGeom prst="rect">
            <a:avLst/>
          </a:prstGeom>
        </p:spPr>
      </p:pic>
      <p:sp>
        <p:nvSpPr>
          <p:cNvPr id="8" name="Snakkeboble: rektangel 5">
            <a:extLst>
              <a:ext uri="{FF2B5EF4-FFF2-40B4-BE49-F238E27FC236}">
                <a16:creationId xmlns:a16="http://schemas.microsoft.com/office/drawing/2014/main" id="{286C8A11-5AAA-48B4-9E81-BCBADBE619F1}"/>
              </a:ext>
            </a:extLst>
          </p:cNvPr>
          <p:cNvSpPr/>
          <p:nvPr/>
        </p:nvSpPr>
        <p:spPr>
          <a:xfrm>
            <a:off x="2611318" y="1622998"/>
            <a:ext cx="1891791" cy="308312"/>
          </a:xfrm>
          <a:prstGeom prst="wedgeRectCallout">
            <a:avLst>
              <a:gd name="adj1" fmla="val -38895"/>
              <a:gd name="adj2" fmla="val 22467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3300"/>
                </a:solidFill>
              </a:rPr>
              <a:t>André </a:t>
            </a:r>
            <a:r>
              <a:rPr lang="en-GB" sz="1400" dirty="0" err="1">
                <a:solidFill>
                  <a:srgbClr val="003300"/>
                </a:solidFill>
              </a:rPr>
              <a:t>Hoddevik</a:t>
            </a:r>
            <a:r>
              <a:rPr lang="en-GB" sz="1400" dirty="0">
                <a:solidFill>
                  <a:srgbClr val="003300"/>
                </a:solidFill>
              </a:rPr>
              <a:t> (</a:t>
            </a:r>
            <a:r>
              <a:rPr lang="en-GB" sz="1400" dirty="0" err="1">
                <a:solidFill>
                  <a:srgbClr val="003300"/>
                </a:solidFill>
              </a:rPr>
              <a:t>difi</a:t>
            </a:r>
            <a:r>
              <a:rPr lang="en-GB" sz="1400" dirty="0">
                <a:solidFill>
                  <a:srgbClr val="003300"/>
                </a:solidFill>
              </a:rPr>
              <a:t>)</a:t>
            </a:r>
          </a:p>
        </p:txBody>
      </p:sp>
      <p:sp>
        <p:nvSpPr>
          <p:cNvPr id="9" name="Snakkeboble: rektangel 6">
            <a:extLst>
              <a:ext uri="{FF2B5EF4-FFF2-40B4-BE49-F238E27FC236}">
                <a16:creationId xmlns:a16="http://schemas.microsoft.com/office/drawing/2014/main" id="{FF72E180-C6AA-48A1-A2D5-442BD0932096}"/>
              </a:ext>
            </a:extLst>
          </p:cNvPr>
          <p:cNvSpPr/>
          <p:nvPr/>
        </p:nvSpPr>
        <p:spPr>
          <a:xfrm>
            <a:off x="5564226" y="1931310"/>
            <a:ext cx="4543406" cy="1125399"/>
          </a:xfrm>
          <a:prstGeom prst="wedgeRectCallout">
            <a:avLst>
              <a:gd name="adj1" fmla="val -65242"/>
              <a:gd name="adj2" fmla="val 2328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err="1">
                <a:solidFill>
                  <a:srgbClr val="003300"/>
                </a:solidFill>
              </a:rPr>
              <a:t>Lafteris</a:t>
            </a:r>
            <a:r>
              <a:rPr lang="en-GB" sz="1100" dirty="0">
                <a:solidFill>
                  <a:srgbClr val="003300"/>
                </a:solidFill>
              </a:rPr>
              <a:t> </a:t>
            </a:r>
            <a:r>
              <a:rPr lang="en-GB" sz="1100" dirty="0" err="1">
                <a:solidFill>
                  <a:srgbClr val="003300"/>
                </a:solidFill>
              </a:rPr>
              <a:t>Leontaridis</a:t>
            </a:r>
            <a:r>
              <a:rPr lang="en-GB" sz="1100" dirty="0">
                <a:solidFill>
                  <a:srgbClr val="003300"/>
                </a:solidFill>
              </a:rPr>
              <a:t> ( </a:t>
            </a:r>
            <a:r>
              <a:rPr lang="en-GB" sz="1100" dirty="0" err="1">
                <a:solidFill>
                  <a:srgbClr val="003300"/>
                </a:solidFill>
              </a:rPr>
              <a:t>Netsmart</a:t>
            </a:r>
            <a:r>
              <a:rPr lang="en-GB" sz="1100" dirty="0">
                <a:solidFill>
                  <a:srgbClr val="003300"/>
                </a:solidFill>
              </a:rPr>
              <a:t>) – Operations Manager </a:t>
            </a:r>
            <a:endParaRPr lang="en-GB" sz="1100" dirty="0" smtClean="0">
              <a:solidFill>
                <a:srgbClr val="003300"/>
              </a:solidFill>
            </a:endParaRPr>
          </a:p>
          <a:p>
            <a:r>
              <a:rPr lang="en-GB" sz="1100" dirty="0" smtClean="0">
                <a:solidFill>
                  <a:srgbClr val="003300"/>
                </a:solidFill>
              </a:rPr>
              <a:t>Anna-Lis </a:t>
            </a:r>
            <a:r>
              <a:rPr lang="en-GB" sz="1100" dirty="0">
                <a:solidFill>
                  <a:srgbClr val="003300"/>
                </a:solidFill>
              </a:rPr>
              <a:t>Berg ( DIFI)</a:t>
            </a:r>
          </a:p>
          <a:p>
            <a:r>
              <a:rPr lang="en-GB" sz="1100" dirty="0">
                <a:solidFill>
                  <a:srgbClr val="003300"/>
                </a:solidFill>
              </a:rPr>
              <a:t>Mairi Hayworth (</a:t>
            </a:r>
            <a:r>
              <a:rPr lang="en-GB" sz="1100" dirty="0" err="1">
                <a:solidFill>
                  <a:srgbClr val="003300"/>
                </a:solidFill>
              </a:rPr>
              <a:t>penmarin</a:t>
            </a:r>
            <a:r>
              <a:rPr lang="en-GB" sz="1100" dirty="0">
                <a:solidFill>
                  <a:srgbClr val="003300"/>
                </a:solidFill>
              </a:rPr>
              <a:t>) - BOM</a:t>
            </a:r>
          </a:p>
          <a:p>
            <a:r>
              <a:rPr lang="en-GB" sz="1100" dirty="0">
                <a:solidFill>
                  <a:srgbClr val="003300"/>
                </a:solidFill>
              </a:rPr>
              <a:t>Clara </a:t>
            </a:r>
            <a:r>
              <a:rPr lang="en-GB" sz="1100" dirty="0" err="1">
                <a:solidFill>
                  <a:srgbClr val="003300"/>
                </a:solidFill>
              </a:rPr>
              <a:t>Møller</a:t>
            </a:r>
            <a:r>
              <a:rPr lang="en-GB" sz="1100" dirty="0">
                <a:solidFill>
                  <a:srgbClr val="003300"/>
                </a:solidFill>
              </a:rPr>
              <a:t>-Nielsen (Drop </a:t>
            </a:r>
            <a:r>
              <a:rPr lang="en-GB" sz="1100" dirty="0" err="1">
                <a:solidFill>
                  <a:srgbClr val="003300"/>
                </a:solidFill>
              </a:rPr>
              <a:t>Byrden</a:t>
            </a:r>
            <a:r>
              <a:rPr lang="en-GB" sz="1100" dirty="0">
                <a:solidFill>
                  <a:srgbClr val="003300"/>
                </a:solidFill>
              </a:rPr>
              <a:t>) - </a:t>
            </a:r>
            <a:r>
              <a:rPr lang="en-GB" sz="1100" dirty="0" smtClean="0">
                <a:solidFill>
                  <a:srgbClr val="003300"/>
                </a:solidFill>
              </a:rPr>
              <a:t>BAM</a:t>
            </a:r>
            <a:endParaRPr lang="en-GB" sz="1100" dirty="0">
              <a:solidFill>
                <a:srgbClr val="003300"/>
              </a:solidFill>
            </a:endParaRPr>
          </a:p>
          <a:p>
            <a:r>
              <a:rPr lang="en-GB" sz="1100" dirty="0" smtClean="0">
                <a:solidFill>
                  <a:srgbClr val="003300"/>
                </a:solidFill>
              </a:rPr>
              <a:t>Jostein </a:t>
            </a:r>
            <a:r>
              <a:rPr lang="en-GB" sz="1100" dirty="0">
                <a:solidFill>
                  <a:srgbClr val="003300"/>
                </a:solidFill>
              </a:rPr>
              <a:t>Frømyr ( DIFI) – Agreement Coordinator </a:t>
            </a:r>
          </a:p>
          <a:p>
            <a:pPr algn="ctr"/>
            <a:endParaRPr lang="en-GB" sz="1400" dirty="0">
              <a:solidFill>
                <a:srgbClr val="003300"/>
              </a:solidFill>
            </a:endParaRPr>
          </a:p>
        </p:txBody>
      </p:sp>
      <p:sp>
        <p:nvSpPr>
          <p:cNvPr id="10" name="Snakkeboble: rektangel 7">
            <a:extLst>
              <a:ext uri="{FF2B5EF4-FFF2-40B4-BE49-F238E27FC236}">
                <a16:creationId xmlns:a16="http://schemas.microsoft.com/office/drawing/2014/main" id="{7A6867E5-461A-4C98-A22A-83A893A6D9CA}"/>
              </a:ext>
            </a:extLst>
          </p:cNvPr>
          <p:cNvSpPr/>
          <p:nvPr/>
        </p:nvSpPr>
        <p:spPr>
          <a:xfrm>
            <a:off x="7769830" y="3837360"/>
            <a:ext cx="2505346" cy="1414481"/>
          </a:xfrm>
          <a:prstGeom prst="wedgeRectCallout">
            <a:avLst>
              <a:gd name="adj1" fmla="val -64773"/>
              <a:gd name="adj2" fmla="val -1191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solidFill>
                  <a:srgbClr val="003300"/>
                </a:solidFill>
              </a:rPr>
              <a:t>André </a:t>
            </a:r>
            <a:r>
              <a:rPr lang="en-GB" sz="1050" dirty="0" err="1">
                <a:solidFill>
                  <a:srgbClr val="003300"/>
                </a:solidFill>
              </a:rPr>
              <a:t>Hoddevik</a:t>
            </a:r>
            <a:r>
              <a:rPr lang="en-GB" sz="1050" dirty="0">
                <a:solidFill>
                  <a:srgbClr val="003300"/>
                </a:solidFill>
              </a:rPr>
              <a:t> (</a:t>
            </a:r>
            <a:r>
              <a:rPr lang="en-GB" sz="1050" dirty="0" err="1">
                <a:solidFill>
                  <a:srgbClr val="003300"/>
                </a:solidFill>
              </a:rPr>
              <a:t>difi</a:t>
            </a:r>
            <a:r>
              <a:rPr lang="en-GB" sz="1050" dirty="0">
                <a:solidFill>
                  <a:srgbClr val="003300"/>
                </a:solidFill>
              </a:rPr>
              <a:t>) SC</a:t>
            </a:r>
          </a:p>
          <a:p>
            <a:r>
              <a:rPr lang="en-GB" sz="1050" dirty="0">
                <a:solidFill>
                  <a:srgbClr val="003300"/>
                </a:solidFill>
              </a:rPr>
              <a:t>Sören Pedersen (ESV) POACC</a:t>
            </a:r>
          </a:p>
          <a:p>
            <a:r>
              <a:rPr lang="en-GB" sz="1050" dirty="0">
                <a:solidFill>
                  <a:srgbClr val="003300"/>
                </a:solidFill>
              </a:rPr>
              <a:t>Hans Berg (</a:t>
            </a:r>
            <a:r>
              <a:rPr lang="en-GB" sz="1050" dirty="0" err="1">
                <a:solidFill>
                  <a:srgbClr val="003300"/>
                </a:solidFill>
              </a:rPr>
              <a:t>Tickstar</a:t>
            </a:r>
            <a:r>
              <a:rPr lang="en-GB" sz="1050" dirty="0">
                <a:solidFill>
                  <a:srgbClr val="003300"/>
                </a:solidFill>
              </a:rPr>
              <a:t>) TICC</a:t>
            </a:r>
          </a:p>
          <a:p>
            <a:r>
              <a:rPr lang="en-GB" sz="1050" dirty="0">
                <a:solidFill>
                  <a:srgbClr val="003300"/>
                </a:solidFill>
              </a:rPr>
              <a:t>Isabella </a:t>
            </a:r>
            <a:r>
              <a:rPr lang="en-GB" sz="1050" dirty="0" err="1">
                <a:solidFill>
                  <a:srgbClr val="003300"/>
                </a:solidFill>
              </a:rPr>
              <a:t>Rapisarda</a:t>
            </a:r>
            <a:r>
              <a:rPr lang="en-GB" sz="1050" dirty="0">
                <a:solidFill>
                  <a:srgbClr val="003300"/>
                </a:solidFill>
              </a:rPr>
              <a:t> (</a:t>
            </a:r>
            <a:r>
              <a:rPr lang="en-GB" sz="1050" dirty="0" err="1">
                <a:solidFill>
                  <a:srgbClr val="003300"/>
                </a:solidFill>
              </a:rPr>
              <a:t>Consip</a:t>
            </a:r>
            <a:r>
              <a:rPr lang="en-GB" sz="1050" dirty="0">
                <a:solidFill>
                  <a:srgbClr val="003300"/>
                </a:solidFill>
              </a:rPr>
              <a:t>) PRACC</a:t>
            </a:r>
          </a:p>
          <a:p>
            <a:r>
              <a:rPr lang="en-GB" sz="1050" dirty="0">
                <a:solidFill>
                  <a:srgbClr val="003300"/>
                </a:solidFill>
              </a:rPr>
              <a:t>Niels </a:t>
            </a:r>
            <a:r>
              <a:rPr lang="en-GB" sz="1050" dirty="0" err="1">
                <a:solidFill>
                  <a:srgbClr val="003300"/>
                </a:solidFill>
              </a:rPr>
              <a:t>Pagh</a:t>
            </a:r>
            <a:r>
              <a:rPr lang="en-GB" sz="1050" dirty="0">
                <a:solidFill>
                  <a:srgbClr val="003300"/>
                </a:solidFill>
              </a:rPr>
              <a:t>-Rasmussen (IBM)</a:t>
            </a:r>
          </a:p>
          <a:p>
            <a:r>
              <a:rPr lang="en-GB" sz="1050" dirty="0">
                <a:solidFill>
                  <a:srgbClr val="003300"/>
                </a:solidFill>
              </a:rPr>
              <a:t>Steve Graham ( NHS) </a:t>
            </a:r>
          </a:p>
        </p:txBody>
      </p:sp>
      <p:sp>
        <p:nvSpPr>
          <p:cNvPr id="11" name="Snakkeboble: rektangel 8">
            <a:extLst>
              <a:ext uri="{FF2B5EF4-FFF2-40B4-BE49-F238E27FC236}">
                <a16:creationId xmlns:a16="http://schemas.microsoft.com/office/drawing/2014/main" id="{7A7D6C3B-6D3F-4408-93A4-5438A57F0FB4}"/>
              </a:ext>
            </a:extLst>
          </p:cNvPr>
          <p:cNvSpPr/>
          <p:nvPr/>
        </p:nvSpPr>
        <p:spPr>
          <a:xfrm>
            <a:off x="8215841" y="5499550"/>
            <a:ext cx="1891791" cy="308312"/>
          </a:xfrm>
          <a:prstGeom prst="wedgeRectCallout">
            <a:avLst>
              <a:gd name="adj1" fmla="val -87994"/>
              <a:gd name="adj2" fmla="val 6393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3300"/>
                </a:solidFill>
              </a:rPr>
              <a:t>All Members</a:t>
            </a:r>
          </a:p>
        </p:txBody>
      </p:sp>
    </p:spTree>
    <p:extLst>
      <p:ext uri="{BB962C8B-B14F-4D97-AF65-F5344CB8AC3E}">
        <p14:creationId xmlns:p14="http://schemas.microsoft.com/office/powerpoint/2010/main" val="252060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4089435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614584" y="2948947"/>
            <a:ext cx="4953000" cy="1301751"/>
          </a:xfrm>
        </p:spPr>
        <p:txBody>
          <a:bodyPr/>
          <a:lstStyle/>
          <a:p>
            <a:r>
              <a:rPr lang="en-GB" sz="2400" dirty="0"/>
              <a:t>PEPPOL Infrastructure and CEF </a:t>
            </a:r>
            <a:r>
              <a:rPr lang="en-GB" sz="2400" dirty="0" err="1"/>
              <a:t>eDelivery</a:t>
            </a:r>
            <a:endParaRPr lang="sv-SE" sz="2400" dirty="0"/>
          </a:p>
        </p:txBody>
      </p:sp>
      <p:sp>
        <p:nvSpPr>
          <p:cNvPr id="5" name="Platshållare för text 4"/>
          <p:cNvSpPr>
            <a:spLocks noGrp="1"/>
          </p:cNvSpPr>
          <p:nvPr>
            <p:ph type="body" sz="quarter" idx="10"/>
          </p:nvPr>
        </p:nvSpPr>
        <p:spPr/>
        <p:txBody>
          <a:bodyPr/>
          <a:lstStyle/>
          <a:p>
            <a:r>
              <a:rPr lang="en-GB" altLang="en-US" b="1" dirty="0"/>
              <a:t>Martin Forsberg</a:t>
            </a:r>
          </a:p>
        </p:txBody>
      </p:sp>
    </p:spTree>
    <p:extLst>
      <p:ext uri="{BB962C8B-B14F-4D97-AF65-F5344CB8AC3E}">
        <p14:creationId xmlns:p14="http://schemas.microsoft.com/office/powerpoint/2010/main" val="148535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79510" y="1220755"/>
          <a:ext cx="7079588" cy="3640230"/>
        </p:xfrm>
        <a:graphic>
          <a:graphicData uri="http://schemas.openxmlformats.org/drawingml/2006/table">
            <a:tbl>
              <a:tblPr/>
              <a:tblGrid>
                <a:gridCol w="626461">
                  <a:extLst>
                    <a:ext uri="{9D8B030D-6E8A-4147-A177-3AD203B41FA5}">
                      <a16:colId xmlns:a16="http://schemas.microsoft.com/office/drawing/2014/main" val="20000"/>
                    </a:ext>
                  </a:extLst>
                </a:gridCol>
                <a:gridCol w="6453127">
                  <a:extLst>
                    <a:ext uri="{9D8B030D-6E8A-4147-A177-3AD203B41FA5}">
                      <a16:colId xmlns:a16="http://schemas.microsoft.com/office/drawing/2014/main" val="20001"/>
                    </a:ext>
                  </a:extLst>
                </a:gridCol>
              </a:tblGrid>
              <a:tr h="887340">
                <a:tc>
                  <a:txBody>
                    <a:bodyPr/>
                    <a:lstStyle>
                      <a:lvl1pPr marL="0" algn="l" defTabSz="1219110" rtl="0" eaLnBrk="1" latinLnBrk="0" hangingPunct="1">
                        <a:defRPr sz="2400" kern="1200">
                          <a:solidFill>
                            <a:schemeClr val="dk1"/>
                          </a:solidFill>
                          <a:latin typeface="Verdana"/>
                        </a:defRPr>
                      </a:lvl1pPr>
                      <a:lvl2pPr marL="609555" algn="l" defTabSz="1219110" rtl="0" eaLnBrk="1" latinLnBrk="0" hangingPunct="1">
                        <a:defRPr sz="2400" kern="1200">
                          <a:solidFill>
                            <a:schemeClr val="dk1"/>
                          </a:solidFill>
                          <a:latin typeface="Verdana"/>
                        </a:defRPr>
                      </a:lvl2pPr>
                      <a:lvl3pPr marL="1219110" algn="l" defTabSz="1219110" rtl="0" eaLnBrk="1" latinLnBrk="0" hangingPunct="1">
                        <a:defRPr sz="2400" kern="1200">
                          <a:solidFill>
                            <a:schemeClr val="dk1"/>
                          </a:solidFill>
                          <a:latin typeface="Verdana"/>
                        </a:defRPr>
                      </a:lvl3pPr>
                      <a:lvl4pPr marL="1828664" algn="l" defTabSz="1219110" rtl="0" eaLnBrk="1" latinLnBrk="0" hangingPunct="1">
                        <a:defRPr sz="2400" kern="1200">
                          <a:solidFill>
                            <a:schemeClr val="dk1"/>
                          </a:solidFill>
                          <a:latin typeface="Verdana"/>
                        </a:defRPr>
                      </a:lvl4pPr>
                      <a:lvl5pPr marL="2438218" algn="l" defTabSz="1219110" rtl="0" eaLnBrk="1" latinLnBrk="0" hangingPunct="1">
                        <a:defRPr sz="2400" kern="1200">
                          <a:solidFill>
                            <a:schemeClr val="dk1"/>
                          </a:solidFill>
                          <a:latin typeface="Verdana"/>
                        </a:defRPr>
                      </a:lvl5pPr>
                      <a:lvl6pPr marL="3047772" algn="l" defTabSz="1219110" rtl="0" eaLnBrk="1" latinLnBrk="0" hangingPunct="1">
                        <a:defRPr sz="2400" kern="1200">
                          <a:solidFill>
                            <a:schemeClr val="dk1"/>
                          </a:solidFill>
                          <a:latin typeface="Verdana"/>
                        </a:defRPr>
                      </a:lvl6pPr>
                      <a:lvl7pPr marL="3657327" algn="l" defTabSz="1219110" rtl="0" eaLnBrk="1" latinLnBrk="0" hangingPunct="1">
                        <a:defRPr sz="2400" kern="1200">
                          <a:solidFill>
                            <a:schemeClr val="dk1"/>
                          </a:solidFill>
                          <a:latin typeface="Verdana"/>
                        </a:defRPr>
                      </a:lvl7pPr>
                      <a:lvl8pPr marL="4266880" algn="l" defTabSz="1219110" rtl="0" eaLnBrk="1" latinLnBrk="0" hangingPunct="1">
                        <a:defRPr sz="2400" kern="1200">
                          <a:solidFill>
                            <a:schemeClr val="dk1"/>
                          </a:solidFill>
                          <a:latin typeface="Verdana"/>
                        </a:defRPr>
                      </a:lvl8pPr>
                      <a:lvl9pPr marL="4876435" algn="l" defTabSz="1219110" rtl="0" eaLnBrk="1" latinLnBrk="0" hangingPunct="1">
                        <a:defRPr sz="2400" kern="1200">
                          <a:solidFill>
                            <a:schemeClr val="dk1"/>
                          </a:solidFill>
                          <a:latin typeface="Verdana"/>
                        </a:defRPr>
                      </a:lvl9pPr>
                    </a:lstStyle>
                    <a:p>
                      <a:pPr algn="l" fontAlgn="b"/>
                      <a:r>
                        <a:rPr lang="de-DE" sz="2000" b="0" u="none" strike="noStrike" dirty="0">
                          <a:solidFill>
                            <a:srgbClr val="FFD624"/>
                          </a:solidFill>
                          <a:effectLst/>
                          <a:latin typeface="Verdana" charset="0"/>
                          <a:ea typeface="Verdana" charset="0"/>
                          <a:cs typeface="Verdana" charset="0"/>
                        </a:rPr>
                        <a:t>1.</a:t>
                      </a:r>
                      <a:endParaRPr lang="de-DE" sz="2000" b="0" i="0" u="none" strike="noStrike" baseline="30000" dirty="0">
                        <a:solidFill>
                          <a:srgbClr val="FFD624"/>
                        </a:solidFill>
                        <a:effectLst/>
                        <a:latin typeface="Verdana" charset="0"/>
                        <a:ea typeface="Verdana" charset="0"/>
                        <a:cs typeface="Verdana" charset="0"/>
                      </a:endParaRPr>
                    </a:p>
                  </a:txBody>
                  <a:tcPr marL="14865" marR="14865" marT="14865" marB="0" anchor="ctr">
                    <a:lnL w="12700" cmpd="sng">
                      <a:noFill/>
                    </a:lnL>
                    <a:lnR w="12700" cmpd="sng">
                      <a:noFill/>
                    </a:lnR>
                    <a:lnT w="12700" cmpd="sng">
                      <a:noFill/>
                    </a:lnT>
                    <a:lnB w="9525"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1219110" rtl="0" eaLnBrk="1" latinLnBrk="0" hangingPunct="1">
                        <a:defRPr sz="2400" kern="1200">
                          <a:solidFill>
                            <a:schemeClr val="dk1"/>
                          </a:solidFill>
                          <a:latin typeface="Verdana"/>
                        </a:defRPr>
                      </a:lvl1pPr>
                      <a:lvl2pPr marL="609555" algn="l" defTabSz="1219110" rtl="0" eaLnBrk="1" latinLnBrk="0" hangingPunct="1">
                        <a:defRPr sz="2400" kern="1200">
                          <a:solidFill>
                            <a:schemeClr val="dk1"/>
                          </a:solidFill>
                          <a:latin typeface="Verdana"/>
                        </a:defRPr>
                      </a:lvl2pPr>
                      <a:lvl3pPr marL="1219110" algn="l" defTabSz="1219110" rtl="0" eaLnBrk="1" latinLnBrk="0" hangingPunct="1">
                        <a:defRPr sz="2400" kern="1200">
                          <a:solidFill>
                            <a:schemeClr val="dk1"/>
                          </a:solidFill>
                          <a:latin typeface="Verdana"/>
                        </a:defRPr>
                      </a:lvl3pPr>
                      <a:lvl4pPr marL="1828664" algn="l" defTabSz="1219110" rtl="0" eaLnBrk="1" latinLnBrk="0" hangingPunct="1">
                        <a:defRPr sz="2400" kern="1200">
                          <a:solidFill>
                            <a:schemeClr val="dk1"/>
                          </a:solidFill>
                          <a:latin typeface="Verdana"/>
                        </a:defRPr>
                      </a:lvl4pPr>
                      <a:lvl5pPr marL="2438218" algn="l" defTabSz="1219110" rtl="0" eaLnBrk="1" latinLnBrk="0" hangingPunct="1">
                        <a:defRPr sz="2400" kern="1200">
                          <a:solidFill>
                            <a:schemeClr val="dk1"/>
                          </a:solidFill>
                          <a:latin typeface="Verdana"/>
                        </a:defRPr>
                      </a:lvl5pPr>
                      <a:lvl6pPr marL="3047772" algn="l" defTabSz="1219110" rtl="0" eaLnBrk="1" latinLnBrk="0" hangingPunct="1">
                        <a:defRPr sz="2400" kern="1200">
                          <a:solidFill>
                            <a:schemeClr val="dk1"/>
                          </a:solidFill>
                          <a:latin typeface="Verdana"/>
                        </a:defRPr>
                      </a:lvl6pPr>
                      <a:lvl7pPr marL="3657327" algn="l" defTabSz="1219110" rtl="0" eaLnBrk="1" latinLnBrk="0" hangingPunct="1">
                        <a:defRPr sz="2400" kern="1200">
                          <a:solidFill>
                            <a:schemeClr val="dk1"/>
                          </a:solidFill>
                          <a:latin typeface="Verdana"/>
                        </a:defRPr>
                      </a:lvl7pPr>
                      <a:lvl8pPr marL="4266880" algn="l" defTabSz="1219110" rtl="0" eaLnBrk="1" latinLnBrk="0" hangingPunct="1">
                        <a:defRPr sz="2400" kern="1200">
                          <a:solidFill>
                            <a:schemeClr val="dk1"/>
                          </a:solidFill>
                          <a:latin typeface="Verdana"/>
                        </a:defRPr>
                      </a:lvl8pPr>
                      <a:lvl9pPr marL="4876435" algn="l" defTabSz="1219110" rtl="0" eaLnBrk="1" latinLnBrk="0" hangingPunct="1">
                        <a:defRPr sz="2400" kern="1200">
                          <a:solidFill>
                            <a:schemeClr val="dk1"/>
                          </a:solidFill>
                          <a:latin typeface="Verdana"/>
                        </a:defRPr>
                      </a:lvl9pPr>
                    </a:lstStyle>
                    <a:p>
                      <a:pPr lvl="0" algn="l" fontAlgn="b"/>
                      <a:endParaRPr lang="en-US" sz="1600" b="1" i="0" u="none" strike="noStrike" dirty="0">
                        <a:solidFill>
                          <a:schemeClr val="bg1"/>
                        </a:solidFill>
                        <a:effectLst/>
                        <a:latin typeface="Verdana" charset="0"/>
                        <a:ea typeface="Verdana" charset="0"/>
                        <a:cs typeface="Verdana" charset="0"/>
                      </a:endParaRPr>
                    </a:p>
                    <a:p>
                      <a:pPr lvl="0" algn="l" fontAlgn="b"/>
                      <a:r>
                        <a:rPr lang="en-US" sz="1600" b="1" i="0" u="none" strike="noStrike" dirty="0">
                          <a:solidFill>
                            <a:schemeClr val="bg1"/>
                          </a:solidFill>
                          <a:effectLst/>
                          <a:latin typeface="Verdana" charset="0"/>
                          <a:ea typeface="Verdana" charset="0"/>
                          <a:cs typeface="Verdana" charset="0"/>
                        </a:rPr>
                        <a:t>A short introduction to the (former) challenges in electronic business </a:t>
                      </a:r>
                    </a:p>
                  </a:txBody>
                  <a:tcPr marL="14865" marR="14865" marT="14865" marB="0" anchor="ctr">
                    <a:lnL w="12700" cmpd="sng">
                      <a:noFill/>
                    </a:lnL>
                    <a:lnR w="12700" cmpd="sng">
                      <a:noFill/>
                    </a:lnR>
                    <a:lnT w="12700" cmpd="sng">
                      <a:noFill/>
                    </a:lnT>
                    <a:lnB w="9525"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6385">
                <a:tc>
                  <a:txBody>
                    <a:bodyPr/>
                    <a:lstStyle>
                      <a:lvl1pPr marL="0" algn="l" defTabSz="1219110" rtl="0" eaLnBrk="1" latinLnBrk="0" hangingPunct="1">
                        <a:defRPr sz="2400" kern="1200">
                          <a:solidFill>
                            <a:schemeClr val="dk1"/>
                          </a:solidFill>
                          <a:latin typeface="Verdana"/>
                        </a:defRPr>
                      </a:lvl1pPr>
                      <a:lvl2pPr marL="609555" algn="l" defTabSz="1219110" rtl="0" eaLnBrk="1" latinLnBrk="0" hangingPunct="1">
                        <a:defRPr sz="2400" kern="1200">
                          <a:solidFill>
                            <a:schemeClr val="dk1"/>
                          </a:solidFill>
                          <a:latin typeface="Verdana"/>
                        </a:defRPr>
                      </a:lvl2pPr>
                      <a:lvl3pPr marL="1219110" algn="l" defTabSz="1219110" rtl="0" eaLnBrk="1" latinLnBrk="0" hangingPunct="1">
                        <a:defRPr sz="2400" kern="1200">
                          <a:solidFill>
                            <a:schemeClr val="dk1"/>
                          </a:solidFill>
                          <a:latin typeface="Verdana"/>
                        </a:defRPr>
                      </a:lvl3pPr>
                      <a:lvl4pPr marL="1828664" algn="l" defTabSz="1219110" rtl="0" eaLnBrk="1" latinLnBrk="0" hangingPunct="1">
                        <a:defRPr sz="2400" kern="1200">
                          <a:solidFill>
                            <a:schemeClr val="dk1"/>
                          </a:solidFill>
                          <a:latin typeface="Verdana"/>
                        </a:defRPr>
                      </a:lvl4pPr>
                      <a:lvl5pPr marL="2438218" algn="l" defTabSz="1219110" rtl="0" eaLnBrk="1" latinLnBrk="0" hangingPunct="1">
                        <a:defRPr sz="2400" kern="1200">
                          <a:solidFill>
                            <a:schemeClr val="dk1"/>
                          </a:solidFill>
                          <a:latin typeface="Verdana"/>
                        </a:defRPr>
                      </a:lvl5pPr>
                      <a:lvl6pPr marL="3047772" algn="l" defTabSz="1219110" rtl="0" eaLnBrk="1" latinLnBrk="0" hangingPunct="1">
                        <a:defRPr sz="2400" kern="1200">
                          <a:solidFill>
                            <a:schemeClr val="dk1"/>
                          </a:solidFill>
                          <a:latin typeface="Verdana"/>
                        </a:defRPr>
                      </a:lvl6pPr>
                      <a:lvl7pPr marL="3657327" algn="l" defTabSz="1219110" rtl="0" eaLnBrk="1" latinLnBrk="0" hangingPunct="1">
                        <a:defRPr sz="2400" kern="1200">
                          <a:solidFill>
                            <a:schemeClr val="dk1"/>
                          </a:solidFill>
                          <a:latin typeface="Verdana"/>
                        </a:defRPr>
                      </a:lvl7pPr>
                      <a:lvl8pPr marL="4266880" algn="l" defTabSz="1219110" rtl="0" eaLnBrk="1" latinLnBrk="0" hangingPunct="1">
                        <a:defRPr sz="2400" kern="1200">
                          <a:solidFill>
                            <a:schemeClr val="dk1"/>
                          </a:solidFill>
                          <a:latin typeface="Verdana"/>
                        </a:defRPr>
                      </a:lvl8pPr>
                      <a:lvl9pPr marL="4876435" algn="l" defTabSz="1219110" rtl="0" eaLnBrk="1" latinLnBrk="0" hangingPunct="1">
                        <a:defRPr sz="2400" kern="1200">
                          <a:solidFill>
                            <a:schemeClr val="dk1"/>
                          </a:solidFill>
                          <a:latin typeface="Verdana"/>
                        </a:defRPr>
                      </a:lvl9pPr>
                    </a:lstStyle>
                    <a:p>
                      <a:pPr algn="l" fontAlgn="b"/>
                      <a:r>
                        <a:rPr lang="de-DE" sz="2000" b="0" u="none" strike="noStrike" dirty="0">
                          <a:solidFill>
                            <a:srgbClr val="FFD624"/>
                          </a:solidFill>
                          <a:effectLst/>
                          <a:latin typeface="Verdana" charset="0"/>
                          <a:ea typeface="Verdana" charset="0"/>
                          <a:cs typeface="Verdana" charset="0"/>
                        </a:rPr>
                        <a:t>2.</a:t>
                      </a:r>
                      <a:endParaRPr lang="de-DE" sz="2000" b="0" i="0" u="none" strike="noStrike" baseline="30000" dirty="0">
                        <a:solidFill>
                          <a:srgbClr val="FFD624"/>
                        </a:solidFill>
                        <a:effectLst/>
                        <a:latin typeface="Verdana" charset="0"/>
                        <a:ea typeface="Verdana" charset="0"/>
                        <a:cs typeface="Verdana" charset="0"/>
                      </a:endParaRPr>
                    </a:p>
                  </a:txBody>
                  <a:tcPr marL="14865" marR="14865" marT="14865" marB="0" anchor="ctr">
                    <a:lnL w="12700" cmpd="sng">
                      <a:noFill/>
                    </a:lnL>
                    <a:lnR w="12700" cmpd="sng">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1219110" rtl="0" eaLnBrk="1" latinLnBrk="0" hangingPunct="1">
                        <a:defRPr sz="2400" kern="1200">
                          <a:solidFill>
                            <a:schemeClr val="dk1"/>
                          </a:solidFill>
                          <a:latin typeface="Verdana"/>
                        </a:defRPr>
                      </a:lvl1pPr>
                      <a:lvl2pPr marL="609555" algn="l" defTabSz="1219110" rtl="0" eaLnBrk="1" latinLnBrk="0" hangingPunct="1">
                        <a:defRPr sz="2400" kern="1200">
                          <a:solidFill>
                            <a:schemeClr val="dk1"/>
                          </a:solidFill>
                          <a:latin typeface="Verdana"/>
                        </a:defRPr>
                      </a:lvl2pPr>
                      <a:lvl3pPr marL="1219110" algn="l" defTabSz="1219110" rtl="0" eaLnBrk="1" latinLnBrk="0" hangingPunct="1">
                        <a:defRPr sz="2400" kern="1200">
                          <a:solidFill>
                            <a:schemeClr val="dk1"/>
                          </a:solidFill>
                          <a:latin typeface="Verdana"/>
                        </a:defRPr>
                      </a:lvl3pPr>
                      <a:lvl4pPr marL="1828664" algn="l" defTabSz="1219110" rtl="0" eaLnBrk="1" latinLnBrk="0" hangingPunct="1">
                        <a:defRPr sz="2400" kern="1200">
                          <a:solidFill>
                            <a:schemeClr val="dk1"/>
                          </a:solidFill>
                          <a:latin typeface="Verdana"/>
                        </a:defRPr>
                      </a:lvl4pPr>
                      <a:lvl5pPr marL="2438218" algn="l" defTabSz="1219110" rtl="0" eaLnBrk="1" latinLnBrk="0" hangingPunct="1">
                        <a:defRPr sz="2400" kern="1200">
                          <a:solidFill>
                            <a:schemeClr val="dk1"/>
                          </a:solidFill>
                          <a:latin typeface="Verdana"/>
                        </a:defRPr>
                      </a:lvl5pPr>
                      <a:lvl6pPr marL="3047772" algn="l" defTabSz="1219110" rtl="0" eaLnBrk="1" latinLnBrk="0" hangingPunct="1">
                        <a:defRPr sz="2400" kern="1200">
                          <a:solidFill>
                            <a:schemeClr val="dk1"/>
                          </a:solidFill>
                          <a:latin typeface="Verdana"/>
                        </a:defRPr>
                      </a:lvl6pPr>
                      <a:lvl7pPr marL="3657327" algn="l" defTabSz="1219110" rtl="0" eaLnBrk="1" latinLnBrk="0" hangingPunct="1">
                        <a:defRPr sz="2400" kern="1200">
                          <a:solidFill>
                            <a:schemeClr val="dk1"/>
                          </a:solidFill>
                          <a:latin typeface="Verdana"/>
                        </a:defRPr>
                      </a:lvl7pPr>
                      <a:lvl8pPr marL="4266880" algn="l" defTabSz="1219110" rtl="0" eaLnBrk="1" latinLnBrk="0" hangingPunct="1">
                        <a:defRPr sz="2400" kern="1200">
                          <a:solidFill>
                            <a:schemeClr val="dk1"/>
                          </a:solidFill>
                          <a:latin typeface="Verdana"/>
                        </a:defRPr>
                      </a:lvl8pPr>
                      <a:lvl9pPr marL="4876435" algn="l" defTabSz="1219110" rtl="0" eaLnBrk="1" latinLnBrk="0" hangingPunct="1">
                        <a:defRPr sz="2400" kern="1200">
                          <a:solidFill>
                            <a:schemeClr val="dk1"/>
                          </a:solidFill>
                          <a:latin typeface="Verdana"/>
                        </a:defRPr>
                      </a:lvl9pPr>
                    </a:lstStyle>
                    <a:p>
                      <a:pPr marL="0" marR="0" lvl="0" indent="0" algn="l" defTabSz="1219140" rtl="0" eaLnBrk="1" fontAlgn="b" latinLnBrk="0" hangingPunct="1">
                        <a:lnSpc>
                          <a:spcPct val="100000"/>
                        </a:lnSpc>
                        <a:spcBef>
                          <a:spcPts val="0"/>
                        </a:spcBef>
                        <a:spcAft>
                          <a:spcPts val="0"/>
                        </a:spcAft>
                        <a:buClrTx/>
                        <a:buSzTx/>
                        <a:buFontTx/>
                        <a:buNone/>
                        <a:tabLst/>
                        <a:defRPr/>
                      </a:pPr>
                      <a:endParaRPr lang="en-GB" sz="1600" b="1" i="0" u="none" strike="noStrike" dirty="0">
                        <a:solidFill>
                          <a:schemeClr val="bg1"/>
                        </a:solidFill>
                        <a:effectLst/>
                        <a:latin typeface="Verdana" charset="0"/>
                        <a:ea typeface="Verdana" charset="0"/>
                        <a:cs typeface="Verdana" charset="0"/>
                      </a:endParaRPr>
                    </a:p>
                    <a:p>
                      <a:pPr marL="0" marR="0" lvl="0" indent="0" algn="l" defTabSz="121914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Verdana" charset="0"/>
                          <a:ea typeface="Verdana" charset="0"/>
                          <a:cs typeface="Verdana" charset="0"/>
                        </a:rPr>
                        <a:t>The CEF </a:t>
                      </a:r>
                      <a:r>
                        <a:rPr lang="en-US" sz="1600" b="1" i="0" u="none" strike="noStrike" dirty="0" err="1">
                          <a:solidFill>
                            <a:schemeClr val="bg1"/>
                          </a:solidFill>
                          <a:effectLst/>
                          <a:latin typeface="Verdana" charset="0"/>
                          <a:ea typeface="Verdana" charset="0"/>
                          <a:cs typeface="Verdana" charset="0"/>
                        </a:rPr>
                        <a:t>eDelivery</a:t>
                      </a:r>
                      <a:r>
                        <a:rPr lang="en-US" sz="1600" b="1" i="0" u="none" strike="noStrike" dirty="0">
                          <a:solidFill>
                            <a:schemeClr val="bg1"/>
                          </a:solidFill>
                          <a:effectLst/>
                          <a:latin typeface="Verdana" charset="0"/>
                          <a:ea typeface="Verdana" charset="0"/>
                          <a:cs typeface="Verdana" charset="0"/>
                        </a:rPr>
                        <a:t> Discovery Model/PEPPOL approach</a:t>
                      </a:r>
                    </a:p>
                    <a:p>
                      <a:pPr marL="0" marR="0" lvl="0" indent="0" algn="l" defTabSz="1219140" rtl="0" eaLnBrk="1" fontAlgn="b" latinLnBrk="0" hangingPunct="1">
                        <a:lnSpc>
                          <a:spcPct val="100000"/>
                        </a:lnSpc>
                        <a:spcBef>
                          <a:spcPts val="0"/>
                        </a:spcBef>
                        <a:spcAft>
                          <a:spcPts val="0"/>
                        </a:spcAft>
                        <a:buClrTx/>
                        <a:buSzTx/>
                        <a:buFontTx/>
                        <a:buNone/>
                        <a:tabLst/>
                        <a:defRPr/>
                      </a:pPr>
                      <a:endParaRPr lang="en-US" sz="1600" b="1" i="0" u="none" strike="noStrike" dirty="0">
                        <a:solidFill>
                          <a:schemeClr val="bg1"/>
                        </a:solidFill>
                        <a:effectLst/>
                        <a:latin typeface="Verdana" charset="0"/>
                        <a:ea typeface="Verdana" charset="0"/>
                        <a:cs typeface="Verdana" charset="0"/>
                      </a:endParaRPr>
                    </a:p>
                  </a:txBody>
                  <a:tcPr marL="14865" marR="14865" marT="14865" marB="0" anchor="ctr">
                    <a:lnL w="12700" cmpd="sng">
                      <a:noFill/>
                    </a:lnL>
                    <a:lnR w="12700" cmpd="sng">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68835">
                <a:tc>
                  <a:txBody>
                    <a:bodyPr/>
                    <a:lstStyle>
                      <a:lvl1pPr marL="0" algn="l" defTabSz="1219110" rtl="0" eaLnBrk="1" latinLnBrk="0" hangingPunct="1">
                        <a:defRPr sz="2400" kern="1200">
                          <a:solidFill>
                            <a:schemeClr val="dk1"/>
                          </a:solidFill>
                          <a:latin typeface="Verdana"/>
                        </a:defRPr>
                      </a:lvl1pPr>
                      <a:lvl2pPr marL="609555" algn="l" defTabSz="1219110" rtl="0" eaLnBrk="1" latinLnBrk="0" hangingPunct="1">
                        <a:defRPr sz="2400" kern="1200">
                          <a:solidFill>
                            <a:schemeClr val="dk1"/>
                          </a:solidFill>
                          <a:latin typeface="Verdana"/>
                        </a:defRPr>
                      </a:lvl2pPr>
                      <a:lvl3pPr marL="1219110" algn="l" defTabSz="1219110" rtl="0" eaLnBrk="1" latinLnBrk="0" hangingPunct="1">
                        <a:defRPr sz="2400" kern="1200">
                          <a:solidFill>
                            <a:schemeClr val="dk1"/>
                          </a:solidFill>
                          <a:latin typeface="Verdana"/>
                        </a:defRPr>
                      </a:lvl3pPr>
                      <a:lvl4pPr marL="1828664" algn="l" defTabSz="1219110" rtl="0" eaLnBrk="1" latinLnBrk="0" hangingPunct="1">
                        <a:defRPr sz="2400" kern="1200">
                          <a:solidFill>
                            <a:schemeClr val="dk1"/>
                          </a:solidFill>
                          <a:latin typeface="Verdana"/>
                        </a:defRPr>
                      </a:lvl4pPr>
                      <a:lvl5pPr marL="2438218" algn="l" defTabSz="1219110" rtl="0" eaLnBrk="1" latinLnBrk="0" hangingPunct="1">
                        <a:defRPr sz="2400" kern="1200">
                          <a:solidFill>
                            <a:schemeClr val="dk1"/>
                          </a:solidFill>
                          <a:latin typeface="Verdana"/>
                        </a:defRPr>
                      </a:lvl5pPr>
                      <a:lvl6pPr marL="3047772" algn="l" defTabSz="1219110" rtl="0" eaLnBrk="1" latinLnBrk="0" hangingPunct="1">
                        <a:defRPr sz="2400" kern="1200">
                          <a:solidFill>
                            <a:schemeClr val="dk1"/>
                          </a:solidFill>
                          <a:latin typeface="Verdana"/>
                        </a:defRPr>
                      </a:lvl6pPr>
                      <a:lvl7pPr marL="3657327" algn="l" defTabSz="1219110" rtl="0" eaLnBrk="1" latinLnBrk="0" hangingPunct="1">
                        <a:defRPr sz="2400" kern="1200">
                          <a:solidFill>
                            <a:schemeClr val="dk1"/>
                          </a:solidFill>
                          <a:latin typeface="Verdana"/>
                        </a:defRPr>
                      </a:lvl7pPr>
                      <a:lvl8pPr marL="4266880" algn="l" defTabSz="1219110" rtl="0" eaLnBrk="1" latinLnBrk="0" hangingPunct="1">
                        <a:defRPr sz="2400" kern="1200">
                          <a:solidFill>
                            <a:schemeClr val="dk1"/>
                          </a:solidFill>
                          <a:latin typeface="Verdana"/>
                        </a:defRPr>
                      </a:lvl8pPr>
                      <a:lvl9pPr marL="4876435" algn="l" defTabSz="1219110" rtl="0" eaLnBrk="1" latinLnBrk="0" hangingPunct="1">
                        <a:defRPr sz="2400" kern="1200">
                          <a:solidFill>
                            <a:schemeClr val="dk1"/>
                          </a:solidFill>
                          <a:latin typeface="Verdana"/>
                        </a:defRPr>
                      </a:lvl9pPr>
                    </a:lstStyle>
                    <a:p>
                      <a:pPr marL="0" marR="0" indent="0" algn="l" defTabSz="1219140" rtl="0" eaLnBrk="1" fontAlgn="b" latinLnBrk="0" hangingPunct="1">
                        <a:lnSpc>
                          <a:spcPct val="100000"/>
                        </a:lnSpc>
                        <a:spcBef>
                          <a:spcPts val="0"/>
                        </a:spcBef>
                        <a:spcAft>
                          <a:spcPts val="0"/>
                        </a:spcAft>
                        <a:buClrTx/>
                        <a:buSzTx/>
                        <a:buFontTx/>
                        <a:buNone/>
                        <a:tabLst/>
                        <a:defRPr/>
                      </a:pPr>
                      <a:r>
                        <a:rPr lang="de-DE" sz="2000" b="0" u="none" strike="noStrike" dirty="0">
                          <a:solidFill>
                            <a:srgbClr val="FFD624"/>
                          </a:solidFill>
                          <a:effectLst/>
                          <a:latin typeface="Verdana" charset="0"/>
                          <a:ea typeface="Verdana" charset="0"/>
                          <a:cs typeface="Verdana" charset="0"/>
                        </a:rPr>
                        <a:t>3.</a:t>
                      </a:r>
                      <a:endParaRPr lang="de-DE" sz="2000" b="0" i="0" u="none" strike="noStrike" baseline="30000" dirty="0">
                        <a:solidFill>
                          <a:srgbClr val="FFD624"/>
                        </a:solidFill>
                        <a:effectLst/>
                        <a:latin typeface="Verdana" charset="0"/>
                        <a:ea typeface="Verdana" charset="0"/>
                        <a:cs typeface="Verdana" charset="0"/>
                      </a:endParaRPr>
                    </a:p>
                  </a:txBody>
                  <a:tcPr marL="14865" marR="14865" marT="14865" marB="0" anchor="ctr">
                    <a:lnL w="12700" cmpd="sng">
                      <a:noFill/>
                    </a:lnL>
                    <a:lnR w="12700" cmpd="sng">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1219110" rtl="0" eaLnBrk="1" latinLnBrk="0" hangingPunct="1">
                        <a:defRPr sz="2400" kern="1200">
                          <a:solidFill>
                            <a:schemeClr val="dk1"/>
                          </a:solidFill>
                          <a:latin typeface="Verdana"/>
                        </a:defRPr>
                      </a:lvl1pPr>
                      <a:lvl2pPr marL="609555" algn="l" defTabSz="1219110" rtl="0" eaLnBrk="1" latinLnBrk="0" hangingPunct="1">
                        <a:defRPr sz="2400" kern="1200">
                          <a:solidFill>
                            <a:schemeClr val="dk1"/>
                          </a:solidFill>
                          <a:latin typeface="Verdana"/>
                        </a:defRPr>
                      </a:lvl2pPr>
                      <a:lvl3pPr marL="1219110" algn="l" defTabSz="1219110" rtl="0" eaLnBrk="1" latinLnBrk="0" hangingPunct="1">
                        <a:defRPr sz="2400" kern="1200">
                          <a:solidFill>
                            <a:schemeClr val="dk1"/>
                          </a:solidFill>
                          <a:latin typeface="Verdana"/>
                        </a:defRPr>
                      </a:lvl3pPr>
                      <a:lvl4pPr marL="1828664" algn="l" defTabSz="1219110" rtl="0" eaLnBrk="1" latinLnBrk="0" hangingPunct="1">
                        <a:defRPr sz="2400" kern="1200">
                          <a:solidFill>
                            <a:schemeClr val="dk1"/>
                          </a:solidFill>
                          <a:latin typeface="Verdana"/>
                        </a:defRPr>
                      </a:lvl4pPr>
                      <a:lvl5pPr marL="2438218" algn="l" defTabSz="1219110" rtl="0" eaLnBrk="1" latinLnBrk="0" hangingPunct="1">
                        <a:defRPr sz="2400" kern="1200">
                          <a:solidFill>
                            <a:schemeClr val="dk1"/>
                          </a:solidFill>
                          <a:latin typeface="Verdana"/>
                        </a:defRPr>
                      </a:lvl5pPr>
                      <a:lvl6pPr marL="3047772" algn="l" defTabSz="1219110" rtl="0" eaLnBrk="1" latinLnBrk="0" hangingPunct="1">
                        <a:defRPr sz="2400" kern="1200">
                          <a:solidFill>
                            <a:schemeClr val="dk1"/>
                          </a:solidFill>
                          <a:latin typeface="Verdana"/>
                        </a:defRPr>
                      </a:lvl6pPr>
                      <a:lvl7pPr marL="3657327" algn="l" defTabSz="1219110" rtl="0" eaLnBrk="1" latinLnBrk="0" hangingPunct="1">
                        <a:defRPr sz="2400" kern="1200">
                          <a:solidFill>
                            <a:schemeClr val="dk1"/>
                          </a:solidFill>
                          <a:latin typeface="Verdana"/>
                        </a:defRPr>
                      </a:lvl7pPr>
                      <a:lvl8pPr marL="4266880" algn="l" defTabSz="1219110" rtl="0" eaLnBrk="1" latinLnBrk="0" hangingPunct="1">
                        <a:defRPr sz="2400" kern="1200">
                          <a:solidFill>
                            <a:schemeClr val="dk1"/>
                          </a:solidFill>
                          <a:latin typeface="Verdana"/>
                        </a:defRPr>
                      </a:lvl8pPr>
                      <a:lvl9pPr marL="4876435" algn="l" defTabSz="1219110" rtl="0" eaLnBrk="1" latinLnBrk="0" hangingPunct="1">
                        <a:defRPr sz="2400" kern="1200">
                          <a:solidFill>
                            <a:schemeClr val="dk1"/>
                          </a:solidFill>
                          <a:latin typeface="Verdana"/>
                        </a:defRPr>
                      </a:lvl9pPr>
                    </a:lstStyle>
                    <a:p>
                      <a:pPr marL="0" marR="0" lvl="0" indent="0" algn="l" defTabSz="1219140" rtl="0" eaLnBrk="1" fontAlgn="b" latinLnBrk="0" hangingPunct="1">
                        <a:lnSpc>
                          <a:spcPct val="100000"/>
                        </a:lnSpc>
                        <a:spcBef>
                          <a:spcPts val="0"/>
                        </a:spcBef>
                        <a:spcAft>
                          <a:spcPts val="0"/>
                        </a:spcAft>
                        <a:buClrTx/>
                        <a:buSzTx/>
                        <a:buFontTx/>
                        <a:buNone/>
                        <a:tabLst/>
                        <a:defRPr/>
                      </a:pPr>
                      <a:r>
                        <a:rPr lang="en-GB" sz="1600" b="1" i="0" u="none" strike="noStrike">
                          <a:solidFill>
                            <a:schemeClr val="bg1"/>
                          </a:solidFill>
                          <a:effectLst/>
                          <a:latin typeface="Verdana" charset="0"/>
                          <a:ea typeface="Verdana" charset="0"/>
                          <a:cs typeface="Verdana" charset="0"/>
                        </a:rPr>
                        <a:t>Consequences for the users</a:t>
                      </a:r>
                    </a:p>
                  </a:txBody>
                  <a:tcPr marL="14865" marR="14865" marT="14865" marB="0" anchor="ctr">
                    <a:lnL w="12700" cmpd="sng">
                      <a:noFill/>
                    </a:lnL>
                    <a:lnR w="12700" cmpd="sng">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8835">
                <a:tc>
                  <a:txBody>
                    <a:bodyPr/>
                    <a:lstStyle/>
                    <a:p>
                      <a:pPr marL="0" marR="0" indent="0" algn="l" defTabSz="1219140" rtl="0" eaLnBrk="1" fontAlgn="b" latinLnBrk="0" hangingPunct="1">
                        <a:lnSpc>
                          <a:spcPct val="100000"/>
                        </a:lnSpc>
                        <a:spcBef>
                          <a:spcPts val="0"/>
                        </a:spcBef>
                        <a:spcAft>
                          <a:spcPts val="0"/>
                        </a:spcAft>
                        <a:buClrTx/>
                        <a:buSzTx/>
                        <a:buFontTx/>
                        <a:buNone/>
                        <a:tabLst/>
                        <a:defRPr/>
                      </a:pPr>
                      <a:r>
                        <a:rPr lang="de-DE" sz="2000" b="0" u="none" strike="noStrike" kern="1200" dirty="0">
                          <a:solidFill>
                            <a:srgbClr val="FFD624"/>
                          </a:solidFill>
                          <a:effectLst/>
                          <a:latin typeface="Verdana" charset="0"/>
                          <a:ea typeface="Verdana" charset="0"/>
                          <a:cs typeface="Verdana" charset="0"/>
                        </a:rPr>
                        <a:t>4.</a:t>
                      </a:r>
                    </a:p>
                  </a:txBody>
                  <a:tcPr marL="14865" marR="14865" marT="14865" marB="0" anchor="ctr">
                    <a:lnL w="12700" cmpd="sng">
                      <a:noFill/>
                    </a:lnL>
                    <a:lnR w="12700" cmpd="sng">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40" rtl="0" eaLnBrk="1" fontAlgn="b" latinLnBrk="0" hangingPunct="1">
                        <a:lnSpc>
                          <a:spcPct val="100000"/>
                        </a:lnSpc>
                        <a:spcBef>
                          <a:spcPts val="0"/>
                        </a:spcBef>
                        <a:spcAft>
                          <a:spcPts val="0"/>
                        </a:spcAft>
                        <a:buClrTx/>
                        <a:buSzTx/>
                        <a:buFontTx/>
                        <a:buNone/>
                        <a:tabLst/>
                        <a:defRPr/>
                      </a:pPr>
                      <a:r>
                        <a:rPr lang="en-GB" sz="1600" b="1" i="0" u="none" strike="noStrike">
                          <a:solidFill>
                            <a:schemeClr val="bg1"/>
                          </a:solidFill>
                          <a:effectLst/>
                          <a:latin typeface="Verdana" charset="0"/>
                          <a:ea typeface="Verdana" charset="0"/>
                          <a:cs typeface="Verdana" charset="0"/>
                        </a:rPr>
                        <a:t>Scalability of the infrastructure</a:t>
                      </a:r>
                    </a:p>
                  </a:txBody>
                  <a:tcPr marL="14865" marR="14865" marT="14865" marB="0" anchor="ctr">
                    <a:lnL w="12700" cmpd="sng">
                      <a:noFill/>
                    </a:lnL>
                    <a:lnR w="12700" cmpd="sng">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9152392"/>
                  </a:ext>
                </a:extLst>
              </a:tr>
              <a:tr h="668835">
                <a:tc>
                  <a:txBody>
                    <a:bodyPr/>
                    <a:lstStyle/>
                    <a:p>
                      <a:pPr marL="0" marR="0" indent="0" algn="l" defTabSz="1219140" rtl="0" eaLnBrk="1" fontAlgn="b" latinLnBrk="0" hangingPunct="1">
                        <a:lnSpc>
                          <a:spcPct val="100000"/>
                        </a:lnSpc>
                        <a:spcBef>
                          <a:spcPts val="0"/>
                        </a:spcBef>
                        <a:spcAft>
                          <a:spcPts val="0"/>
                        </a:spcAft>
                        <a:buClrTx/>
                        <a:buSzTx/>
                        <a:buFontTx/>
                        <a:buNone/>
                        <a:tabLst/>
                        <a:defRPr/>
                      </a:pPr>
                      <a:r>
                        <a:rPr lang="de-DE" sz="2000" b="0" u="none" strike="noStrike" kern="1200" dirty="0">
                          <a:solidFill>
                            <a:srgbClr val="FFD624"/>
                          </a:solidFill>
                          <a:effectLst/>
                          <a:latin typeface="Verdana" charset="0"/>
                          <a:ea typeface="Verdana" charset="0"/>
                          <a:cs typeface="Verdana" charset="0"/>
                        </a:rPr>
                        <a:t>5.</a:t>
                      </a:r>
                    </a:p>
                  </a:txBody>
                  <a:tcPr marL="14865" marR="14865" marT="14865" marB="0" anchor="ctr">
                    <a:lnL w="12700" cmpd="sng">
                      <a:noFill/>
                    </a:lnL>
                    <a:lnR w="12700" cmpd="sng">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40" rtl="0" eaLnBrk="1" fontAlgn="b" latinLnBrk="0" hangingPunct="1">
                        <a:lnSpc>
                          <a:spcPct val="100000"/>
                        </a:lnSpc>
                        <a:spcBef>
                          <a:spcPts val="0"/>
                        </a:spcBef>
                        <a:spcAft>
                          <a:spcPts val="0"/>
                        </a:spcAft>
                        <a:buClrTx/>
                        <a:buSzTx/>
                        <a:buFontTx/>
                        <a:buNone/>
                        <a:tabLst/>
                        <a:defRPr/>
                      </a:pPr>
                      <a:r>
                        <a:rPr lang="en-GB" sz="1600" b="1" i="0" u="none" strike="noStrike" dirty="0">
                          <a:solidFill>
                            <a:schemeClr val="bg1"/>
                          </a:solidFill>
                          <a:effectLst/>
                          <a:latin typeface="Verdana" charset="0"/>
                          <a:ea typeface="Verdana" charset="0"/>
                          <a:cs typeface="Verdana" charset="0"/>
                        </a:rPr>
                        <a:t>Technical specifications</a:t>
                      </a:r>
                    </a:p>
                  </a:txBody>
                  <a:tcPr marL="14865" marR="14865" marT="14865" marB="0" anchor="ctr">
                    <a:lnL w="12700" cmpd="sng">
                      <a:noFill/>
                    </a:lnL>
                    <a:lnR w="12700" cmpd="sng">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335344"/>
                  </a:ext>
                </a:extLst>
              </a:tr>
            </a:tbl>
          </a:graphicData>
        </a:graphic>
      </p:graphicFrame>
    </p:spTree>
    <p:extLst>
      <p:ext uri="{BB962C8B-B14F-4D97-AF65-F5344CB8AC3E}">
        <p14:creationId xmlns:p14="http://schemas.microsoft.com/office/powerpoint/2010/main" val="98775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453" y="4773151"/>
            <a:ext cx="9316131" cy="564324"/>
          </a:xfrm>
        </p:spPr>
        <p:txBody>
          <a:bodyPr/>
          <a:lstStyle/>
          <a:p>
            <a:r>
              <a:rPr lang="en-GB" sz="2800" b="1" dirty="0"/>
              <a:t>A short introduction to the (former) challenges in electronic business </a:t>
            </a:r>
          </a:p>
        </p:txBody>
      </p:sp>
      <p:sp>
        <p:nvSpPr>
          <p:cNvPr id="4" name="Text Placeholder 3"/>
          <p:cNvSpPr>
            <a:spLocks noGrp="1"/>
          </p:cNvSpPr>
          <p:nvPr>
            <p:ph type="body" sz="quarter" idx="11"/>
          </p:nvPr>
        </p:nvSpPr>
        <p:spPr>
          <a:xfrm>
            <a:off x="923903" y="4800949"/>
            <a:ext cx="1027687" cy="1028271"/>
          </a:xfrm>
        </p:spPr>
        <p:txBody>
          <a:bodyPr/>
          <a:lstStyle/>
          <a:p>
            <a:r>
              <a:rPr lang="en-GB" sz="3700" dirty="0"/>
              <a:t>1</a:t>
            </a:r>
          </a:p>
        </p:txBody>
      </p:sp>
    </p:spTree>
    <p:extLst>
      <p:ext uri="{BB962C8B-B14F-4D97-AF65-F5344CB8AC3E}">
        <p14:creationId xmlns:p14="http://schemas.microsoft.com/office/powerpoint/2010/main" val="392739089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_Master">
  <a:themeElements>
    <a:clrScheme name="CEF ">
      <a:dk1>
        <a:srgbClr val="646567"/>
      </a:dk1>
      <a:lt1>
        <a:srgbClr val="FFFFFF"/>
      </a:lt1>
      <a:dk2>
        <a:srgbClr val="000000"/>
      </a:dk2>
      <a:lt2>
        <a:srgbClr val="808080"/>
      </a:lt2>
      <a:accent1>
        <a:srgbClr val="0074BC"/>
      </a:accent1>
      <a:accent2>
        <a:srgbClr val="033860"/>
      </a:accent2>
      <a:accent3>
        <a:srgbClr val="FFDB1A"/>
      </a:accent3>
      <a:accent4>
        <a:srgbClr val="FEF200"/>
      </a:accent4>
      <a:accent5>
        <a:srgbClr val="498DCC"/>
      </a:accent5>
      <a:accent6>
        <a:srgbClr val="BBBDC0"/>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a:noFill/>
        </a:ln>
      </a:spPr>
      <a:bodyPr anchor="t"/>
      <a:lstStyle>
        <a:defPPr algn="ctr">
          <a:defRPr sz="1100" b="0" dirty="0" smtClean="0">
            <a:solidFill>
              <a:srgbClr val="646567"/>
            </a:solidFill>
          </a:defRPr>
        </a:defPPr>
      </a:lstStyle>
    </a:spDef>
    <a:lnDef>
      <a:spPr bwMode="auto">
        <a:noFill/>
        <a:ln w="1905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a:lstStyle/>
    </a:lnDef>
    <a:txDef>
      <a:spPr>
        <a:noFill/>
      </a:spPr>
      <a:bodyPr wrap="none" rtlCol="0">
        <a:spAutoFit/>
      </a:bodyPr>
      <a:lstStyle>
        <a:defPPr>
          <a:defRPr sz="1600" b="0" smtClean="0">
            <a:solidFill>
              <a:srgbClr val="646567"/>
            </a:solidFill>
          </a:defRPr>
        </a:defPPr>
      </a:lstStyle>
    </a:tx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lide_Master">
  <a:themeElements>
    <a:clrScheme name="Custom 4">
      <a:dk1>
        <a:srgbClr val="646567"/>
      </a:dk1>
      <a:lt1>
        <a:srgbClr val="FFFFFF"/>
      </a:lt1>
      <a:dk2>
        <a:srgbClr val="000000"/>
      </a:dk2>
      <a:lt2>
        <a:srgbClr val="C5C6C8"/>
      </a:lt2>
      <a:accent1>
        <a:srgbClr val="004494"/>
      </a:accent1>
      <a:accent2>
        <a:srgbClr val="033860"/>
      </a:accent2>
      <a:accent3>
        <a:srgbClr val="FEF200"/>
      </a:accent3>
      <a:accent4>
        <a:srgbClr val="FFDB1A"/>
      </a:accent4>
      <a:accent5>
        <a:srgbClr val="43C2CB"/>
      </a:accent5>
      <a:accent6>
        <a:srgbClr val="DC383A"/>
      </a:accent6>
      <a:hlink>
        <a:srgbClr val="7030A0"/>
      </a:hlink>
      <a:folHlink>
        <a:srgbClr val="7030A0"/>
      </a:folHlink>
    </a:clrScheme>
    <a:fontScheme name="EC_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a:noFill/>
        </a:ln>
      </a:spPr>
      <a:bodyPr anchor="t"/>
      <a:lstStyle>
        <a:defPPr algn="ctr">
          <a:defRPr sz="1100" b="0" dirty="0" smtClean="0">
            <a:solidFill>
              <a:srgbClr val="646567"/>
            </a:solidFill>
          </a:defRPr>
        </a:defPPr>
      </a:lstStyle>
    </a:spDef>
    <a:lnDef>
      <a:spPr bwMode="auto">
        <a:noFill/>
        <a:ln w="19050" cap="rnd" cmpd="sng" algn="ctr">
          <a:solidFill>
            <a:schemeClr val="bg1">
              <a:lumMod val="7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a:lstStyle/>
    </a:lnDef>
    <a:txDef>
      <a:spPr>
        <a:noFill/>
      </a:spPr>
      <a:bodyPr wrap="none" rtlCol="0">
        <a:spAutoFit/>
      </a:bodyPr>
      <a:lstStyle>
        <a:defPPr>
          <a:defRPr sz="1600" b="0" smtClean="0">
            <a:solidFill>
              <a:srgbClr val="646567"/>
            </a:solidFill>
          </a:defRPr>
        </a:defPPr>
      </a:lstStyle>
    </a:tx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5032017_CEF_Digital_WS" id="{3E42516A-0590-4040-8841-D7753CBA78CE}" vid="{A9513D67-879E-2D43-BD9A-AD6E5B624A35}"/>
    </a:ext>
  </a:extLst>
</a:theme>
</file>

<file path=ppt/theme/theme4.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3586</Words>
  <Application>Microsoft Office PowerPoint</Application>
  <PresentationFormat>Bredbild</PresentationFormat>
  <Paragraphs>672</Paragraphs>
  <Slides>41</Slides>
  <Notes>5</Notes>
  <HiddenSlides>0</HiddenSlides>
  <MMClips>0</MMClips>
  <ScaleCrop>false</ScaleCrop>
  <HeadingPairs>
    <vt:vector size="8" baseType="variant">
      <vt:variant>
        <vt:lpstr>Använt teckensnitt</vt:lpstr>
      </vt:variant>
      <vt:variant>
        <vt:i4>7</vt:i4>
      </vt:variant>
      <vt:variant>
        <vt:lpstr>Tema</vt:lpstr>
      </vt:variant>
      <vt:variant>
        <vt:i4>4</vt:i4>
      </vt:variant>
      <vt:variant>
        <vt:lpstr>Serverprogram för OLE-inbäddning</vt:lpstr>
      </vt:variant>
      <vt:variant>
        <vt:i4>1</vt:i4>
      </vt:variant>
      <vt:variant>
        <vt:lpstr>Bildrubriker</vt:lpstr>
      </vt:variant>
      <vt:variant>
        <vt:i4>41</vt:i4>
      </vt:variant>
    </vt:vector>
  </HeadingPairs>
  <TitlesOfParts>
    <vt:vector size="53" baseType="lpstr">
      <vt:lpstr>ＭＳ Ｐゴシック</vt:lpstr>
      <vt:lpstr>Arial</vt:lpstr>
      <vt:lpstr>Calibri</vt:lpstr>
      <vt:lpstr>Calibri Light</vt:lpstr>
      <vt:lpstr>EC Square Sans Pro</vt:lpstr>
      <vt:lpstr>Times</vt:lpstr>
      <vt:lpstr>Verdana</vt:lpstr>
      <vt:lpstr>Office-tema</vt:lpstr>
      <vt:lpstr>1_Slide_Master</vt:lpstr>
      <vt:lpstr>2_Slide_Master</vt:lpstr>
      <vt:lpstr>Blank</vt:lpstr>
      <vt:lpstr>Visio</vt:lpstr>
      <vt:lpstr>Introduction to PEPPOL BIS and eDelivery</vt:lpstr>
      <vt:lpstr>Important concepts</vt:lpstr>
      <vt:lpstr>The PEPPOL Vision</vt:lpstr>
      <vt:lpstr>PEPPOL eDelivery network today</vt:lpstr>
      <vt:lpstr>PowerPoint-presentation</vt:lpstr>
      <vt:lpstr>PowerPoint-presentation</vt:lpstr>
      <vt:lpstr>PEPPOL Infrastructure and CEF eDelivery</vt:lpstr>
      <vt:lpstr>PowerPoint-presentation</vt:lpstr>
      <vt:lpstr>A short introduction to the (former) challenges in electronic business </vt:lpstr>
      <vt:lpstr>How it used to work…</vt:lpstr>
      <vt:lpstr>How it used to work…</vt:lpstr>
      <vt:lpstr>How it used to work…</vt:lpstr>
      <vt:lpstr>How it used to work…</vt:lpstr>
      <vt:lpstr>How it used to work…</vt:lpstr>
      <vt:lpstr>Typical problems we see today </vt:lpstr>
      <vt:lpstr>The CEF eDelivery Discovery Model approach</vt:lpstr>
      <vt:lpstr>Discovery models</vt:lpstr>
      <vt:lpstr>PEPPOL – A deployment of CEF eDelivery DSI</vt:lpstr>
      <vt:lpstr>Transport Infrastructure Agreements (TIA)</vt:lpstr>
      <vt:lpstr>Dynamic discovery in detail</vt:lpstr>
      <vt:lpstr>Dynamic discovery in detail</vt:lpstr>
      <vt:lpstr>Dynamic discovery in detail</vt:lpstr>
      <vt:lpstr>Dynamic discovery in detail</vt:lpstr>
      <vt:lpstr>Dynamic discovery in detail</vt:lpstr>
      <vt:lpstr>Dynamic discovery in detail</vt:lpstr>
      <vt:lpstr>Service Metadata Example</vt:lpstr>
      <vt:lpstr>Dynamic discovery in detail</vt:lpstr>
      <vt:lpstr>Dynamic discovery in detail</vt:lpstr>
      <vt:lpstr>Scalability of the infrastructure</vt:lpstr>
      <vt:lpstr>Scalability of the infrastructure</vt:lpstr>
      <vt:lpstr>CEF eDelivery is not a one-size fits all solution</vt:lpstr>
      <vt:lpstr>Summary</vt:lpstr>
      <vt:lpstr>What can be transmitted in the network?</vt:lpstr>
      <vt:lpstr>eProcurement</vt:lpstr>
      <vt:lpstr>Current BIS</vt:lpstr>
      <vt:lpstr>European Core eInvoice Standard </vt:lpstr>
      <vt:lpstr>Background</vt:lpstr>
      <vt:lpstr>Requirements for the contracting authorities/entities</vt:lpstr>
      <vt:lpstr>Definitions</vt:lpstr>
      <vt:lpstr>PowerPoint-presentation</vt:lpstr>
      <vt:lpstr>The semantic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PEPPOL</dc:title>
  <dc:creator>Martin Forsberg</dc:creator>
  <cp:lastModifiedBy>Sören Pedersen</cp:lastModifiedBy>
  <cp:revision>28</cp:revision>
  <dcterms:created xsi:type="dcterms:W3CDTF">2017-05-08T12:48:14Z</dcterms:created>
  <dcterms:modified xsi:type="dcterms:W3CDTF">2018-03-19T16:05:07Z</dcterms:modified>
</cp:coreProperties>
</file>