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31" r:id="rId5"/>
    <p:sldMasterId id="2147483714" r:id="rId6"/>
  </p:sldMasterIdLst>
  <p:notesMasterIdLst>
    <p:notesMasterId r:id="rId19"/>
  </p:notesMasterIdLst>
  <p:handoutMasterIdLst>
    <p:handoutMasterId r:id="rId20"/>
  </p:handoutMasterIdLst>
  <p:sldIdLst>
    <p:sldId id="373" r:id="rId7"/>
    <p:sldId id="356" r:id="rId8"/>
    <p:sldId id="358" r:id="rId9"/>
    <p:sldId id="364" r:id="rId10"/>
    <p:sldId id="368" r:id="rId11"/>
    <p:sldId id="371" r:id="rId12"/>
    <p:sldId id="369" r:id="rId13"/>
    <p:sldId id="363" r:id="rId14"/>
    <p:sldId id="366" r:id="rId15"/>
    <p:sldId id="372" r:id="rId16"/>
    <p:sldId id="367" r:id="rId17"/>
    <p:sldId id="374" r:id="rId18"/>
  </p:sldIdLst>
  <p:sldSz cx="9144000" cy="6858000" type="screen4x3"/>
  <p:notesSz cx="6731000" cy="9855200"/>
  <p:custDataLst>
    <p:tags r:id="rId2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36" userDrawn="1">
          <p15:clr>
            <a:srgbClr val="A4A3A4"/>
          </p15:clr>
        </p15:guide>
        <p15:guide id="4" orient="horz" pos="75" userDrawn="1">
          <p15:clr>
            <a:srgbClr val="A4A3A4"/>
          </p15:clr>
        </p15:guide>
        <p15:guide id="5" pos="43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181E"/>
    <a:srgbClr val="992441"/>
    <a:srgbClr val="FFFFFF"/>
    <a:srgbClr val="F8F8F8"/>
    <a:srgbClr val="AAABAF"/>
    <a:srgbClr val="CC0000"/>
    <a:srgbClr val="972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016" autoAdjust="0"/>
  </p:normalViewPr>
  <p:slideViewPr>
    <p:cSldViewPr>
      <p:cViewPr varScale="1">
        <p:scale>
          <a:sx n="63" d="100"/>
          <a:sy n="63" d="100"/>
        </p:scale>
        <p:origin x="1620" y="78"/>
      </p:cViewPr>
      <p:guideLst>
        <p:guide orient="horz" pos="935"/>
        <p:guide pos="204"/>
        <p:guide pos="5536"/>
        <p:guide orient="horz" pos="75"/>
        <p:guide pos="43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notesViewPr>
    <p:cSldViewPr showGuides="1">
      <p:cViewPr varScale="1">
        <p:scale>
          <a:sx n="62" d="100"/>
          <a:sy n="62" d="100"/>
        </p:scale>
        <p:origin x="33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C71F6C4E-83C6-4608-81E0-1F43C0D617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5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FC72F518-197E-43DA-9E91-384C5A95F2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265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BOSA\ppt\inspirations et bases\formes\BOSA_PPT_Calibri Ligh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6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:\BOSA\ppt\inspirations et bases\formes\BOSA_PPT_Calibri Light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7" y="531967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827585" y="2780928"/>
            <a:ext cx="3168352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CECI EST LE SOUS-TITRE DE LA PRÉSENTATION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4437112"/>
            <a:ext cx="1944712" cy="1008112"/>
          </a:xfrm>
        </p:spPr>
        <p:txBody>
          <a:bodyPr>
            <a:normAutofit/>
          </a:bodyPr>
          <a:lstStyle>
            <a:lvl1pPr marL="7501">
              <a:lnSpc>
                <a:spcPct val="150000"/>
              </a:lnSpc>
              <a:defRPr sz="825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900" dirty="0">
                <a:latin typeface="+mn-lt"/>
                <a:cs typeface="Calibri"/>
              </a:rPr>
              <a:t>DATE DE LA PRÉSENTATION Nom de l’auteur DG/Service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827586" y="1052736"/>
            <a:ext cx="3096344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75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CECI EST LE TITRE DE LA PRÉSENTATION</a:t>
            </a:r>
            <a:endParaRPr lang="fr-BE" dirty="0"/>
          </a:p>
        </p:txBody>
      </p:sp>
      <p:sp>
        <p:nvSpPr>
          <p:cNvPr id="7" name="ZoneTexte 6"/>
          <p:cNvSpPr txBox="1"/>
          <p:nvPr userDrawn="1"/>
        </p:nvSpPr>
        <p:spPr bwMode="auto">
          <a:xfrm>
            <a:off x="3658341" y="5085185"/>
            <a:ext cx="136815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fr-BE" sz="15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  <p:pic>
        <p:nvPicPr>
          <p:cNvPr id="1028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95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horizont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11561" y="1484784"/>
            <a:ext cx="7920879" cy="4824536"/>
          </a:xfrm>
          <a:prstGeom prst="rect">
            <a:avLst/>
          </a:prstGeom>
        </p:spPr>
        <p:txBody>
          <a:bodyPr vert="eaVert"/>
          <a:lstStyle>
            <a:lvl1pPr marL="0" marR="0" indent="0" algn="l" defTabSz="6858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557213" marR="0" indent="-214313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857250" marR="0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200150" marR="0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1543050" marR="0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Modifiez les styles du texte du masque</a:t>
            </a:r>
          </a:p>
          <a:p>
            <a:pPr marL="557213" marR="0" lvl="1" indent="-214313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Deuxième niveau</a:t>
            </a:r>
          </a:p>
          <a:p>
            <a:pPr marL="857250" marR="0" lvl="2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Troisième niveau</a:t>
            </a:r>
          </a:p>
          <a:p>
            <a:pPr marL="1200150" marR="0" lvl="3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Quatrième niveau</a:t>
            </a:r>
          </a:p>
          <a:p>
            <a:pPr marL="1543050" marR="0" lvl="4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Cinquième niveau</a:t>
            </a:r>
            <a:endParaRPr kumimoji="0" lang="fr-BE" sz="15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1" y="548680"/>
            <a:ext cx="7920880" cy="936104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8139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0376" y="620688"/>
            <a:ext cx="1722065" cy="5688632"/>
          </a:xfrm>
          <a:prstGeom prst="rect">
            <a:avLst/>
          </a:prstGeom>
        </p:spPr>
        <p:txBody>
          <a:bodyPr vert="eaVert"/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11561" y="620688"/>
            <a:ext cx="6192688" cy="5688632"/>
          </a:xfrm>
          <a:prstGeom prst="rect">
            <a:avLst/>
          </a:prstGeom>
        </p:spPr>
        <p:txBody>
          <a:bodyPr vert="eaVert"/>
          <a:lstStyle>
            <a:lvl1pPr marL="0" marR="0" indent="0" algn="l" defTabSz="6858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557213" marR="0" indent="-214313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857250" marR="0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200150" marR="0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1543050" marR="0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Modifiez les styles du texte du masque</a:t>
            </a:r>
          </a:p>
          <a:p>
            <a:pPr marL="557213" marR="0" lvl="1" indent="-214313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Deuxième niveau</a:t>
            </a:r>
          </a:p>
          <a:p>
            <a:pPr marL="857250" marR="0" lvl="2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Troisième niveau</a:t>
            </a:r>
          </a:p>
          <a:p>
            <a:pPr marL="1200150" marR="0" lvl="3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Quatrième niveau</a:t>
            </a:r>
          </a:p>
          <a:p>
            <a:pPr marL="1543050" marR="0" lvl="4" indent="-171450" algn="l" defTabSz="6858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Cinquième niveau</a:t>
            </a:r>
            <a:endParaRPr kumimoji="0" lang="fr-BE" sz="15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87152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G BB-B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BOSA\logo DG\BOSA_DGbaseline_BB_BEP_cmj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5630862"/>
            <a:ext cx="3316900" cy="10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14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>
                <a:latin typeface="+mn-lt"/>
              </a:defRPr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444208" y="301627"/>
            <a:ext cx="2160240" cy="1039143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pic>
        <p:nvPicPr>
          <p:cNvPr id="12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91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G DT-T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4001" y="5630862"/>
            <a:ext cx="2784673" cy="10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14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>
                <a:latin typeface="+mn-lt"/>
              </a:defRPr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444208" y="301627"/>
            <a:ext cx="2160240" cy="1039143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pic>
        <p:nvPicPr>
          <p:cNvPr id="12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81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G FAP-CF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4001" y="5628248"/>
            <a:ext cx="3418743" cy="109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14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>
                <a:latin typeface="+mn-lt"/>
              </a:defRPr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444208" y="301627"/>
            <a:ext cx="2160240" cy="1039143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pic>
        <p:nvPicPr>
          <p:cNvPr id="12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262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G IOD-S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4000" y="5628248"/>
            <a:ext cx="3060760" cy="109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14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>
                <a:latin typeface="+mn-lt"/>
              </a:defRPr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444208" y="301627"/>
            <a:ext cx="2160240" cy="1039143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pic>
        <p:nvPicPr>
          <p:cNvPr id="12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470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G RO-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4000" y="5632856"/>
            <a:ext cx="3086676" cy="109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14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>
                <a:latin typeface="+mn-lt"/>
              </a:defRPr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444208" y="301627"/>
            <a:ext cx="2160240" cy="1039143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pic>
        <p:nvPicPr>
          <p:cNvPr id="12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06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G SS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4001" y="5635031"/>
            <a:ext cx="3098953" cy="109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14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>
                <a:latin typeface="+mn-lt"/>
              </a:defRPr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444208" y="301627"/>
            <a:ext cx="2160240" cy="1039143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pic>
        <p:nvPicPr>
          <p:cNvPr id="12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700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OI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293224"/>
            <a:ext cx="2787379" cy="1047544"/>
          </a:xfrm>
          <a:prstGeom prst="rect">
            <a:avLst/>
          </a:prstGeom>
        </p:spPr>
      </p:pic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14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>
                <a:latin typeface="+mn-lt"/>
              </a:defRPr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pic>
        <p:nvPicPr>
          <p:cNvPr id="6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001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10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/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293224"/>
            <a:ext cx="2787377" cy="1047544"/>
          </a:xfrm>
          <a:prstGeom prst="rect">
            <a:avLst/>
          </a:prstGeom>
        </p:spPr>
      </p:pic>
      <p:pic>
        <p:nvPicPr>
          <p:cNvPr id="7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9767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1" userDrawn="1">
          <p15:clr>
            <a:srgbClr val="FBAE40"/>
          </p15:clr>
        </p15:guide>
        <p15:guide id="2" pos="4241" userDrawn="1">
          <p15:clr>
            <a:srgbClr val="FBAE40"/>
          </p15:clr>
        </p15:guide>
        <p15:guide id="3" orient="horz" pos="190" userDrawn="1">
          <p15:clr>
            <a:srgbClr val="FBAE40"/>
          </p15:clr>
        </p15:guide>
        <p15:guide id="4" pos="538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sans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1049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7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/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293715"/>
            <a:ext cx="2787379" cy="1047055"/>
          </a:xfrm>
          <a:prstGeom prst="rect">
            <a:avLst/>
          </a:prstGeom>
        </p:spPr>
      </p:pic>
      <p:pic>
        <p:nvPicPr>
          <p:cNvPr id="9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1601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-Proc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7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/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19" y="293715"/>
            <a:ext cx="2786076" cy="1047055"/>
          </a:xfrm>
          <a:prstGeom prst="rect">
            <a:avLst/>
          </a:prstGeom>
        </p:spPr>
      </p:pic>
      <p:pic>
        <p:nvPicPr>
          <p:cNvPr id="9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37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re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7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/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19" y="293713"/>
            <a:ext cx="2786076" cy="1047054"/>
          </a:xfrm>
          <a:prstGeom prst="rect">
            <a:avLst/>
          </a:prstGeom>
        </p:spPr>
      </p:pic>
      <p:pic>
        <p:nvPicPr>
          <p:cNvPr id="9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0674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toF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Calibri" panose="020F0502020204030204" pitchFamily="34" charset="0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7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>
                <a:latin typeface="Calibri" panose="020F0502020204030204" pitchFamily="34" charset="0"/>
              </a:defRPr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857" y="293224"/>
            <a:ext cx="2304596" cy="1047544"/>
          </a:xfrm>
          <a:prstGeom prst="rect">
            <a:avLst/>
          </a:prstGeom>
        </p:spPr>
      </p:pic>
      <p:pic>
        <p:nvPicPr>
          <p:cNvPr id="9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268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sce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Calibri" panose="020F0502020204030204" pitchFamily="34" charset="0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7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/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057" y="293224"/>
            <a:ext cx="2455547" cy="1047544"/>
          </a:xfrm>
          <a:prstGeom prst="rect">
            <a:avLst/>
          </a:prstGeom>
        </p:spPr>
      </p:pic>
      <p:pic>
        <p:nvPicPr>
          <p:cNvPr id="8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151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d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+mn-lt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7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/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371" y="293224"/>
            <a:ext cx="2166919" cy="1047544"/>
          </a:xfrm>
          <a:prstGeom prst="rect">
            <a:avLst/>
          </a:prstGeom>
        </p:spPr>
      </p:pic>
      <p:pic>
        <p:nvPicPr>
          <p:cNvPr id="8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1025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à cho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444208" y="301627"/>
            <a:ext cx="2160240" cy="1039143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3" name="Titre 3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5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4365626"/>
            <a:ext cx="3816350" cy="935583"/>
          </a:xfrm>
        </p:spPr>
        <p:txBody>
          <a:bodyPr/>
          <a:lstStyle>
            <a:lvl1pPr marL="5358" marR="625257">
              <a:lnSpc>
                <a:spcPct val="147200"/>
              </a:lnSpc>
              <a:spcBef>
                <a:spcPts val="34"/>
              </a:spcBef>
              <a:defRPr sz="1800">
                <a:latin typeface="Calibri" panose="020F0502020204030204" pitchFamily="34" charset="0"/>
              </a:defRPr>
            </a:lvl1pPr>
          </a:lstStyle>
          <a:p>
            <a:pPr marL="10001"/>
            <a:r>
              <a:rPr lang="fr-BE" sz="900" b="1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lang="fr-BE" sz="900" b="1" spc="15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9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900" b="1" spc="19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900" dirty="0">
              <a:latin typeface="Calibri"/>
              <a:cs typeface="Calibri"/>
            </a:endParaRP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5" dirty="0">
                <a:solidFill>
                  <a:srgbClr val="FFFFFF"/>
                </a:solidFill>
                <a:latin typeface="Calibri"/>
                <a:cs typeface="Calibri"/>
              </a:rPr>
              <a:t>Nom de</a:t>
            </a:r>
            <a:r>
              <a:rPr lang="fr-BE" sz="900" spc="-15" dirty="0">
                <a:solidFill>
                  <a:srgbClr val="FFFFFF"/>
                </a:solidFill>
                <a:latin typeface="Calibri"/>
                <a:cs typeface="Calibri"/>
              </a:rPr>
              <a:t> l’</a:t>
            </a:r>
            <a:r>
              <a:rPr lang="fr-BE" sz="900" spc="-13" dirty="0">
                <a:solidFill>
                  <a:srgbClr val="FFFFFF"/>
                </a:solidFill>
                <a:latin typeface="Calibri"/>
                <a:cs typeface="Calibri"/>
              </a:rPr>
              <a:t>auteur </a:t>
            </a:r>
          </a:p>
          <a:p>
            <a:pPr marL="7144" marR="833676">
              <a:lnSpc>
                <a:spcPct val="147200"/>
              </a:lnSpc>
              <a:spcBef>
                <a:spcPts val="45"/>
              </a:spcBef>
            </a:pPr>
            <a:r>
              <a:rPr lang="fr-BE" sz="900" spc="-2" dirty="0">
                <a:solidFill>
                  <a:srgbClr val="FFFFFF"/>
                </a:solidFill>
                <a:latin typeface="Calibri"/>
                <a:cs typeface="Calibri"/>
              </a:rPr>
              <a:t>DG/Service</a:t>
            </a:r>
            <a:endParaRPr lang="fr-BE" sz="900" dirty="0">
              <a:latin typeface="Calibri"/>
              <a:cs typeface="Calibri"/>
            </a:endParaRPr>
          </a:p>
        </p:txBody>
      </p:sp>
      <p:sp>
        <p:nvSpPr>
          <p:cNvPr id="6" name="Espace réservé du texte 81"/>
          <p:cNvSpPr>
            <a:spLocks noGrp="1"/>
          </p:cNvSpPr>
          <p:nvPr>
            <p:ph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8" marR="2144">
              <a:defRPr/>
            </a:lvl1pPr>
          </a:lstStyle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pic>
        <p:nvPicPr>
          <p:cNvPr id="7" name="Picture 4" descr="S:\BOSA\logo BOSA\BOSA_baseline_cmjn_transparent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6" y="5618911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S:\LOGOS .BE\rgb_basic_pc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5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sans tex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1" y="2420890"/>
            <a:ext cx="7200611" cy="72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7735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83568" y="1268760"/>
            <a:ext cx="7704856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211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83568" y="476672"/>
            <a:ext cx="7704856" cy="5760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9094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 de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11560" y="1268760"/>
            <a:ext cx="3960440" cy="496855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500"/>
            </a:lvl2pPr>
            <a:lvl3pPr>
              <a:lnSpc>
                <a:spcPct val="150000"/>
              </a:lnSpc>
              <a:defRPr sz="1500"/>
            </a:lvl3pPr>
            <a:lvl4pPr>
              <a:lnSpc>
                <a:spcPct val="150000"/>
              </a:lnSpc>
              <a:defRPr sz="1500"/>
            </a:lvl4pPr>
            <a:lvl5pPr>
              <a:lnSpc>
                <a:spcPct val="150000"/>
              </a:lnSpc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1" y="1268762"/>
            <a:ext cx="3960440" cy="49685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500"/>
            </a:lvl2pPr>
            <a:lvl3pPr>
              <a:lnSpc>
                <a:spcPct val="150000"/>
              </a:lnSpc>
              <a:defRPr sz="1500"/>
            </a:lvl3pPr>
            <a:lvl4pPr>
              <a:lnSpc>
                <a:spcPct val="150000"/>
              </a:lnSpc>
              <a:defRPr sz="1500"/>
            </a:lvl4pPr>
            <a:lvl5pPr>
              <a:lnSpc>
                <a:spcPct val="150000"/>
              </a:lnSpc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83755" y="547095"/>
            <a:ext cx="7704653" cy="7383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11560" y="6237314"/>
            <a:ext cx="7416824" cy="365125"/>
          </a:xfrm>
        </p:spPr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124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11560" y="1268762"/>
            <a:ext cx="3960440" cy="5040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268760"/>
            <a:ext cx="3959423" cy="504054"/>
          </a:xfrm>
          <a:prstGeom prst="rect">
            <a:avLst/>
          </a:prstGeom>
        </p:spPr>
        <p:txBody>
          <a:bodyPr anchor="b"/>
          <a:lstStyle>
            <a:lvl1pPr marL="0" marR="0" indent="0" algn="l" defTabSz="6858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6858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Sous-titre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sz="half" idx="11"/>
          </p:nvPr>
        </p:nvSpPr>
        <p:spPr>
          <a:xfrm>
            <a:off x="611560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500"/>
            </a:lvl2pPr>
            <a:lvl3pPr>
              <a:lnSpc>
                <a:spcPct val="150000"/>
              </a:lnSpc>
              <a:defRPr sz="1500"/>
            </a:lvl3pPr>
            <a:lvl4pPr>
              <a:lnSpc>
                <a:spcPct val="150000"/>
              </a:lnSpc>
              <a:defRPr sz="1500"/>
            </a:lvl4pPr>
            <a:lvl5pPr>
              <a:lnSpc>
                <a:spcPct val="150000"/>
              </a:lnSpc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1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500"/>
            </a:lvl2pPr>
            <a:lvl3pPr>
              <a:lnSpc>
                <a:spcPct val="150000"/>
              </a:lnSpc>
              <a:defRPr sz="1500"/>
            </a:lvl3pPr>
            <a:lvl4pPr>
              <a:lnSpc>
                <a:spcPct val="150000"/>
              </a:lnSpc>
              <a:defRPr sz="1500"/>
            </a:lvl4pPr>
            <a:lvl5pPr>
              <a:lnSpc>
                <a:spcPct val="150000"/>
              </a:lnSpc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611560" y="6237314"/>
            <a:ext cx="7416824" cy="365125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153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17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expl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91882" y="1268760"/>
            <a:ext cx="5040559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500"/>
            </a:lvl2pPr>
            <a:lvl3pPr>
              <a:lnSpc>
                <a:spcPct val="150000"/>
              </a:lnSpc>
              <a:defRPr sz="1500"/>
            </a:lvl3pPr>
            <a:lvl4pPr>
              <a:lnSpc>
                <a:spcPct val="150000"/>
              </a:lnSpc>
              <a:defRPr sz="1500"/>
            </a:lvl4pPr>
            <a:lvl5pPr>
              <a:lnSpc>
                <a:spcPct val="150000"/>
              </a:lnSpc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11560" y="1268760"/>
            <a:ext cx="2880320" cy="49685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1560" y="6237314"/>
            <a:ext cx="7416824" cy="365125"/>
          </a:xfrm>
        </p:spPr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567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6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04856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0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>
            <a:off x="8028384" y="6237312"/>
            <a:ext cx="827112" cy="36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3755" y="547095"/>
            <a:ext cx="7704653" cy="73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pic>
        <p:nvPicPr>
          <p:cNvPr id="2050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83568" y="6237314"/>
            <a:ext cx="7344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/>
                </a:solidFill>
                <a:latin typeface="+mn-lt"/>
              </a:defRPr>
            </a:lvl1pPr>
          </a:lstStyle>
          <a:p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745" r:id="rId3"/>
    <p:sldLayoutId id="2147483686" r:id="rId4"/>
    <p:sldLayoutId id="2147483744" r:id="rId5"/>
    <p:sldLayoutId id="2147483687" r:id="rId6"/>
    <p:sldLayoutId id="2147483688" r:id="rId7"/>
    <p:sldLayoutId id="2147483690" r:id="rId8"/>
    <p:sldLayoutId id="2147483691" r:id="rId9"/>
  </p:sldLayoutIdLst>
  <p:hf sldNum="0" hdr="0" ftr="0" dt="0"/>
  <p:txStyles>
    <p:titleStyle>
      <a:lvl1pPr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defRPr sz="2100" b="1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defRPr sz="1875">
          <a:solidFill>
            <a:srgbClr val="97203D"/>
          </a:solidFill>
          <a:latin typeface="Verdana" pitchFamily="34" charset="0"/>
        </a:defRPr>
      </a:lvl2pPr>
      <a:lvl3pPr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defRPr sz="1875">
          <a:solidFill>
            <a:srgbClr val="97203D"/>
          </a:solidFill>
          <a:latin typeface="Verdana" pitchFamily="34" charset="0"/>
        </a:defRPr>
      </a:lvl3pPr>
      <a:lvl4pPr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defRPr sz="1875">
          <a:solidFill>
            <a:srgbClr val="97203D"/>
          </a:solidFill>
          <a:latin typeface="Verdana" pitchFamily="34" charset="0"/>
        </a:defRPr>
      </a:lvl4pPr>
      <a:lvl5pPr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defRPr sz="1875">
          <a:solidFill>
            <a:srgbClr val="97203D"/>
          </a:solidFill>
          <a:latin typeface="Verdana" pitchFamily="34" charset="0"/>
        </a:defRPr>
      </a:lvl5pPr>
      <a:lvl6pPr marL="342900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defRPr sz="1875">
          <a:solidFill>
            <a:srgbClr val="97203D"/>
          </a:solidFill>
          <a:latin typeface="Verdana" pitchFamily="34" charset="0"/>
        </a:defRPr>
      </a:lvl6pPr>
      <a:lvl7pPr marL="685800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defRPr sz="1875">
          <a:solidFill>
            <a:srgbClr val="97203D"/>
          </a:solidFill>
          <a:latin typeface="Verdana" pitchFamily="34" charset="0"/>
        </a:defRPr>
      </a:lvl7pPr>
      <a:lvl8pPr marL="1028700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defRPr sz="1875">
          <a:solidFill>
            <a:srgbClr val="97203D"/>
          </a:solidFill>
          <a:latin typeface="Verdana" pitchFamily="34" charset="0"/>
        </a:defRPr>
      </a:lvl8pPr>
      <a:lvl9pPr marL="1371600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defRPr sz="1875">
          <a:solidFill>
            <a:srgbClr val="97203D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lnSpc>
          <a:spcPct val="150000"/>
        </a:lnSpc>
        <a:spcBef>
          <a:spcPct val="0"/>
        </a:spcBef>
        <a:spcAft>
          <a:spcPts val="0"/>
        </a:spcAft>
        <a:buNone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accent2">
              <a:lumMod val="50000"/>
            </a:schemeClr>
          </a:solidFill>
          <a:latin typeface="+mn-lt"/>
        </a:defRPr>
      </a:lvl2pPr>
      <a:lvl3pPr marL="857250" indent="-1714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SzPct val="60000"/>
        <a:buFont typeface="Courier New" panose="02070309020205020404" pitchFamily="49" charset="0"/>
        <a:buChar char="o"/>
        <a:defRPr sz="1500">
          <a:solidFill>
            <a:schemeClr val="accent2">
              <a:lumMod val="50000"/>
            </a:schemeClr>
          </a:solidFill>
          <a:latin typeface="+mn-lt"/>
        </a:defRPr>
      </a:lvl3pPr>
      <a:lvl4pPr marL="1200150" indent="-1714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500">
          <a:solidFill>
            <a:schemeClr val="accent2">
              <a:lumMod val="50000"/>
            </a:schemeClr>
          </a:solidFill>
          <a:latin typeface="+mn-lt"/>
        </a:defRPr>
      </a:lvl4pPr>
      <a:lvl5pPr marL="1543050" indent="-1714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1500">
          <a:solidFill>
            <a:schemeClr val="accent2">
              <a:lumMod val="50000"/>
            </a:schemeClr>
          </a:solidFill>
          <a:latin typeface="+mn-lt"/>
        </a:defRPr>
      </a:lvl5pPr>
      <a:lvl6pPr marL="1885950" indent="-171450" algn="l" rtl="0" eaLnBrk="1" fontAlgn="base" hangingPunct="1">
        <a:lnSpc>
          <a:spcPts val="105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lnSpc>
          <a:spcPts val="105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lnSpc>
          <a:spcPts val="105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lnSpc>
          <a:spcPts val="105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 rot="5400000">
            <a:off x="-375518" y="5568208"/>
            <a:ext cx="16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6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3320" y="6138937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410917" y="-329821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04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:\BOSA\ppt\inspirations et bases\formes\BOSA_PPT_Calibri Light2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7" y="531967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titre 6"/>
          <p:cNvSpPr>
            <a:spLocks noGrp="1"/>
          </p:cNvSpPr>
          <p:nvPr>
            <p:ph type="title"/>
          </p:nvPr>
        </p:nvSpPr>
        <p:spPr>
          <a:xfrm>
            <a:off x="755576" y="976072"/>
            <a:ext cx="3840744" cy="1588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CECI EST LE</a:t>
            </a:r>
            <a:br>
              <a:rPr lang="fr-FR" dirty="0"/>
            </a:br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endParaRPr lang="fr-BE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idx="1"/>
          </p:nvPr>
        </p:nvSpPr>
        <p:spPr>
          <a:xfrm>
            <a:off x="755577" y="2796280"/>
            <a:ext cx="3816424" cy="143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144" marR="2858"/>
            <a:r>
              <a:rPr lang="fr-BE" sz="1575" spc="40" dirty="0">
                <a:solidFill>
                  <a:srgbClr val="FFFFFF"/>
                </a:solidFill>
                <a:latin typeface="Calibri"/>
                <a:cs typeface="Calibri"/>
              </a:rPr>
              <a:t>CECI </a:t>
            </a:r>
            <a:r>
              <a:rPr lang="fr-BE" sz="1575" spc="32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lang="fr-BE" sz="1575" spc="55" dirty="0">
                <a:solidFill>
                  <a:srgbClr val="FFFFFF"/>
                </a:solidFill>
                <a:latin typeface="Calibri"/>
                <a:cs typeface="Calibri"/>
              </a:rPr>
              <a:t>SOUS-TITRE </a:t>
            </a:r>
          </a:p>
          <a:p>
            <a:pPr marL="7144" marR="2858"/>
            <a:r>
              <a:rPr lang="fr-BE" sz="1575" spc="29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lang="fr-BE" sz="1575"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BE" sz="1575" spc="38" dirty="0">
                <a:solidFill>
                  <a:srgbClr val="FFFFFF"/>
                </a:solidFill>
                <a:latin typeface="Calibri"/>
                <a:cs typeface="Calibri"/>
              </a:rPr>
              <a:t>PRÉSENTATION</a:t>
            </a:r>
            <a:endParaRPr lang="fr-BE" sz="1575" dirty="0">
              <a:latin typeface="Calibri"/>
              <a:cs typeface="Calibri"/>
            </a:endParaRPr>
          </a:p>
        </p:txBody>
      </p:sp>
      <p:sp>
        <p:nvSpPr>
          <p:cNvPr id="83" name="ZoneTexte 82"/>
          <p:cNvSpPr txBox="1"/>
          <p:nvPr/>
        </p:nvSpPr>
        <p:spPr bwMode="auto">
          <a:xfrm>
            <a:off x="3658341" y="5085185"/>
            <a:ext cx="136815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fr-BE" sz="15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  <p:pic>
        <p:nvPicPr>
          <p:cNvPr id="10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6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28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26" r:id="rId7"/>
    <p:sldLayoutId id="2147483716" r:id="rId8"/>
    <p:sldLayoutId id="2147483717" r:id="rId9"/>
    <p:sldLayoutId id="2147483746" r:id="rId10"/>
    <p:sldLayoutId id="2147483753" r:id="rId11"/>
    <p:sldLayoutId id="2147483719" r:id="rId12"/>
    <p:sldLayoutId id="2147483720" r:id="rId13"/>
    <p:sldLayoutId id="2147483743" r:id="rId14"/>
    <p:sldLayoutId id="2147483725" r:id="rId15"/>
  </p:sldLayoutIdLst>
  <p:hf sldNum="0" hdr="0" ftr="0" dt="0"/>
  <p:txStyles>
    <p:titleStyle>
      <a:lvl1pPr algn="l" defTabSz="685800" rtl="0" eaLnBrk="1" latinLnBrk="0" hangingPunct="1">
        <a:lnSpc>
          <a:spcPts val="2625"/>
        </a:lnSpc>
        <a:spcBef>
          <a:spcPct val="0"/>
        </a:spcBef>
        <a:buNone/>
        <a:defRPr sz="2775" kern="1200">
          <a:solidFill>
            <a:schemeClr val="bg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5358" marR="2144" indent="0" algn="l" defTabSz="685800" rtl="0" eaLnBrk="1" latinLnBrk="0" hangingPunct="1">
        <a:lnSpc>
          <a:spcPts val="15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bg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90" userDrawn="1">
          <p15:clr>
            <a:srgbClr val="F26B43"/>
          </p15:clr>
        </p15:guide>
        <p15:guide id="2" pos="4241" userDrawn="1">
          <p15:clr>
            <a:srgbClr val="F26B43"/>
          </p15:clr>
        </p15:guide>
        <p15:guide id="3" orient="horz" pos="1071" userDrawn="1">
          <p15:clr>
            <a:srgbClr val="F26B43"/>
          </p15:clr>
        </p15:guide>
        <p15:guide id="4" pos="5387" userDrawn="1">
          <p15:clr>
            <a:srgbClr val="F26B43"/>
          </p15:clr>
        </p15:guide>
        <p15:guide id="5" orient="horz" pos="861" userDrawn="1">
          <p15:clr>
            <a:srgbClr val="F26B43"/>
          </p15:clr>
        </p15:guide>
        <p15:guide id="6" orient="horz" pos="5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peppol.atlassian.net/wiki/spaces/Belgium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peppol.atlassian.net/wiki/spaces/OPMA/pages/339869706/Newsletter+11.04.2018+-+PKI+Migration+Statutes+Changes+Additional+GA+etc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ea/en/connecting-europe-facility/cef-telecom/apply-funding/2018-cef-telecom-call-einvoicin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texte 30"/>
          <p:cNvSpPr>
            <a:spLocks noGrp="1"/>
          </p:cNvSpPr>
          <p:nvPr>
            <p:ph type="body" sz="quarter" idx="10"/>
          </p:nvPr>
        </p:nvSpPr>
        <p:spPr>
          <a:xfrm>
            <a:off x="899592" y="3050958"/>
            <a:ext cx="2376264" cy="1080120"/>
          </a:xfrm>
        </p:spPr>
        <p:txBody>
          <a:bodyPr>
            <a:normAutofit/>
          </a:bodyPr>
          <a:lstStyle/>
          <a:p>
            <a:r>
              <a:rPr lang="fr-BE" sz="2400" dirty="0" err="1"/>
              <a:t>Fourth</a:t>
            </a:r>
            <a:r>
              <a:rPr lang="fr-BE" sz="2400" dirty="0"/>
              <a:t> </a:t>
            </a:r>
            <a:r>
              <a:rPr lang="fr-BE" sz="2400" dirty="0" err="1"/>
              <a:t>edition</a:t>
            </a:r>
            <a:endParaRPr lang="fr-BE" sz="2400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BE" dirty="0"/>
              <a:t>15-05-2018</a:t>
            </a:r>
          </a:p>
          <a:p>
            <a:r>
              <a:rPr lang="fr-BE" dirty="0"/>
              <a:t>Serge Libert / Dirk Willekens</a:t>
            </a:r>
          </a:p>
          <a:p>
            <a:r>
              <a:rPr lang="fr-BE" dirty="0"/>
              <a:t>BOSA-DT</a:t>
            </a:r>
            <a:br>
              <a:rPr lang="fr-BE" dirty="0"/>
            </a:br>
            <a:r>
              <a:rPr lang="fr-BE" dirty="0"/>
              <a:t> </a:t>
            </a:r>
          </a:p>
        </p:txBody>
      </p:sp>
      <p:sp>
        <p:nvSpPr>
          <p:cNvPr id="33" name="Espace réservé du contenu 32"/>
          <p:cNvSpPr>
            <a:spLocks noGrp="1"/>
          </p:cNvSpPr>
          <p:nvPr>
            <p:ph sz="quarter" idx="12"/>
          </p:nvPr>
        </p:nvSpPr>
        <p:spPr>
          <a:xfrm>
            <a:off x="899593" y="1646802"/>
            <a:ext cx="4050449" cy="1188132"/>
          </a:xfrm>
        </p:spPr>
        <p:txBody>
          <a:bodyPr/>
          <a:lstStyle/>
          <a:p>
            <a:r>
              <a:rPr lang="fr-FR" sz="2700" dirty="0" err="1"/>
              <a:t>Belgian</a:t>
            </a:r>
            <a:r>
              <a:rPr lang="fr-FR" sz="2700" dirty="0"/>
              <a:t> </a:t>
            </a:r>
            <a:r>
              <a:rPr lang="fr-FR" sz="2700" dirty="0" err="1"/>
              <a:t>AccessPoints</a:t>
            </a:r>
            <a:r>
              <a:rPr lang="fr-FR" sz="2700" dirty="0"/>
              <a:t> Forum</a:t>
            </a:r>
            <a:endParaRPr lang="fr-BE" sz="27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285" y="1234892"/>
            <a:ext cx="2709082" cy="100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9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800" dirty="0"/>
              <a:t>One AP = one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800" dirty="0"/>
              <a:t>Default Contact = </a:t>
            </a:r>
            <a:r>
              <a:rPr lang="fr-BE" sz="2800" dirty="0" err="1"/>
              <a:t>Annex</a:t>
            </a:r>
            <a:r>
              <a:rPr lang="fr-BE" sz="2800" dirty="0"/>
              <a:t> 1 , section 4.5 (</a:t>
            </a:r>
            <a:r>
              <a:rPr lang="fr-BE" sz="2800" dirty="0" err="1"/>
              <a:t>formal</a:t>
            </a:r>
            <a:r>
              <a:rPr lang="fr-BE" sz="2800" dirty="0"/>
              <a:t> notices)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800" dirty="0" err="1"/>
              <a:t>Each</a:t>
            </a:r>
            <a:r>
              <a:rPr lang="fr-BE" sz="2800" dirty="0"/>
              <a:t> AP </a:t>
            </a:r>
            <a:r>
              <a:rPr lang="fr-BE" sz="2800" dirty="0" err="1"/>
              <a:t>can</a:t>
            </a:r>
            <a:r>
              <a:rPr lang="fr-BE" sz="2800" dirty="0"/>
              <a:t> </a:t>
            </a:r>
            <a:r>
              <a:rPr lang="fr-BE" sz="2800" dirty="0" err="1"/>
              <a:t>nominate</a:t>
            </a:r>
            <a:r>
              <a:rPr lang="fr-BE" sz="2800" dirty="0"/>
              <a:t> </a:t>
            </a:r>
            <a:r>
              <a:rPr lang="fr-BE" sz="2800" dirty="0" err="1"/>
              <a:t>another</a:t>
            </a:r>
            <a:r>
              <a:rPr lang="fr-BE" sz="2800" dirty="0"/>
              <a:t> contact for the AP Forum invitation.</a:t>
            </a:r>
          </a:p>
          <a:p>
            <a:endParaRPr lang="fr-BE" sz="2800" dirty="0"/>
          </a:p>
          <a:p>
            <a:pPr algn="ctr"/>
            <a:r>
              <a:rPr lang="en-US" sz="2700" b="1" i="1" dirty="0">
                <a:solidFill>
                  <a:srgbClr val="FF6600"/>
                </a:solidFill>
              </a:rPr>
              <a:t>Remarks?</a:t>
            </a:r>
          </a:p>
          <a:p>
            <a:endParaRPr lang="fr-BE" sz="2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/>
              <a:t>8. </a:t>
            </a:r>
            <a:r>
              <a:rPr lang="en-GB" sz="2800" dirty="0"/>
              <a:t>Practical organisation of the AP forum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54866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FAA2F-DFCA-46FE-A866-7B802D762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9. AOB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694688-B5C6-4DF9-ABE6-AAA492DAB4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sz="2400" dirty="0"/>
              <a:t>Server Name Indication (SNI) – discussion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Invoice Response 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38027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694688-B5C6-4DF9-ABE6-AAA492DAB4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2996952"/>
            <a:ext cx="7704856" cy="792088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solidFill>
                  <a:srgbClr val="FF6600"/>
                </a:solidFill>
              </a:rPr>
              <a:t>Thanks for your attendance!</a:t>
            </a:r>
          </a:p>
        </p:txBody>
      </p:sp>
    </p:spTree>
    <p:extLst>
      <p:ext uri="{BB962C8B-B14F-4D97-AF65-F5344CB8AC3E}">
        <p14:creationId xmlns:p14="http://schemas.microsoft.com/office/powerpoint/2010/main" val="412729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7544" y="1268760"/>
            <a:ext cx="8208912" cy="4968552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200" dirty="0"/>
              <a:t>Progression of PEPPOL rollout in Belgium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/>
              <a:t>OpenPEPPOL communication tools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/>
              <a:t>Official webpage of the Belgian PA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2200" dirty="0"/>
              <a:t>PEPPOL certificats migration Q3/2018</a:t>
            </a:r>
            <a:r>
              <a:rPr lang="en-US" sz="2200" dirty="0"/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/>
              <a:t>Implementation of the European Norm – PEPPOL side</a:t>
            </a:r>
            <a:endParaRPr lang="en-GB" sz="2200" dirty="0"/>
          </a:p>
          <a:p>
            <a:pPr marL="342900" lvl="0" indent="-342900">
              <a:buFont typeface="+mj-lt"/>
              <a:buAutoNum type="arabicPeriod"/>
            </a:pPr>
            <a:r>
              <a:rPr lang="en-US" sz="2200" dirty="0"/>
              <a:t>Upcoming CEF telecom call on e-invoicing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200" dirty="0"/>
              <a:t>Statistics on sender data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200" dirty="0"/>
              <a:t>Practical organisation of the AP forum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AOB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Agenda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705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83568" y="5877272"/>
            <a:ext cx="7704856" cy="648072"/>
          </a:xfrm>
        </p:spPr>
        <p:txBody>
          <a:bodyPr>
            <a:noAutofit/>
          </a:bodyPr>
          <a:lstStyle/>
          <a:p>
            <a:pPr algn="ctr"/>
            <a:r>
              <a:rPr lang="nl-BE" sz="2800" b="1" i="1" dirty="0">
                <a:solidFill>
                  <a:srgbClr val="FF6600"/>
                </a:solidFill>
              </a:rPr>
              <a:t>PEPPOL </a:t>
            </a:r>
            <a:r>
              <a:rPr lang="nl-BE" sz="2800" b="1" i="1" dirty="0" err="1">
                <a:solidFill>
                  <a:srgbClr val="FF6600"/>
                </a:solidFill>
              </a:rPr>
              <a:t>gains</a:t>
            </a:r>
            <a:r>
              <a:rPr lang="nl-BE" sz="2800" b="1" i="1" dirty="0">
                <a:solidFill>
                  <a:srgbClr val="FF6600"/>
                </a:solidFill>
              </a:rPr>
              <a:t> </a:t>
            </a:r>
            <a:r>
              <a:rPr lang="nl-BE" sz="2800" b="1" i="1" dirty="0" err="1">
                <a:solidFill>
                  <a:srgbClr val="FF6600"/>
                </a:solidFill>
              </a:rPr>
              <a:t>traction</a:t>
            </a:r>
            <a:r>
              <a:rPr lang="nl-BE" sz="2800" b="1" i="1" dirty="0">
                <a:solidFill>
                  <a:srgbClr val="FF6600"/>
                </a:solidFill>
              </a:rPr>
              <a:t>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1. Progression of the PEPPOL rollout in Belgium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368DEE-C231-4A4F-8265-FF756BC40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081656"/>
              </p:ext>
            </p:extLst>
          </p:nvPr>
        </p:nvGraphicFramePr>
        <p:xfrm>
          <a:off x="467544" y="4221088"/>
          <a:ext cx="518457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311">
                  <a:extLst>
                    <a:ext uri="{9D8B030D-6E8A-4147-A177-3AD203B41FA5}">
                      <a16:colId xmlns:a16="http://schemas.microsoft.com/office/drawing/2014/main" val="941300020"/>
                    </a:ext>
                  </a:extLst>
                </a:gridCol>
                <a:gridCol w="2304198">
                  <a:extLst>
                    <a:ext uri="{9D8B030D-6E8A-4147-A177-3AD203B41FA5}">
                      <a16:colId xmlns:a16="http://schemas.microsoft.com/office/drawing/2014/main" val="3065018044"/>
                    </a:ext>
                  </a:extLst>
                </a:gridCol>
                <a:gridCol w="1858067">
                  <a:extLst>
                    <a:ext uri="{9D8B030D-6E8A-4147-A177-3AD203B41FA5}">
                      <a16:colId xmlns:a16="http://schemas.microsoft.com/office/drawing/2014/main" val="16568267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#invoices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1/5/2016 – 30/4/2017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1/5/2017 – 30/4/2018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2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PEPPOL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10460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75648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39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49148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986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Legacy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49741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26064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24249"/>
                  </a:ext>
                </a:extLst>
              </a:tr>
            </a:tbl>
          </a:graphicData>
        </a:graphic>
      </p:graphicFrame>
      <p:pic>
        <p:nvPicPr>
          <p:cNvPr id="6" name="Picture 5" title="B2G">
            <a:extLst>
              <a:ext uri="{FF2B5EF4-FFF2-40B4-BE49-F238E27FC236}">
                <a16:creationId xmlns:a16="http://schemas.microsoft.com/office/drawing/2014/main" id="{270BA14F-A1AA-4072-A053-83C2AEAB6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3580"/>
            <a:ext cx="2512913" cy="2013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CFF76A-669C-4AC2-AA52-6E7FE39C3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01" y="1903161"/>
            <a:ext cx="2961555" cy="31271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73D1235-EED2-4825-ACE8-6405F4CD29B4}"/>
              </a:ext>
            </a:extLst>
          </p:cNvPr>
          <p:cNvSpPr txBox="1"/>
          <p:nvPr/>
        </p:nvSpPr>
        <p:spPr bwMode="auto">
          <a:xfrm>
            <a:off x="1979712" y="1197784"/>
            <a:ext cx="57606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B2G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168668-9A59-4141-80C9-88A4A55AE687}"/>
              </a:ext>
            </a:extLst>
          </p:cNvPr>
          <p:cNvSpPr txBox="1"/>
          <p:nvPr/>
        </p:nvSpPr>
        <p:spPr bwMode="auto">
          <a:xfrm>
            <a:off x="6406774" y="1218238"/>
            <a:ext cx="559769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B2B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2465FD-B43E-4111-9CE2-83A45820AC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412" y="1844824"/>
            <a:ext cx="115758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2. </a:t>
            </a:r>
            <a:r>
              <a:rPr lang="en-US" sz="2800" dirty="0" err="1"/>
              <a:t>openPEPPOL</a:t>
            </a:r>
            <a:r>
              <a:rPr lang="en-US" sz="2800" dirty="0"/>
              <a:t> communication tools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984D8D4F-9A27-48F6-86B1-9B04C56AF6F1}"/>
              </a:ext>
            </a:extLst>
          </p:cNvPr>
          <p:cNvSpPr txBox="1">
            <a:spLocks/>
          </p:cNvSpPr>
          <p:nvPr/>
        </p:nvSpPr>
        <p:spPr>
          <a:xfrm>
            <a:off x="755576" y="1196752"/>
            <a:ext cx="6984775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rtl="0" eaLnBrk="1" fontAlgn="base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2pPr>
            <a:lvl3pPr marL="8572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Courier New" panose="02070309020205020404" pitchFamily="49" charset="0"/>
              <a:buChar char="o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3pPr>
            <a:lvl4pPr marL="12001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4pPr>
            <a:lvl5pPr marL="15430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5pPr>
            <a:lvl6pPr marL="18859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700" kern="0" dirty="0"/>
              <a:t>PEPPOL.eu:</a:t>
            </a:r>
          </a:p>
          <a:p>
            <a:pPr marL="842963" lvl="1" indent="-285750"/>
            <a:r>
              <a:rPr lang="fr-BE" sz="2400" kern="0" dirty="0"/>
              <a:t>100% public</a:t>
            </a:r>
          </a:p>
          <a:p>
            <a:pPr marL="842963" lvl="1" indent="-285750"/>
            <a:r>
              <a:rPr lang="fr-BE" sz="2400" kern="0" dirty="0" err="1"/>
              <a:t>Legacy</a:t>
            </a:r>
            <a:r>
              <a:rPr lang="fr-BE" sz="2400" kern="0" dirty="0"/>
              <a:t> </a:t>
            </a:r>
            <a:r>
              <a:rPr lang="fr-BE" sz="2400" kern="0" dirty="0" err="1"/>
              <a:t>website</a:t>
            </a:r>
            <a:endParaRPr lang="fr-BE" sz="2400" kern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700" kern="0" dirty="0"/>
              <a:t>Openpeppol.atlassian.net:</a:t>
            </a:r>
          </a:p>
          <a:p>
            <a:pPr marL="842963" lvl="1" indent="-285750"/>
            <a:r>
              <a:rPr lang="fr-BE" sz="2400" kern="0" dirty="0"/>
              <a:t>Collaborative </a:t>
            </a:r>
            <a:r>
              <a:rPr lang="fr-BE" sz="2400" kern="0" dirty="0" err="1"/>
              <a:t>space</a:t>
            </a:r>
            <a:r>
              <a:rPr lang="fr-BE" sz="2400" kern="0" dirty="0"/>
              <a:t> – </a:t>
            </a:r>
            <a:r>
              <a:rPr lang="fr-BE" sz="2400" kern="0" dirty="0" err="1"/>
              <a:t>mainly</a:t>
            </a:r>
            <a:r>
              <a:rPr lang="fr-BE" sz="2400" kern="0" dirty="0"/>
              <a:t> </a:t>
            </a:r>
            <a:r>
              <a:rPr lang="fr-BE" sz="2400" kern="0" dirty="0" err="1"/>
              <a:t>restricted</a:t>
            </a:r>
            <a:r>
              <a:rPr lang="fr-BE" sz="2400" kern="0" dirty="0"/>
              <a:t> </a:t>
            </a:r>
            <a:r>
              <a:rPr lang="fr-BE" sz="2400" kern="0" dirty="0" err="1"/>
              <a:t>access</a:t>
            </a:r>
            <a:endParaRPr lang="fr-BE" sz="2400" kern="0" dirty="0"/>
          </a:p>
          <a:p>
            <a:pPr marL="842963" lvl="1" indent="-285750"/>
            <a:r>
              <a:rPr lang="fr-BE" sz="2400" kern="0" dirty="0" err="1"/>
              <a:t>Some</a:t>
            </a:r>
            <a:r>
              <a:rPr lang="fr-BE" sz="2400" kern="0" dirty="0"/>
              <a:t> public pages (</a:t>
            </a:r>
            <a:r>
              <a:rPr lang="fr-BE" sz="2400" kern="0" dirty="0" err="1"/>
              <a:t>see</a:t>
            </a:r>
            <a:r>
              <a:rPr lang="fr-BE" sz="2400" kern="0" dirty="0"/>
              <a:t> </a:t>
            </a:r>
            <a:r>
              <a:rPr lang="fr-BE" sz="2400" kern="0" dirty="0" err="1"/>
              <a:t>next</a:t>
            </a:r>
            <a:r>
              <a:rPr lang="fr-BE" sz="2400" kern="0" dirty="0"/>
              <a:t> agenda items)</a:t>
            </a:r>
          </a:p>
          <a:p>
            <a:pPr marL="1143000" lvl="2" indent="-285750"/>
            <a:r>
              <a:rPr lang="fr-BE" sz="2400" kern="0" dirty="0"/>
              <a:t>(</a:t>
            </a:r>
            <a:r>
              <a:rPr lang="fr-BE" sz="2400" kern="0" dirty="0" err="1"/>
              <a:t>probably</a:t>
            </a:r>
            <a:r>
              <a:rPr lang="fr-BE" sz="2400" kern="0" dirty="0"/>
              <a:t>) </a:t>
            </a:r>
            <a:r>
              <a:rPr lang="fr-BE" sz="2400" kern="0" dirty="0" err="1"/>
              <a:t>published</a:t>
            </a:r>
            <a:r>
              <a:rPr lang="fr-BE" sz="2400" kern="0" dirty="0"/>
              <a:t> on peppol.eu</a:t>
            </a:r>
          </a:p>
          <a:p>
            <a:pPr algn="ctr"/>
            <a:r>
              <a:rPr lang="fr-BE" sz="2700" b="1" i="1" kern="0" dirty="0" err="1">
                <a:solidFill>
                  <a:srgbClr val="FF6600"/>
                </a:solidFill>
              </a:rPr>
              <a:t>Any</a:t>
            </a:r>
            <a:r>
              <a:rPr lang="fr-BE" sz="2700" b="1" i="1" kern="0" dirty="0">
                <a:solidFill>
                  <a:srgbClr val="FF6600"/>
                </a:solidFill>
              </a:rPr>
              <a:t> </a:t>
            </a:r>
            <a:r>
              <a:rPr lang="fr-BE" sz="2700" b="1" i="1" kern="0" dirty="0" err="1">
                <a:solidFill>
                  <a:srgbClr val="FF6600"/>
                </a:solidFill>
              </a:rPr>
              <a:t>comments</a:t>
            </a:r>
            <a:r>
              <a:rPr lang="fr-BE" sz="2700" b="1" i="1" kern="0" dirty="0">
                <a:solidFill>
                  <a:srgbClr val="FF6600"/>
                </a:solidFill>
              </a:rPr>
              <a:t>?</a:t>
            </a:r>
            <a:endParaRPr lang="en-GB" sz="2700" b="1" i="1" kern="0" dirty="0">
              <a:solidFill>
                <a:srgbClr val="FF66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kern="0" dirty="0"/>
          </a:p>
          <a:p>
            <a:pPr marL="842963" lvl="1" indent="-285750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6763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55576" y="1268760"/>
            <a:ext cx="7776864" cy="496855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hlinkClick r:id="rId2"/>
              </a:rPr>
              <a:t>openpeppol.atlassian.net/wiki/spaces/</a:t>
            </a:r>
            <a:r>
              <a:rPr lang="en-US" sz="2700" dirty="0" err="1">
                <a:hlinkClick r:id="rId2"/>
              </a:rPr>
              <a:t>belgium</a:t>
            </a:r>
            <a:endParaRPr lang="en-US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/>
              <a:t>Instructions for AP</a:t>
            </a:r>
            <a:endParaRPr lang="en-US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Visibility for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Meeting minutes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/>
              <a:t>Hot issues affecting the network operations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Will be moved to efactuur.belgium.be</a:t>
            </a:r>
            <a:br>
              <a:rPr lang="en-US" sz="2700" dirty="0"/>
            </a:br>
            <a:endParaRPr lang="en-US" sz="2700" dirty="0"/>
          </a:p>
          <a:p>
            <a:pPr algn="ctr"/>
            <a:r>
              <a:rPr lang="en-GB" sz="2700" b="1" i="1" dirty="0">
                <a:solidFill>
                  <a:srgbClr val="FF6600"/>
                </a:solidFill>
              </a:rPr>
              <a:t>Suggestions</a:t>
            </a:r>
            <a:r>
              <a:rPr lang="en-GB" sz="2700" b="1" dirty="0">
                <a:solidFill>
                  <a:srgbClr val="FF6600"/>
                </a:solidFill>
              </a:rPr>
              <a:t>?</a:t>
            </a:r>
          </a:p>
          <a:p>
            <a:pPr marL="842963" lvl="1" indent="-285750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3. Belgian PEPPOL Authority site</a:t>
            </a:r>
          </a:p>
        </p:txBody>
      </p:sp>
    </p:spTree>
    <p:extLst>
      <p:ext uri="{BB962C8B-B14F-4D97-AF65-F5344CB8AC3E}">
        <p14:creationId xmlns:p14="http://schemas.microsoft.com/office/powerpoint/2010/main" val="305721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4. PEPPOL certificates migration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984D8D4F-9A27-48F6-86B1-9B04C56AF6F1}"/>
              </a:ext>
            </a:extLst>
          </p:cNvPr>
          <p:cNvSpPr txBox="1">
            <a:spLocks/>
          </p:cNvSpPr>
          <p:nvPr/>
        </p:nvSpPr>
        <p:spPr>
          <a:xfrm>
            <a:off x="107504" y="1124744"/>
            <a:ext cx="8424936" cy="4824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rtl="0" eaLnBrk="1" fontAlgn="base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2pPr>
            <a:lvl3pPr marL="8572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Courier New" panose="02070309020205020404" pitchFamily="49" charset="0"/>
              <a:buChar char="o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3pPr>
            <a:lvl4pPr marL="12001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4pPr>
            <a:lvl5pPr marL="15430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5pPr>
            <a:lvl6pPr marL="18859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indent="0">
              <a:buNone/>
            </a:pPr>
            <a:r>
              <a:rPr lang="fr-BE" sz="2400" b="1" u="sng" kern="0" dirty="0" err="1"/>
              <a:t>Where</a:t>
            </a:r>
            <a:r>
              <a:rPr lang="fr-BE" sz="2400" kern="0" dirty="0"/>
              <a:t>: </a:t>
            </a:r>
          </a:p>
          <a:p>
            <a:pPr lvl="1" indent="0" algn="ctr">
              <a:buNone/>
            </a:pPr>
            <a:r>
              <a:rPr lang="fr-BE" sz="2400" u="sng" kern="0" dirty="0">
                <a:hlinkClick r:id="rId2"/>
              </a:rPr>
              <a:t>openpeppol.atlassian.net/wiki/</a:t>
            </a:r>
            <a:r>
              <a:rPr lang="fr-BE" sz="2400" u="sng" kern="0" dirty="0" err="1">
                <a:hlinkClick r:id="rId2"/>
              </a:rPr>
              <a:t>spaces</a:t>
            </a:r>
            <a:r>
              <a:rPr lang="fr-BE" sz="2400" u="sng" kern="0" dirty="0">
                <a:hlinkClick r:id="rId2"/>
              </a:rPr>
              <a:t>/OPMA[...]</a:t>
            </a:r>
            <a:endParaRPr lang="fr-BE" sz="2400" kern="0" dirty="0"/>
          </a:p>
          <a:p>
            <a:pPr lvl="1" indent="0">
              <a:buNone/>
            </a:pPr>
            <a:r>
              <a:rPr lang="en-US" sz="2400" b="1" u="sng" dirty="0"/>
              <a:t>What</a:t>
            </a:r>
            <a:r>
              <a:rPr lang="en-US" sz="2400" dirty="0"/>
              <a:t>: </a:t>
            </a:r>
          </a:p>
          <a:p>
            <a:pPr marL="900113" lvl="1" indent="-342900">
              <a:buFontTx/>
              <a:buChar char="-"/>
            </a:pPr>
            <a:r>
              <a:rPr lang="en-US" sz="2400" dirty="0"/>
              <a:t>Old certificates will be revoked 30 November 2018</a:t>
            </a:r>
          </a:p>
          <a:p>
            <a:pPr marL="900113" lvl="1" indent="-342900">
              <a:buFontTx/>
              <a:buChar char="-"/>
            </a:pPr>
            <a:r>
              <a:rPr lang="en-US" sz="2400" dirty="0"/>
              <a:t>all PEPPOL AP and SMP will be required to implement the capability to support both the </a:t>
            </a:r>
            <a:r>
              <a:rPr lang="en-US" sz="2400" b="1" dirty="0"/>
              <a:t>new</a:t>
            </a:r>
            <a:r>
              <a:rPr lang="en-US" sz="2400" dirty="0"/>
              <a:t> and the </a:t>
            </a:r>
            <a:r>
              <a:rPr lang="en-US" sz="2400" b="1" dirty="0"/>
              <a:t>old</a:t>
            </a:r>
            <a:r>
              <a:rPr lang="en-US" sz="2400" dirty="0"/>
              <a:t> root certificates before 3 September 2018</a:t>
            </a:r>
            <a:endParaRPr lang="fr-BE" sz="2400" kern="0" dirty="0"/>
          </a:p>
          <a:p>
            <a:pPr lvl="1" indent="0" algn="ctr">
              <a:buNone/>
            </a:pPr>
            <a:r>
              <a:rPr lang="fr-BE" sz="2700" b="1" i="1" kern="0" dirty="0" err="1">
                <a:solidFill>
                  <a:srgbClr val="FF6600"/>
                </a:solidFill>
              </a:rPr>
              <a:t>Any</a:t>
            </a:r>
            <a:r>
              <a:rPr lang="fr-BE" sz="2700" b="1" i="1" kern="0" dirty="0">
                <a:solidFill>
                  <a:srgbClr val="FF6600"/>
                </a:solidFill>
              </a:rPr>
              <a:t> </a:t>
            </a:r>
            <a:r>
              <a:rPr lang="fr-BE" sz="2700" b="1" i="1" kern="0" dirty="0" err="1">
                <a:solidFill>
                  <a:srgbClr val="FF6600"/>
                </a:solidFill>
              </a:rPr>
              <a:t>comments</a:t>
            </a:r>
            <a:r>
              <a:rPr lang="fr-BE" sz="2700" b="1" i="1" kern="0" dirty="0">
                <a:solidFill>
                  <a:srgbClr val="FF6600"/>
                </a:solidFill>
              </a:rPr>
              <a:t>?</a:t>
            </a:r>
            <a:endParaRPr lang="en-GB" sz="2700" b="1" i="1" kern="0" dirty="0">
              <a:solidFill>
                <a:srgbClr val="FF6600"/>
              </a:solidFill>
            </a:endParaRPr>
          </a:p>
          <a:p>
            <a:pPr marL="842963" lvl="1" indent="-285750"/>
            <a:endParaRPr lang="en-US" u="sng" kern="0" dirty="0"/>
          </a:p>
          <a:p>
            <a:pPr marL="842963" lvl="1" indent="-285750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9978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915816" y="2639929"/>
            <a:ext cx="3312368" cy="936104"/>
          </a:xfrm>
        </p:spPr>
        <p:txBody>
          <a:bodyPr>
            <a:normAutofit/>
          </a:bodyPr>
          <a:lstStyle/>
          <a:p>
            <a:pPr lvl="1" indent="0">
              <a:buNone/>
            </a:pPr>
            <a:r>
              <a:rPr lang="en-US" sz="4000" b="1" dirty="0">
                <a:solidFill>
                  <a:srgbClr val="FF6600"/>
                </a:solidFill>
              </a:rPr>
              <a:t>18/4/2019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5. European Norm – PEPPOL BIS v3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7BAB9F-7E5F-4C91-B10E-732C800E8D43}"/>
              </a:ext>
            </a:extLst>
          </p:cNvPr>
          <p:cNvSpPr txBox="1"/>
          <p:nvPr/>
        </p:nvSpPr>
        <p:spPr bwMode="auto">
          <a:xfrm>
            <a:off x="971600" y="1559809"/>
            <a:ext cx="290816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GB" dirty="0"/>
              <a:t>Directive 2014/55/EU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E2A250-A040-4B50-9D87-3DAAA3F919A2}"/>
              </a:ext>
            </a:extLst>
          </p:cNvPr>
          <p:cNvSpPr txBox="1"/>
          <p:nvPr/>
        </p:nvSpPr>
        <p:spPr bwMode="auto">
          <a:xfrm>
            <a:off x="6228184" y="1847841"/>
            <a:ext cx="215956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GB" dirty="0"/>
              <a:t>EN 16931 / IPR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B35A02-DDB1-4836-ADB4-C6DBEAE6CB88}"/>
              </a:ext>
            </a:extLst>
          </p:cNvPr>
          <p:cNvSpPr txBox="1"/>
          <p:nvPr/>
        </p:nvSpPr>
        <p:spPr bwMode="auto">
          <a:xfrm>
            <a:off x="971600" y="4080089"/>
            <a:ext cx="166103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GB" dirty="0"/>
              <a:t>Belgian law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05C1FD-F71C-4D13-964B-8B9022824940}"/>
              </a:ext>
            </a:extLst>
          </p:cNvPr>
          <p:cNvSpPr txBox="1"/>
          <p:nvPr/>
        </p:nvSpPr>
        <p:spPr bwMode="auto">
          <a:xfrm>
            <a:off x="6233732" y="4584145"/>
            <a:ext cx="22267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GB" dirty="0"/>
              <a:t>PEPPOL BIS v3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1731E1-35DF-47C1-AE2A-CFB5A1ADAC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32" y="3864065"/>
            <a:ext cx="1224136" cy="1797183"/>
          </a:xfrm>
          <a:prstGeom prst="rect">
            <a:avLst/>
          </a:prstGeom>
        </p:spPr>
      </p:pic>
      <p:sp>
        <p:nvSpPr>
          <p:cNvPr id="9" name="Text Placeholder 1"/>
          <p:cNvSpPr txBox="1">
            <a:spLocks/>
          </p:cNvSpPr>
          <p:nvPr/>
        </p:nvSpPr>
        <p:spPr>
          <a:xfrm>
            <a:off x="3203848" y="5714086"/>
            <a:ext cx="3240359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rtl="0" eaLnBrk="1" fontAlgn="base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2pPr>
            <a:lvl3pPr marL="8572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Courier New" panose="02070309020205020404" pitchFamily="49" charset="0"/>
              <a:buChar char="o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3pPr>
            <a:lvl4pPr marL="12001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4pPr>
            <a:lvl5pPr marL="15430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accent2">
                    <a:lumMod val="50000"/>
                  </a:schemeClr>
                </a:solidFill>
                <a:latin typeface="+mn-lt"/>
              </a:defRPr>
            </a:lvl5pPr>
            <a:lvl6pPr marL="18859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lnSpc>
                <a:spcPts val="105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indent="0">
              <a:buFont typeface="Arial" panose="020B0604020202020204" pitchFamily="34" charset="0"/>
              <a:buNone/>
            </a:pPr>
            <a:r>
              <a:rPr lang="en-US" sz="2700" b="1" i="1" kern="0" dirty="0">
                <a:solidFill>
                  <a:srgbClr val="FF6600"/>
                </a:solidFill>
              </a:rPr>
              <a:t>Feedback?</a:t>
            </a:r>
          </a:p>
        </p:txBody>
      </p:sp>
    </p:spTree>
    <p:extLst>
      <p:ext uri="{BB962C8B-B14F-4D97-AF65-F5344CB8AC3E}">
        <p14:creationId xmlns:p14="http://schemas.microsoft.com/office/powerpoint/2010/main" val="76922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6. New CEF Telecom call – </a:t>
            </a:r>
            <a:r>
              <a:rPr lang="nl-BE" sz="2800" dirty="0" err="1"/>
              <a:t>eInvoicing</a:t>
            </a:r>
            <a:r>
              <a:rPr lang="nl-BE" sz="2800" dirty="0"/>
              <a:t> </a:t>
            </a:r>
            <a:r>
              <a:rPr lang="nl-BE" sz="2400" dirty="0"/>
              <a:t>(CEF-TC-2018-2)</a:t>
            </a:r>
            <a:endParaRPr lang="en-US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0772C3-1D3A-4C92-8A15-AD5A18C029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/>
              <a:t>- 5 million grants available for improving your platform interoperability</a:t>
            </a:r>
          </a:p>
          <a:p>
            <a:endParaRPr lang="en-US" sz="2400" dirty="0"/>
          </a:p>
          <a:p>
            <a:r>
              <a:rPr lang="en-US" sz="2400" dirty="0"/>
              <a:t>- more info: </a:t>
            </a:r>
            <a:r>
              <a:rPr lang="en-US" sz="2400" b="1" u="sng" dirty="0">
                <a:hlinkClick r:id="rId2"/>
              </a:rPr>
              <a:t>Connecting Europe Facility (CEF) - </a:t>
            </a:r>
            <a:r>
              <a:rPr lang="en-US" sz="2400" b="1" u="sng" dirty="0" err="1">
                <a:hlinkClick r:id="rId2"/>
              </a:rPr>
              <a:t>eInvoicing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700" b="1" i="1" dirty="0">
                <a:solidFill>
                  <a:srgbClr val="FF6600"/>
                </a:solidFill>
                <a:ea typeface="+mn-ea"/>
                <a:cs typeface="+mn-cs"/>
              </a:rPr>
              <a:t>Feedback?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1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FAA2F-DFCA-46FE-A866-7B802D762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7. PEPPOL Statistics – discussion (ii)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694688-B5C6-4DF9-ABE6-AAA492DAB4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1268760"/>
            <a:ext cx="7920880" cy="4968552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Recap last forum: senders stats will motivate receivers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PEPPOL reporting workgroup: specifies requirements (</a:t>
            </a:r>
            <a:r>
              <a:rPr lang="en-US" sz="2400" dirty="0" err="1"/>
              <a:t>eoy</a:t>
            </a:r>
            <a:r>
              <a:rPr lang="en-US" sz="2400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Setup pilot for collecting sender data in BE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Sender data:</a:t>
            </a:r>
          </a:p>
          <a:p>
            <a:pPr marL="842963" lvl="1" indent="-285750">
              <a:lnSpc>
                <a:spcPct val="100000"/>
              </a:lnSpc>
              <a:buFontTx/>
              <a:buChar char="-"/>
            </a:pPr>
            <a:r>
              <a:rPr lang="en-US" sz="2000" dirty="0"/>
              <a:t>AP</a:t>
            </a:r>
          </a:p>
          <a:p>
            <a:pPr marL="842963" lvl="1" indent="-285750">
              <a:lnSpc>
                <a:spcPct val="100000"/>
              </a:lnSpc>
              <a:buFontTx/>
              <a:buChar char="-"/>
            </a:pPr>
            <a:r>
              <a:rPr lang="en-US" sz="2000" dirty="0" err="1"/>
              <a:t>SenderID</a:t>
            </a:r>
            <a:endParaRPr lang="en-US" sz="2000" dirty="0"/>
          </a:p>
          <a:p>
            <a:pPr marL="842963" lvl="1" indent="-285750">
              <a:lnSpc>
                <a:spcPct val="100000"/>
              </a:lnSpc>
              <a:buFontTx/>
              <a:buChar char="-"/>
            </a:pPr>
            <a:r>
              <a:rPr lang="en-US" sz="2000" dirty="0"/>
              <a:t>Doc. Type</a:t>
            </a:r>
          </a:p>
          <a:p>
            <a:pPr marL="842963" lvl="1" indent="-285750">
              <a:lnSpc>
                <a:spcPct val="100000"/>
              </a:lnSpc>
              <a:buFontTx/>
              <a:buChar char="-"/>
            </a:pPr>
            <a:r>
              <a:rPr lang="en-US" sz="2000" dirty="0"/>
              <a:t>Start &amp; end date period</a:t>
            </a:r>
          </a:p>
          <a:p>
            <a:pPr marL="842963" lvl="1" indent="-285750">
              <a:lnSpc>
                <a:spcPct val="100000"/>
              </a:lnSpc>
              <a:buFontTx/>
              <a:buChar char="-"/>
            </a:pPr>
            <a:r>
              <a:rPr lang="en-US" sz="2000" dirty="0"/>
              <a:t>Volume (# invoices)</a:t>
            </a:r>
          </a:p>
          <a:p>
            <a:pPr marL="842963" lvl="1" indent="-285750">
              <a:lnSpc>
                <a:spcPct val="100000"/>
              </a:lnSpc>
              <a:buFontTx/>
              <a:buChar char="-"/>
            </a:pPr>
            <a:r>
              <a:rPr lang="en-US" sz="2000" dirty="0"/>
              <a:t>…</a:t>
            </a:r>
          </a:p>
          <a:p>
            <a:pPr algn="ctr"/>
            <a:r>
              <a:rPr lang="en-US" sz="2700" b="1" i="1" dirty="0">
                <a:solidFill>
                  <a:srgbClr val="FF6600"/>
                </a:solidFill>
              </a:rPr>
              <a:t>How organize data collection?</a:t>
            </a:r>
          </a:p>
        </p:txBody>
      </p:sp>
    </p:spTree>
    <p:extLst>
      <p:ext uri="{BB962C8B-B14F-4D97-AF65-F5344CB8AC3E}">
        <p14:creationId xmlns:p14="http://schemas.microsoft.com/office/powerpoint/2010/main" val="28285392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_BOSA_FR">
  <a:themeElements>
    <a:clrScheme name="SPF/FOD 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05CFFF"/>
      </a:accent1>
      <a:accent2>
        <a:srgbClr val="BFBFBF"/>
      </a:accent2>
      <a:accent3>
        <a:srgbClr val="237689"/>
      </a:accent3>
      <a:accent4>
        <a:srgbClr val="C9F553"/>
      </a:accent4>
      <a:accent5>
        <a:srgbClr val="FFB765"/>
      </a:accent5>
      <a:accent6>
        <a:srgbClr val="6E9308"/>
      </a:accent6>
      <a:hlink>
        <a:srgbClr val="00B0F0"/>
      </a:hlink>
      <a:folHlink>
        <a:srgbClr val="BFBFBF"/>
      </a:folHlink>
    </a:clrScheme>
    <a:fontScheme name="SPF/FOD BOSA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>
        <a:spAutoFit/>
      </a:bodyPr>
      <a:lstStyle>
        <a:defPPr>
          <a:defRPr/>
        </a:defPPr>
      </a:lstStyle>
    </a:tx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e vertical">
  <a:themeElements>
    <a:clrScheme name="SPF/FOD 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05CFFF"/>
      </a:accent1>
      <a:accent2>
        <a:srgbClr val="BFBFBF"/>
      </a:accent2>
      <a:accent3>
        <a:srgbClr val="237689"/>
      </a:accent3>
      <a:accent4>
        <a:srgbClr val="C9F553"/>
      </a:accent4>
      <a:accent5>
        <a:srgbClr val="FFB765"/>
      </a:accent5>
      <a:accent6>
        <a:srgbClr val="6E9308"/>
      </a:accent6>
      <a:hlink>
        <a:srgbClr val="00B0F0"/>
      </a:hlink>
      <a:folHlink>
        <a:srgbClr val="BFBFBF"/>
      </a:folHlink>
    </a:clrScheme>
    <a:fontScheme name="SPF/FOD BOSA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ariations de titre">
  <a:themeElements>
    <a:clrScheme name="SPF/FOD 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05CFFF"/>
      </a:accent1>
      <a:accent2>
        <a:srgbClr val="BFBFBF"/>
      </a:accent2>
      <a:accent3>
        <a:srgbClr val="237689"/>
      </a:accent3>
      <a:accent4>
        <a:srgbClr val="C9F553"/>
      </a:accent4>
      <a:accent5>
        <a:srgbClr val="FFB765"/>
      </a:accent5>
      <a:accent6>
        <a:srgbClr val="6E9308"/>
      </a:accent6>
      <a:hlink>
        <a:srgbClr val="00B0F0"/>
      </a:hlink>
      <a:folHlink>
        <a:srgbClr val="BFBFBF"/>
      </a:folHlink>
    </a:clrScheme>
    <a:fontScheme name="SPF/FOD BOSA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0" tIns="0" rIns="0" bIns="0" rtlCol="0">
        <a:spAutoFit/>
      </a:bodyPr>
      <a:lstStyle>
        <a:defPPr marL="10001">
          <a:defRPr sz="1200" b="1" dirty="0">
            <a:solidFill>
              <a:srgbClr val="FFFFFF"/>
            </a:solidFill>
            <a:latin typeface="Calibri"/>
            <a:cs typeface="Calibri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C9442FD31114A84360905A901B9D5" ma:contentTypeVersion="7" ma:contentTypeDescription="Een nieuw document maken." ma:contentTypeScope="" ma:versionID="e0f706e5b88f8ded613f373114020df3">
  <xsd:schema xmlns:xsd="http://www.w3.org/2001/XMLSchema" xmlns:xs="http://www.w3.org/2001/XMLSchema" xmlns:p="http://schemas.microsoft.com/office/2006/metadata/properties" xmlns:ns2="4fa73766-0bb0-4614-b97d-2ad466a9e00d" xmlns:ns3="28370079-8e93-4432-9999-83205c6ffbf5" targetNamespace="http://schemas.microsoft.com/office/2006/metadata/properties" ma:root="true" ma:fieldsID="48d3a09adb138effa604aef9641a14aa" ns2:_="" ns3:_="">
    <xsd:import namespace="4fa73766-0bb0-4614-b97d-2ad466a9e00d"/>
    <xsd:import namespace="28370079-8e93-4432-9999-83205c6ffb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73766-0bb0-4614-b97d-2ad466a9e0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70079-8e93-4432-9999-83205c6ffb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9D90FD-E977-4517-A9FD-53EB633D58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a73766-0bb0-4614-b97d-2ad466a9e00d"/>
    <ds:schemaRef ds:uri="28370079-8e93-4432-9999-83205c6ffb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DF23D9-9C94-41D5-9D88-5057E88EEF3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4fa73766-0bb0-4614-b97d-2ad466a9e00d"/>
    <ds:schemaRef ds:uri="http://purl.org/dc/elements/1.1/"/>
    <ds:schemaRef ds:uri="http://schemas.microsoft.com/office/2006/metadata/properties"/>
    <ds:schemaRef ds:uri="28370079-8e93-4432-9999-83205c6ffbf5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AF3B2F3-A9E5-430A-82B7-E802DAE60F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Template_BOSA_FR</Template>
  <TotalTime>163</TotalTime>
  <Words>359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Template_BOSA_FR</vt:lpstr>
      <vt:lpstr>Texte vertical</vt:lpstr>
      <vt:lpstr>Variations de titre</vt:lpstr>
      <vt:lpstr>PowerPoint Presentation</vt:lpstr>
      <vt:lpstr>Agenda</vt:lpstr>
      <vt:lpstr>1. Progression of the PEPPOL rollout in Belgium</vt:lpstr>
      <vt:lpstr>2. openPEPPOL communication tools</vt:lpstr>
      <vt:lpstr>3. Belgian PEPPOL Authority site</vt:lpstr>
      <vt:lpstr>4. PEPPOL certificates migration</vt:lpstr>
      <vt:lpstr>5. European Norm – PEPPOL BIS v3</vt:lpstr>
      <vt:lpstr>6. New CEF Telecom call – eInvoicing (CEF-TC-2018-2)</vt:lpstr>
      <vt:lpstr>7. PEPPOL Statistics – discussion (ii)</vt:lpstr>
      <vt:lpstr>8. Practical organisation of the AP forum</vt:lpstr>
      <vt:lpstr>9. AOB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 Libert</dc:creator>
  <cp:lastModifiedBy>Dirk Willekens</cp:lastModifiedBy>
  <cp:revision>189</cp:revision>
  <dcterms:created xsi:type="dcterms:W3CDTF">2017-03-22T08:21:58Z</dcterms:created>
  <dcterms:modified xsi:type="dcterms:W3CDTF">2018-09-07T14:24:52Z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0x010100A07C9442FD31114A84360905A901B9D5</vt:lpwstr>
  </property>
</Properties>
</file>